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4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svg"/><Relationship Id="rId7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2.svg"/><Relationship Id="rId19" Type="http://schemas.openxmlformats.org/officeDocument/2006/relationships/slideLayout" Target="../slideLayouts/slideLayout12.xml"/><Relationship Id="rId18" Type="http://schemas.openxmlformats.org/officeDocument/2006/relationships/image" Target="../media/image18.svg"/><Relationship Id="rId17" Type="http://schemas.openxmlformats.org/officeDocument/2006/relationships/image" Target="../media/image17.png"/><Relationship Id="rId16" Type="http://schemas.openxmlformats.org/officeDocument/2006/relationships/image" Target="../media/image16.svg"/><Relationship Id="rId15" Type="http://schemas.openxmlformats.org/officeDocument/2006/relationships/image" Target="../media/image15.png"/><Relationship Id="rId14" Type="http://schemas.openxmlformats.org/officeDocument/2006/relationships/image" Target="../media/image14.svg"/><Relationship Id="rId13" Type="http://schemas.openxmlformats.org/officeDocument/2006/relationships/image" Target="../media/image13.png"/><Relationship Id="rId12" Type="http://schemas.openxmlformats.org/officeDocument/2006/relationships/image" Target="../media/image12.svg"/><Relationship Id="rId11" Type="http://schemas.openxmlformats.org/officeDocument/2006/relationships/image" Target="../media/image11.png"/><Relationship Id="rId10" Type="http://schemas.openxmlformats.org/officeDocument/2006/relationships/image" Target="../media/image10.sv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317500"/>
            <a:ext cx="1150683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Green-Synthesized Orange Peel-CeO₂ Nanoparticles (OP-CeO₂-Nps) for Ciprofloxacin Photodegradation and Antibacterial Activity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397000"/>
            <a:ext cx="3302000" cy="4191000"/>
          </a:xfrm>
          <a:prstGeom prst="roundRect">
            <a:avLst>
              <a:gd name="adj" fmla="val 3846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889000" y="1524000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228B2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Green Synthesis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952500" y="2095500"/>
            <a:ext cx="2921000" cy="381000"/>
          </a:xfrm>
          <a:prstGeom prst="roundRect">
            <a:avLst>
              <a:gd name="adj" fmla="val 33333"/>
            </a:avLst>
          </a:prstGeom>
          <a:solidFill>
            <a:srgbClr val="FFA5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Orange Peel Powder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59000" y="2540000"/>
            <a:ext cx="203200" cy="2032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952500" y="2794000"/>
            <a:ext cx="2921000" cy="381000"/>
          </a:xfrm>
          <a:prstGeom prst="roundRect">
            <a:avLst>
              <a:gd name="adj" fmla="val 33333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D1D5DB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Extract + Ce(NO₃)₃·6H₂O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3302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1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60°C Water Bath → 120°C Drying → 300°C Calcination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4191000"/>
            <a:ext cx="1397000" cy="1143000"/>
          </a:xfrm>
          <a:prstGeom prst="roundRect">
            <a:avLst>
              <a:gd name="adj" fmla="val 11111"/>
            </a:avLst>
          </a:prstGeom>
          <a:solidFill>
            <a:srgbClr val="E8F5E8">
              <a:alpha val="100000"/>
            </a:srgbClr>
          </a:solidFill>
          <a:ln w="12700" cap="flat" cmpd="sng">
            <a:solidFill>
              <a:srgbClr val="228B22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1" i="0" u="none" strike="noStrike">
                <a:solidFill>
                  <a:srgbClr val="228B2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OP-CeO₂-Nps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Irregular Porous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(Biogenic)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2476500" y="4191000"/>
            <a:ext cx="1397000" cy="1143000"/>
          </a:xfrm>
          <a:prstGeom prst="roundRect">
            <a:avLst>
              <a:gd name="adj" fmla="val 11111"/>
            </a:avLst>
          </a:prstGeom>
          <a:solidFill>
            <a:srgbClr val="FFF7ED">
              <a:alpha val="100000"/>
            </a:srgbClr>
          </a:solidFill>
          <a:ln w="12700" cap="flat" cmpd="sng">
            <a:solidFill>
              <a:srgbClr val="F97316">
                <a:alpha val="100000"/>
              </a:srgbClr>
            </a:solidFill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2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CeO₂-Nps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Spherical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(Direct Calcination)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4318000" y="1397000"/>
            <a:ext cx="7112000" cy="1460500"/>
          </a:xfrm>
          <a:prstGeom prst="roundRect">
            <a:avLst>
              <a:gd name="adj" fmla="val 8695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4445000" y="1498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8B2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Characterization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445000" y="1905000"/>
            <a:ext cx="2159000" cy="825500"/>
          </a:xfrm>
          <a:prstGeom prst="roundRect">
            <a:avLst>
              <a:gd name="adj" fmla="val 769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46600" y="20574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4953000" y="1968500"/>
            <a:ext cx="1587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XRD / Raman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Confirmed cubic fluorite crystal phase with high crystallinity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731000" y="1905000"/>
            <a:ext cx="2159000" cy="825500"/>
          </a:xfrm>
          <a:prstGeom prst="roundRect">
            <a:avLst>
              <a:gd name="adj" fmla="val 769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32600" y="20574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239000" y="1968500"/>
            <a:ext cx="1587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XPS Analysis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Mixed valence (Ce³⁺/Ce⁴⁺) enhances redox reactions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9017000" y="1905000"/>
            <a:ext cx="2159000" cy="825500"/>
          </a:xfrm>
          <a:prstGeom prst="roundRect">
            <a:avLst>
              <a:gd name="adj" fmla="val 769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18600" y="2057400"/>
            <a:ext cx="355600" cy="3556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9525000" y="1968500"/>
            <a:ext cx="1587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3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Band Structure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Eg = 3.14 eV, ECB = -0.50 eV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Suitable for photocatalysis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318000" y="3048000"/>
            <a:ext cx="7112000" cy="1460500"/>
          </a:xfrm>
          <a:prstGeom prst="roundRect">
            <a:avLst>
              <a:gd name="adj" fmla="val 8695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4445000" y="3149600"/>
            <a:ext cx="593852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8B2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Photocatalytic Degradation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4445000" y="3556000"/>
            <a:ext cx="2159000" cy="825500"/>
          </a:xfrm>
          <a:prstGeom prst="roundRect">
            <a:avLst>
              <a:gd name="adj" fmla="val 769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72000" y="3708400"/>
            <a:ext cx="406400" cy="4064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5080000" y="3657600"/>
            <a:ext cx="1460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Ciprofloxacin (CIP)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Initial Conc. 20 mg/L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Visible Light Irradiation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731000" y="3556000"/>
            <a:ext cx="2159000" cy="825500"/>
          </a:xfrm>
          <a:prstGeom prst="roundRect">
            <a:avLst>
              <a:gd name="adj" fmla="val 7692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58000" y="3708400"/>
            <a:ext cx="406400" cy="406400"/>
          </a:xfrm>
          <a:prstGeom prst="rect">
            <a:avLst/>
          </a:prstGeom>
        </p:spPr>
      </p:pic>
      <p:sp>
        <p:nvSpPr>
          <p:cNvPr id="29" name="AutoShape 29"/>
          <p:cNvSpPr/>
          <p:nvPr/>
        </p:nvSpPr>
        <p:spPr>
          <a:xfrm>
            <a:off x="7366000" y="3619500"/>
            <a:ext cx="146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92000"/>
              </a:lnSpc>
              <a:defRPr/>
            </a:pPr>
            <a:r>
              <a:rPr lang="en-US" sz="12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Degradation Efficiency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6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95.46%</a:t>
            </a:r>
            <a:r>
              <a:rPr lang="en-US" sz="9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(within 120 min)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9017000" y="3556000"/>
            <a:ext cx="2159000" cy="825500"/>
          </a:xfrm>
          <a:prstGeom prst="roundRect">
            <a:avLst>
              <a:gd name="adj" fmla="val 7692"/>
            </a:avLst>
          </a:prstGeom>
          <a:solidFill>
            <a:srgbClr val="EFF6FF">
              <a:alpha val="100000"/>
            </a:srgbClr>
          </a:solidFill>
          <a:ln w="12700" cap="flat" cmpd="sng">
            <a:solidFill>
              <a:srgbClr val="BFDBFE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9080500" y="3657600"/>
            <a:ext cx="203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100" b="1" i="0" u="none" strike="noStrike">
                <a:solidFill>
                  <a:srgbClr val="1E40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Active Species Ranking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0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·O₂⁻ &gt; h⁺ &gt; ·OH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4318000" y="4699000"/>
            <a:ext cx="7112000" cy="1143000"/>
          </a:xfrm>
          <a:prstGeom prst="roundRect">
            <a:avLst>
              <a:gd name="adj" fmla="val 11111"/>
            </a:avLst>
          </a:prstGeom>
          <a:solidFill>
            <a:srgbClr val="F9FAFB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33"/>
          <p:cNvSpPr/>
          <p:nvPr/>
        </p:nvSpPr>
        <p:spPr>
          <a:xfrm>
            <a:off x="4445000" y="4800600"/>
            <a:ext cx="254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8B2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Antibacterial Activity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4445000" y="5207000"/>
            <a:ext cx="3365500" cy="5715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5" name="Picture 3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72000" y="5308600"/>
            <a:ext cx="355600" cy="355600"/>
          </a:xfrm>
          <a:prstGeom prst="rect">
            <a:avLst/>
          </a:prstGeom>
        </p:spPr>
      </p:pic>
      <p:sp>
        <p:nvSpPr>
          <p:cNvPr id="36" name="AutoShape 36"/>
          <p:cNvSpPr/>
          <p:nvPr/>
        </p:nvSpPr>
        <p:spPr>
          <a:xfrm>
            <a:off x="5080000" y="5270500"/>
            <a:ext cx="2667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1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Tested Strains:</a:t>
            </a:r>
            <a:r>
              <a:rPr lang="en-US" sz="1100" b="0" i="1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E. coli, S. aureus, B. subtilis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7937500" y="5207000"/>
            <a:ext cx="3365500" cy="571500"/>
          </a:xfrm>
          <a:prstGeom prst="roundRect">
            <a:avLst>
              <a:gd name="adj" fmla="val 11111"/>
            </a:avLst>
          </a:prstGeom>
          <a:solidFill>
            <a:srgbClr val="FFFFFF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8" name="Picture 3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064500" y="5308600"/>
            <a:ext cx="355600" cy="355600"/>
          </a:xfrm>
          <a:prstGeom prst="rect">
            <a:avLst/>
          </a:prstGeom>
        </p:spPr>
      </p:pic>
      <p:sp>
        <p:nvSpPr>
          <p:cNvPr id="39" name="AutoShape 39"/>
          <p:cNvSpPr/>
          <p:nvPr/>
        </p:nvSpPr>
        <p:spPr>
          <a:xfrm>
            <a:off x="8572500" y="5270500"/>
            <a:ext cx="2603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1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Significant</a:t>
            </a:r>
            <a:r>
              <a:rPr lang="en-US" sz="11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Inhibition Zones</a:t>
            </a:r>
            <a:r>
              <a:rPr lang="en-US" sz="11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observed for all pathogens</a:t>
            </a:r>
            <a:endParaRPr lang="en-US" sz="1100"/>
          </a:p>
        </p:txBody>
      </p:sp>
      <p:sp>
        <p:nvSpPr>
          <p:cNvPr id="40" name="AutoShape 40"/>
          <p:cNvSpPr/>
          <p:nvPr/>
        </p:nvSpPr>
        <p:spPr>
          <a:xfrm>
            <a:off x="762000" y="6032500"/>
            <a:ext cx="10668000" cy="698500"/>
          </a:xfrm>
          <a:prstGeom prst="roundRect">
            <a:avLst>
              <a:gd name="adj" fmla="val 18181"/>
            </a:avLst>
          </a:prstGeom>
          <a:solidFill>
            <a:srgbClr val="E8F5E8">
              <a:alpha val="100000"/>
            </a:srgbClr>
          </a:solidFill>
          <a:ln w="12700" cap="flat" cmpd="sng">
            <a:solidFill>
              <a:srgbClr val="BBF7D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52500" y="6159500"/>
            <a:ext cx="406400" cy="406400"/>
          </a:xfrm>
          <a:prstGeom prst="rect">
            <a:avLst/>
          </a:prstGeom>
        </p:spPr>
      </p:pic>
      <p:sp>
        <p:nvSpPr>
          <p:cNvPr id="42" name="AutoShape 42"/>
          <p:cNvSpPr/>
          <p:nvPr/>
        </p:nvSpPr>
        <p:spPr>
          <a:xfrm>
            <a:off x="1524000" y="6121400"/>
            <a:ext cx="9652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Conclusion: OP-CeO₂-Nps is a green, efficient, and bifunctional photocatalyst for sustainable antibiotic wastewater treatment.</a:t>
            </a: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(Highly effective for CIP removal + Broad-spectrum antibacterial properties)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1047</Words>
  <Application>WPS 演示</Application>
  <PresentationFormat/>
  <Paragraphs>38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邹邹</cp:lastModifiedBy>
  <cp:revision>3</cp:revision>
  <dcterms:created xsi:type="dcterms:W3CDTF">2026-05-08T10:18:00Z</dcterms:created>
  <dcterms:modified xsi:type="dcterms:W3CDTF">2026-05-08T10:27:17Z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DB766CE7BD6247D3BFC22D97C1F75702_12</vt:lpwstr>
  </property>
  <property fmtid="{D5CDD505-2E9C-101B-9397-08002B2CF9AE}" pid="3" name="KSOProductBuildVer">
    <vt:lpwstr>2052-12.1.0.22089</vt:lpwstr>
  </property>
</Properties>
</file>