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6858000" type="screen4x3"/>
  <p:notesSz cx="6858000" cy="9144000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18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title>
      <c:tx>
        <c:rich>
          <a:bodyPr anchorCtr="1"/>
          <a:lstStyle/>
          <a:p>
            <a:pPr>
              <a:defRPr/>
            </a:pPr>
            <a:r>
              <a:t>Completion / Dropout</a:t>
            </a:r>
          </a:p>
        </c:rich>
      </c:tx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Completed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4980BA"/>
              </a:solidFill>
            </c:spPr>
            <c:extLst>
              <c:ext xmlns:c16="http://schemas.microsoft.com/office/drawing/2014/chart" uri="{C3380CC4-5D6E-409C-BE32-E72D297353CC}">
                <c16:uniqueId val="{00000001-2D8C-4C0E-8945-8FDDD2FAAD3A}"/>
              </c:ext>
            </c:extLst>
          </c:dPt>
          <c:dPt>
            <c:idx val="1"/>
            <c:bubble3D val="0"/>
            <c:spPr>
              <a:solidFill>
                <a:srgbClr val="C6514E"/>
              </a:solidFill>
            </c:spPr>
            <c:extLst>
              <c:ext xmlns:c16="http://schemas.microsoft.com/office/drawing/2014/chart" uri="{C3380CC4-5D6E-409C-BE32-E72D297353CC}">
                <c16:uniqueId val="{00000003-2D8C-4C0E-8945-8FDDD2FAAD3A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Completed</c:v>
                </c:pt>
                <c:pt idx="1">
                  <c:v>Drop Out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69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D8C-4C0E-8945-8FDDD2FAAD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overlay val="0"/>
    </c:legend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invertIfNegative val="1"/>
          <c:dPt>
            <c:idx val="0"/>
            <c:invertIfNegative val="1"/>
            <c:bubble3D val="0"/>
            <c:spPr>
              <a:solidFill>
                <a:srgbClr val="4980BA"/>
              </a:solidFill>
            </c:spPr>
            <c:extLst>
              <c:ext xmlns:c16="http://schemas.microsoft.com/office/drawing/2014/chart" uri="{C3380CC4-5D6E-409C-BE32-E72D297353CC}">
                <c16:uniqueId val="{00000001-B237-470C-87E6-7FC0116A53E4}"/>
              </c:ext>
            </c:extLst>
          </c:dPt>
          <c:dPt>
            <c:idx val="1"/>
            <c:invertIfNegative val="1"/>
            <c:bubble3D val="0"/>
            <c:spPr>
              <a:solidFill>
                <a:srgbClr val="C6514E"/>
              </a:solidFill>
            </c:spPr>
            <c:extLst>
              <c:ext xmlns:c16="http://schemas.microsoft.com/office/drawing/2014/chart" uri="{C3380CC4-5D6E-409C-BE32-E72D297353CC}">
                <c16:uniqueId val="{00000003-B237-470C-87E6-7FC0116A53E4}"/>
              </c:ext>
            </c:extLst>
          </c:dPt>
          <c:dPt>
            <c:idx val="2"/>
            <c:invertIfNegative val="1"/>
            <c:bubble3D val="0"/>
            <c:spPr>
              <a:solidFill>
                <a:srgbClr val="96B95D"/>
              </a:solidFill>
            </c:spPr>
            <c:extLst>
              <c:ext xmlns:c16="http://schemas.microsoft.com/office/drawing/2014/chart" uri="{C3380CC4-5D6E-409C-BE32-E72D297353CC}">
                <c16:uniqueId val="{00000005-B237-470C-87E6-7FC0116A53E4}"/>
              </c:ext>
            </c:extLst>
          </c:dPt>
          <c:dPt>
            <c:idx val="3"/>
            <c:invertIfNegative val="1"/>
            <c:bubble3D val="0"/>
            <c:spPr>
              <a:solidFill>
                <a:srgbClr val="81649F"/>
              </a:solidFill>
            </c:spPr>
            <c:extLst>
              <c:ext xmlns:c16="http://schemas.microsoft.com/office/drawing/2014/chart" uri="{C3380CC4-5D6E-409C-BE32-E72D297353CC}">
                <c16:uniqueId val="{00000007-B237-470C-87E6-7FC0116A53E4}"/>
              </c:ext>
            </c:extLst>
          </c:dPt>
          <c:dPt>
            <c:idx val="4"/>
            <c:invertIfNegative val="1"/>
            <c:bubble3D val="0"/>
            <c:spPr>
              <a:solidFill>
                <a:srgbClr val="38ABC4"/>
              </a:solidFill>
            </c:spPr>
            <c:extLst>
              <c:ext xmlns:c16="http://schemas.microsoft.com/office/drawing/2014/chart" uri="{C3380CC4-5D6E-409C-BE32-E72D297353CC}">
                <c16:uniqueId val="{00000009-B237-470C-87E6-7FC0116A53E4}"/>
              </c:ext>
            </c:extLst>
          </c:dPt>
          <c:dLbls>
            <c:numFmt formatCode="0.0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Strongly Disagree</c:v>
                </c:pt>
                <c:pt idx="1">
                  <c:v>Disagree</c:v>
                </c:pt>
                <c:pt idx="2">
                  <c:v>Neutral</c:v>
                </c:pt>
                <c:pt idx="3">
                  <c:v>Agree</c:v>
                </c:pt>
                <c:pt idx="4">
                  <c:v>Strongly Agree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3.1199999999999999E-2</c:v>
                </c:pt>
                <c:pt idx="1">
                  <c:v>0</c:v>
                </c:pt>
                <c:pt idx="2">
                  <c:v>4.6899999999999997E-2</c:v>
                </c:pt>
                <c:pt idx="3">
                  <c:v>0.4219</c:v>
                </c:pt>
                <c:pt idx="4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237-470C-87E6-7FC0116A53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808080"/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6437120"/>
        <c:crosses val="autoZero"/>
        <c:auto val="1"/>
        <c:lblAlgn val="ctr"/>
        <c:lblOffset val="100"/>
        <c:noMultiLvlLbl val="1"/>
      </c:catAx>
      <c:valAx>
        <c:axId val="66437120"/>
        <c:scaling>
          <c:orientation val="minMax"/>
        </c:scaling>
        <c:delete val="0"/>
        <c:axPos val="l"/>
        <c:majorGridlines>
          <c:spPr>
            <a:ln>
              <a:solidFill>
                <a:srgbClr val="D8D8D8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invertIfNegative val="1"/>
          <c:dPt>
            <c:idx val="0"/>
            <c:invertIfNegative val="1"/>
            <c:bubble3D val="0"/>
            <c:spPr>
              <a:solidFill>
                <a:srgbClr val="4980BA"/>
              </a:solidFill>
            </c:spPr>
            <c:extLst>
              <c:ext xmlns:c16="http://schemas.microsoft.com/office/drawing/2014/chart" uri="{C3380CC4-5D6E-409C-BE32-E72D297353CC}">
                <c16:uniqueId val="{00000001-893A-41FC-BD0D-E0FE0426BB53}"/>
              </c:ext>
            </c:extLst>
          </c:dPt>
          <c:dPt>
            <c:idx val="1"/>
            <c:invertIfNegative val="1"/>
            <c:bubble3D val="0"/>
            <c:spPr>
              <a:solidFill>
                <a:srgbClr val="C6514E"/>
              </a:solidFill>
            </c:spPr>
            <c:extLst>
              <c:ext xmlns:c16="http://schemas.microsoft.com/office/drawing/2014/chart" uri="{C3380CC4-5D6E-409C-BE32-E72D297353CC}">
                <c16:uniqueId val="{00000003-893A-41FC-BD0D-E0FE0426BB53}"/>
              </c:ext>
            </c:extLst>
          </c:dPt>
          <c:dPt>
            <c:idx val="2"/>
            <c:invertIfNegative val="1"/>
            <c:bubble3D val="0"/>
            <c:spPr>
              <a:solidFill>
                <a:srgbClr val="96B95D"/>
              </a:solidFill>
            </c:spPr>
            <c:extLst>
              <c:ext xmlns:c16="http://schemas.microsoft.com/office/drawing/2014/chart" uri="{C3380CC4-5D6E-409C-BE32-E72D297353CC}">
                <c16:uniqueId val="{00000005-893A-41FC-BD0D-E0FE0426BB53}"/>
              </c:ext>
            </c:extLst>
          </c:dPt>
          <c:dPt>
            <c:idx val="3"/>
            <c:invertIfNegative val="1"/>
            <c:bubble3D val="0"/>
            <c:spPr>
              <a:solidFill>
                <a:srgbClr val="81649F"/>
              </a:solidFill>
            </c:spPr>
            <c:extLst>
              <c:ext xmlns:c16="http://schemas.microsoft.com/office/drawing/2014/chart" uri="{C3380CC4-5D6E-409C-BE32-E72D297353CC}">
                <c16:uniqueId val="{00000007-893A-41FC-BD0D-E0FE0426BB53}"/>
              </c:ext>
            </c:extLst>
          </c:dPt>
          <c:dPt>
            <c:idx val="4"/>
            <c:invertIfNegative val="1"/>
            <c:bubble3D val="0"/>
            <c:spPr>
              <a:solidFill>
                <a:srgbClr val="38ABC4"/>
              </a:solidFill>
            </c:spPr>
            <c:extLst>
              <c:ext xmlns:c16="http://schemas.microsoft.com/office/drawing/2014/chart" uri="{C3380CC4-5D6E-409C-BE32-E72D297353CC}">
                <c16:uniqueId val="{00000009-893A-41FC-BD0D-E0FE0426BB53}"/>
              </c:ext>
            </c:extLst>
          </c:dPt>
          <c:dLbls>
            <c:numFmt formatCode="0.0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Strongly Disagree</c:v>
                </c:pt>
                <c:pt idx="1">
                  <c:v>Disagree</c:v>
                </c:pt>
                <c:pt idx="2">
                  <c:v>Neutral</c:v>
                </c:pt>
                <c:pt idx="3">
                  <c:v>Agree</c:v>
                </c:pt>
                <c:pt idx="4">
                  <c:v>Strongly Agree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</c:v>
                </c:pt>
                <c:pt idx="1">
                  <c:v>4.6899999999999997E-2</c:v>
                </c:pt>
                <c:pt idx="2">
                  <c:v>0.2656</c:v>
                </c:pt>
                <c:pt idx="3">
                  <c:v>0.4219</c:v>
                </c:pt>
                <c:pt idx="4">
                  <c:v>0.2656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93A-41FC-BD0D-E0FE0426BB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808080"/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6437120"/>
        <c:crosses val="autoZero"/>
        <c:auto val="1"/>
        <c:lblAlgn val="ctr"/>
        <c:lblOffset val="100"/>
        <c:noMultiLvlLbl val="1"/>
      </c:catAx>
      <c:valAx>
        <c:axId val="66437120"/>
        <c:scaling>
          <c:orientation val="minMax"/>
        </c:scaling>
        <c:delete val="0"/>
        <c:axPos val="l"/>
        <c:majorGridlines>
          <c:spPr>
            <a:ln>
              <a:solidFill>
                <a:srgbClr val="D8D8D8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invertIfNegative val="1"/>
          <c:dPt>
            <c:idx val="0"/>
            <c:invertIfNegative val="1"/>
            <c:bubble3D val="0"/>
            <c:spPr>
              <a:solidFill>
                <a:srgbClr val="4980BA"/>
              </a:solidFill>
            </c:spPr>
            <c:extLst>
              <c:ext xmlns:c16="http://schemas.microsoft.com/office/drawing/2014/chart" uri="{C3380CC4-5D6E-409C-BE32-E72D297353CC}">
                <c16:uniqueId val="{00000001-0361-475C-A05A-3F5EC7469234}"/>
              </c:ext>
            </c:extLst>
          </c:dPt>
          <c:dPt>
            <c:idx val="1"/>
            <c:invertIfNegative val="1"/>
            <c:bubble3D val="0"/>
            <c:spPr>
              <a:solidFill>
                <a:srgbClr val="C6514E"/>
              </a:solidFill>
            </c:spPr>
            <c:extLst>
              <c:ext xmlns:c16="http://schemas.microsoft.com/office/drawing/2014/chart" uri="{C3380CC4-5D6E-409C-BE32-E72D297353CC}">
                <c16:uniqueId val="{00000003-0361-475C-A05A-3F5EC7469234}"/>
              </c:ext>
            </c:extLst>
          </c:dPt>
          <c:dPt>
            <c:idx val="2"/>
            <c:invertIfNegative val="1"/>
            <c:bubble3D val="0"/>
            <c:spPr>
              <a:solidFill>
                <a:srgbClr val="96B95D"/>
              </a:solidFill>
            </c:spPr>
            <c:extLst>
              <c:ext xmlns:c16="http://schemas.microsoft.com/office/drawing/2014/chart" uri="{C3380CC4-5D6E-409C-BE32-E72D297353CC}">
                <c16:uniqueId val="{00000005-0361-475C-A05A-3F5EC7469234}"/>
              </c:ext>
            </c:extLst>
          </c:dPt>
          <c:dPt>
            <c:idx val="3"/>
            <c:invertIfNegative val="1"/>
            <c:bubble3D val="0"/>
            <c:spPr>
              <a:solidFill>
                <a:srgbClr val="81649F"/>
              </a:solidFill>
            </c:spPr>
            <c:extLst>
              <c:ext xmlns:c16="http://schemas.microsoft.com/office/drawing/2014/chart" uri="{C3380CC4-5D6E-409C-BE32-E72D297353CC}">
                <c16:uniqueId val="{00000007-0361-475C-A05A-3F5EC7469234}"/>
              </c:ext>
            </c:extLst>
          </c:dPt>
          <c:dPt>
            <c:idx val="4"/>
            <c:invertIfNegative val="1"/>
            <c:bubble3D val="0"/>
            <c:spPr>
              <a:solidFill>
                <a:srgbClr val="38ABC4"/>
              </a:solidFill>
            </c:spPr>
            <c:extLst>
              <c:ext xmlns:c16="http://schemas.microsoft.com/office/drawing/2014/chart" uri="{C3380CC4-5D6E-409C-BE32-E72D297353CC}">
                <c16:uniqueId val="{00000009-0361-475C-A05A-3F5EC7469234}"/>
              </c:ext>
            </c:extLst>
          </c:dPt>
          <c:dLbls>
            <c:numFmt formatCode="0.0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Strongly Disagree</c:v>
                </c:pt>
                <c:pt idx="1">
                  <c:v>Disagree</c:v>
                </c:pt>
                <c:pt idx="2">
                  <c:v>Neutral</c:v>
                </c:pt>
                <c:pt idx="3">
                  <c:v>Agree</c:v>
                </c:pt>
                <c:pt idx="4">
                  <c:v>Strongly Agree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1.5900000000000001E-2</c:v>
                </c:pt>
                <c:pt idx="1">
                  <c:v>0</c:v>
                </c:pt>
                <c:pt idx="2">
                  <c:v>0.127</c:v>
                </c:pt>
                <c:pt idx="3">
                  <c:v>0.46029999999999999</c:v>
                </c:pt>
                <c:pt idx="4">
                  <c:v>0.39679999999999999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361-475C-A05A-3F5EC74692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808080"/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6437120"/>
        <c:crosses val="autoZero"/>
        <c:auto val="1"/>
        <c:lblAlgn val="ctr"/>
        <c:lblOffset val="100"/>
        <c:noMultiLvlLbl val="1"/>
      </c:catAx>
      <c:valAx>
        <c:axId val="66437120"/>
        <c:scaling>
          <c:orientation val="minMax"/>
        </c:scaling>
        <c:delete val="0"/>
        <c:axPos val="l"/>
        <c:majorGridlines>
          <c:spPr>
            <a:ln>
              <a:solidFill>
                <a:srgbClr val="D8D8D8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invertIfNegative val="1"/>
          <c:dPt>
            <c:idx val="0"/>
            <c:invertIfNegative val="1"/>
            <c:bubble3D val="0"/>
            <c:spPr>
              <a:solidFill>
                <a:srgbClr val="4980BA"/>
              </a:solidFill>
            </c:spPr>
            <c:extLst>
              <c:ext xmlns:c16="http://schemas.microsoft.com/office/drawing/2014/chart" uri="{C3380CC4-5D6E-409C-BE32-E72D297353CC}">
                <c16:uniqueId val="{00000001-EF95-4133-9A8A-3788990EC7A4}"/>
              </c:ext>
            </c:extLst>
          </c:dPt>
          <c:dPt>
            <c:idx val="1"/>
            <c:invertIfNegative val="1"/>
            <c:bubble3D val="0"/>
            <c:spPr>
              <a:solidFill>
                <a:srgbClr val="C6514E"/>
              </a:solidFill>
            </c:spPr>
            <c:extLst>
              <c:ext xmlns:c16="http://schemas.microsoft.com/office/drawing/2014/chart" uri="{C3380CC4-5D6E-409C-BE32-E72D297353CC}">
                <c16:uniqueId val="{00000003-EF95-4133-9A8A-3788990EC7A4}"/>
              </c:ext>
            </c:extLst>
          </c:dPt>
          <c:dPt>
            <c:idx val="2"/>
            <c:invertIfNegative val="1"/>
            <c:bubble3D val="0"/>
            <c:spPr>
              <a:solidFill>
                <a:srgbClr val="96B95D"/>
              </a:solidFill>
            </c:spPr>
            <c:extLst>
              <c:ext xmlns:c16="http://schemas.microsoft.com/office/drawing/2014/chart" uri="{C3380CC4-5D6E-409C-BE32-E72D297353CC}">
                <c16:uniqueId val="{00000005-EF95-4133-9A8A-3788990EC7A4}"/>
              </c:ext>
            </c:extLst>
          </c:dPt>
          <c:dPt>
            <c:idx val="3"/>
            <c:invertIfNegative val="1"/>
            <c:bubble3D val="0"/>
            <c:spPr>
              <a:solidFill>
                <a:srgbClr val="81649F"/>
              </a:solidFill>
            </c:spPr>
            <c:extLst>
              <c:ext xmlns:c16="http://schemas.microsoft.com/office/drawing/2014/chart" uri="{C3380CC4-5D6E-409C-BE32-E72D297353CC}">
                <c16:uniqueId val="{00000007-EF95-4133-9A8A-3788990EC7A4}"/>
              </c:ext>
            </c:extLst>
          </c:dPt>
          <c:dPt>
            <c:idx val="4"/>
            <c:invertIfNegative val="1"/>
            <c:bubble3D val="0"/>
            <c:spPr>
              <a:solidFill>
                <a:srgbClr val="38ABC4"/>
              </a:solidFill>
            </c:spPr>
            <c:extLst>
              <c:ext xmlns:c16="http://schemas.microsoft.com/office/drawing/2014/chart" uri="{C3380CC4-5D6E-409C-BE32-E72D297353CC}">
                <c16:uniqueId val="{00000009-EF95-4133-9A8A-3788990EC7A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1. I was excited to try something innovative.</c:v>
                </c:pt>
                <c:pt idx="1">
                  <c:v>2. I was unsure about the reliability of AI-generated content.</c:v>
                </c:pt>
                <c:pt idx="2">
                  <c:v>3. I thought it would make complex topics easier to understand.</c:v>
                </c:pt>
                <c:pt idx="3">
                  <c:v>4. I worried it might replace human teachers</c:v>
                </c:pt>
                <c:pt idx="4">
                  <c:v>5. I didn’t expect it to be much different from traditional methods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3.6875</c:v>
                </c:pt>
                <c:pt idx="1">
                  <c:v>3.0634999999999999</c:v>
                </c:pt>
                <c:pt idx="2">
                  <c:v>3.4375</c:v>
                </c:pt>
                <c:pt idx="3">
                  <c:v>2.4531000000000001</c:v>
                </c:pt>
                <c:pt idx="4">
                  <c:v>2.3906000000000001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F95-4133-9A8A-3788990EC7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808080"/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6437120"/>
        <c:crosses val="autoZero"/>
        <c:auto val="1"/>
        <c:lblAlgn val="ctr"/>
        <c:lblOffset val="100"/>
        <c:noMultiLvlLbl val="1"/>
      </c:catAx>
      <c:valAx>
        <c:axId val="66437120"/>
        <c:scaling>
          <c:orientation val="minMax"/>
        </c:scaling>
        <c:delete val="0"/>
        <c:axPos val="l"/>
        <c:majorGridlines>
          <c:spPr>
            <a:ln>
              <a:solidFill>
                <a:srgbClr val="D8D8D8"/>
              </a:solidFill>
            </a:ln>
          </c:spPr>
        </c:majorGridlines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invertIfNegative val="1"/>
          <c:dPt>
            <c:idx val="0"/>
            <c:invertIfNegative val="1"/>
            <c:bubble3D val="0"/>
            <c:spPr>
              <a:solidFill>
                <a:srgbClr val="4980BA"/>
              </a:solidFill>
            </c:spPr>
            <c:extLst>
              <c:ext xmlns:c16="http://schemas.microsoft.com/office/drawing/2014/chart" uri="{C3380CC4-5D6E-409C-BE32-E72D297353CC}">
                <c16:uniqueId val="{00000001-9A9A-46CA-9F35-D7C82D409A5A}"/>
              </c:ext>
            </c:extLst>
          </c:dPt>
          <c:dPt>
            <c:idx val="1"/>
            <c:invertIfNegative val="1"/>
            <c:bubble3D val="0"/>
            <c:spPr>
              <a:solidFill>
                <a:srgbClr val="C6514E"/>
              </a:solidFill>
            </c:spPr>
            <c:extLst>
              <c:ext xmlns:c16="http://schemas.microsoft.com/office/drawing/2014/chart" uri="{C3380CC4-5D6E-409C-BE32-E72D297353CC}">
                <c16:uniqueId val="{00000003-9A9A-46CA-9F35-D7C82D409A5A}"/>
              </c:ext>
            </c:extLst>
          </c:dPt>
          <c:dPt>
            <c:idx val="2"/>
            <c:invertIfNegative val="1"/>
            <c:bubble3D val="0"/>
            <c:spPr>
              <a:solidFill>
                <a:srgbClr val="96B95D"/>
              </a:solidFill>
            </c:spPr>
            <c:extLst>
              <c:ext xmlns:c16="http://schemas.microsoft.com/office/drawing/2014/chart" uri="{C3380CC4-5D6E-409C-BE32-E72D297353CC}">
                <c16:uniqueId val="{00000005-9A9A-46CA-9F35-D7C82D409A5A}"/>
              </c:ext>
            </c:extLst>
          </c:dPt>
          <c:dPt>
            <c:idx val="3"/>
            <c:invertIfNegative val="1"/>
            <c:bubble3D val="0"/>
            <c:spPr>
              <a:solidFill>
                <a:srgbClr val="81649F"/>
              </a:solidFill>
            </c:spPr>
            <c:extLst>
              <c:ext xmlns:c16="http://schemas.microsoft.com/office/drawing/2014/chart" uri="{C3380CC4-5D6E-409C-BE32-E72D297353CC}">
                <c16:uniqueId val="{00000007-9A9A-46CA-9F35-D7C82D409A5A}"/>
              </c:ext>
            </c:extLst>
          </c:dPt>
          <c:dPt>
            <c:idx val="4"/>
            <c:invertIfNegative val="1"/>
            <c:bubble3D val="0"/>
            <c:spPr>
              <a:solidFill>
                <a:srgbClr val="38ABC4"/>
              </a:solidFill>
            </c:spPr>
            <c:extLst>
              <c:ext xmlns:c16="http://schemas.microsoft.com/office/drawing/2014/chart" uri="{C3380CC4-5D6E-409C-BE32-E72D297353CC}">
                <c16:uniqueId val="{00000009-9A9A-46CA-9F35-D7C82D409A5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1. I used AI to revise and summarize lecture content.</c:v>
                </c:pt>
                <c:pt idx="1">
                  <c:v>2. I asked AI to explain difficult pharmacology concepts in simpler terms.</c:v>
                </c:pt>
                <c:pt idx="2">
                  <c:v>3. I generated practice questions or quizzes using AI tools</c:v>
                </c:pt>
                <c:pt idx="3">
                  <c:v>4. I used AI to prepare for exams or assessments.</c:v>
                </c:pt>
                <c:pt idx="4">
                  <c:v>5. I didn’t use the AI tools much outside of class.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3.4687999999999999</c:v>
                </c:pt>
                <c:pt idx="1">
                  <c:v>3.6406000000000001</c:v>
                </c:pt>
                <c:pt idx="2">
                  <c:v>2.7031000000000001</c:v>
                </c:pt>
                <c:pt idx="3">
                  <c:v>3.1406000000000001</c:v>
                </c:pt>
                <c:pt idx="4">
                  <c:v>2.0634999999999999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A9A-46CA-9F35-D7C82D409A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808080"/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6437120"/>
        <c:crosses val="autoZero"/>
        <c:auto val="1"/>
        <c:lblAlgn val="ctr"/>
        <c:lblOffset val="100"/>
        <c:noMultiLvlLbl val="1"/>
      </c:catAx>
      <c:valAx>
        <c:axId val="66437120"/>
        <c:scaling>
          <c:orientation val="minMax"/>
        </c:scaling>
        <c:delete val="0"/>
        <c:axPos val="l"/>
        <c:majorGridlines>
          <c:spPr>
            <a:ln>
              <a:solidFill>
                <a:srgbClr val="D8D8D8"/>
              </a:solidFill>
            </a:ln>
          </c:spPr>
        </c:majorGridlines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invertIfNegative val="1"/>
          <c:dPt>
            <c:idx val="0"/>
            <c:invertIfNegative val="1"/>
            <c:bubble3D val="0"/>
            <c:spPr>
              <a:solidFill>
                <a:srgbClr val="4980BA"/>
              </a:solidFill>
            </c:spPr>
            <c:extLst>
              <c:ext xmlns:c16="http://schemas.microsoft.com/office/drawing/2014/chart" uri="{C3380CC4-5D6E-409C-BE32-E72D297353CC}">
                <c16:uniqueId val="{00000001-3D63-4DE4-B277-058D81F6087B}"/>
              </c:ext>
            </c:extLst>
          </c:dPt>
          <c:dPt>
            <c:idx val="1"/>
            <c:invertIfNegative val="1"/>
            <c:bubble3D val="0"/>
            <c:spPr>
              <a:solidFill>
                <a:srgbClr val="C6514E"/>
              </a:solidFill>
            </c:spPr>
            <c:extLst>
              <c:ext xmlns:c16="http://schemas.microsoft.com/office/drawing/2014/chart" uri="{C3380CC4-5D6E-409C-BE32-E72D297353CC}">
                <c16:uniqueId val="{00000003-3D63-4DE4-B277-058D81F6087B}"/>
              </c:ext>
            </c:extLst>
          </c:dPt>
          <c:dPt>
            <c:idx val="2"/>
            <c:invertIfNegative val="1"/>
            <c:bubble3D val="0"/>
            <c:spPr>
              <a:solidFill>
                <a:srgbClr val="96B95D"/>
              </a:solidFill>
            </c:spPr>
            <c:extLst>
              <c:ext xmlns:c16="http://schemas.microsoft.com/office/drawing/2014/chart" uri="{C3380CC4-5D6E-409C-BE32-E72D297353CC}">
                <c16:uniqueId val="{00000005-3D63-4DE4-B277-058D81F6087B}"/>
              </c:ext>
            </c:extLst>
          </c:dPt>
          <c:dPt>
            <c:idx val="3"/>
            <c:invertIfNegative val="1"/>
            <c:bubble3D val="0"/>
            <c:spPr>
              <a:solidFill>
                <a:srgbClr val="81649F"/>
              </a:solidFill>
            </c:spPr>
            <c:extLst>
              <c:ext xmlns:c16="http://schemas.microsoft.com/office/drawing/2014/chart" uri="{C3380CC4-5D6E-409C-BE32-E72D297353CC}">
                <c16:uniqueId val="{00000007-3D63-4DE4-B277-058D81F6087B}"/>
              </c:ext>
            </c:extLst>
          </c:dPt>
          <c:dPt>
            <c:idx val="4"/>
            <c:invertIfNegative val="1"/>
            <c:bubble3D val="0"/>
            <c:spPr>
              <a:solidFill>
                <a:srgbClr val="38ABC4"/>
              </a:solidFill>
            </c:spPr>
            <c:extLst>
              <c:ext xmlns:c16="http://schemas.microsoft.com/office/drawing/2014/chart" uri="{C3380CC4-5D6E-409C-BE32-E72D297353CC}">
                <c16:uniqueId val="{00000009-3D63-4DE4-B277-058D81F6087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1. ChatGPT for quick explanations and concept clarification</c:v>
                </c:pt>
                <c:pt idx="1">
                  <c:v>2. AI flashcard generator for spaced repetition and recall</c:v>
                </c:pt>
                <c:pt idx="2">
                  <c:v>3. AI-powered quiz maker for self-assessment</c:v>
                </c:pt>
                <c:pt idx="3">
                  <c:v>4. AI summarizer for condensing long pharmacology texts</c:v>
                </c:pt>
                <c:pt idx="4">
                  <c:v>5. AI slide assistant (e.g., for making study slides)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3.6613000000000002</c:v>
                </c:pt>
                <c:pt idx="1">
                  <c:v>2.7418999999999998</c:v>
                </c:pt>
                <c:pt idx="2">
                  <c:v>2.9355000000000002</c:v>
                </c:pt>
                <c:pt idx="3">
                  <c:v>3.1802999999999999</c:v>
                </c:pt>
                <c:pt idx="4">
                  <c:v>2.4516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D63-4DE4-B277-058D81F608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808080"/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6437120"/>
        <c:crosses val="autoZero"/>
        <c:auto val="1"/>
        <c:lblAlgn val="ctr"/>
        <c:lblOffset val="100"/>
        <c:noMultiLvlLbl val="1"/>
      </c:catAx>
      <c:valAx>
        <c:axId val="66437120"/>
        <c:scaling>
          <c:orientation val="minMax"/>
        </c:scaling>
        <c:delete val="0"/>
        <c:axPos val="l"/>
        <c:majorGridlines>
          <c:spPr>
            <a:ln>
              <a:solidFill>
                <a:srgbClr val="D8D8D8"/>
              </a:solidFill>
            </a:ln>
          </c:spPr>
        </c:majorGridlines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invertIfNegative val="1"/>
          <c:dPt>
            <c:idx val="0"/>
            <c:invertIfNegative val="1"/>
            <c:bubble3D val="0"/>
            <c:spPr>
              <a:solidFill>
                <a:srgbClr val="4980BA"/>
              </a:solidFill>
            </c:spPr>
            <c:extLst>
              <c:ext xmlns:c16="http://schemas.microsoft.com/office/drawing/2014/chart" uri="{C3380CC4-5D6E-409C-BE32-E72D297353CC}">
                <c16:uniqueId val="{00000001-4CCC-475B-B9C6-864B53A095DA}"/>
              </c:ext>
            </c:extLst>
          </c:dPt>
          <c:dPt>
            <c:idx val="1"/>
            <c:invertIfNegative val="1"/>
            <c:bubble3D val="0"/>
            <c:spPr>
              <a:solidFill>
                <a:srgbClr val="C6514E"/>
              </a:solidFill>
            </c:spPr>
            <c:extLst>
              <c:ext xmlns:c16="http://schemas.microsoft.com/office/drawing/2014/chart" uri="{C3380CC4-5D6E-409C-BE32-E72D297353CC}">
                <c16:uniqueId val="{00000003-4CCC-475B-B9C6-864B53A095DA}"/>
              </c:ext>
            </c:extLst>
          </c:dPt>
          <c:dPt>
            <c:idx val="2"/>
            <c:invertIfNegative val="1"/>
            <c:bubble3D val="0"/>
            <c:spPr>
              <a:solidFill>
                <a:srgbClr val="96B95D"/>
              </a:solidFill>
            </c:spPr>
            <c:extLst>
              <c:ext xmlns:c16="http://schemas.microsoft.com/office/drawing/2014/chart" uri="{C3380CC4-5D6E-409C-BE32-E72D297353CC}">
                <c16:uniqueId val="{00000005-4CCC-475B-B9C6-864B53A095DA}"/>
              </c:ext>
            </c:extLst>
          </c:dPt>
          <c:dPt>
            <c:idx val="3"/>
            <c:invertIfNegative val="1"/>
            <c:bubble3D val="0"/>
            <c:spPr>
              <a:solidFill>
                <a:srgbClr val="81649F"/>
              </a:solidFill>
            </c:spPr>
            <c:extLst>
              <c:ext xmlns:c16="http://schemas.microsoft.com/office/drawing/2014/chart" uri="{C3380CC4-5D6E-409C-BE32-E72D297353CC}">
                <c16:uniqueId val="{00000007-4CCC-475B-B9C6-864B53A095DA}"/>
              </c:ext>
            </c:extLst>
          </c:dPt>
          <c:dPt>
            <c:idx val="4"/>
            <c:invertIfNegative val="1"/>
            <c:bubble3D val="0"/>
            <c:spPr>
              <a:solidFill>
                <a:srgbClr val="38ABC4"/>
              </a:solidFill>
            </c:spPr>
            <c:extLst>
              <c:ext xmlns:c16="http://schemas.microsoft.com/office/drawing/2014/chart" uri="{C3380CC4-5D6E-409C-BE32-E72D297353CC}">
                <c16:uniqueId val="{00000009-4CCC-475B-B9C6-864B53A095D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1. The AI sometimes gave incorrect or outdated information.</c:v>
                </c:pt>
                <c:pt idx="1">
                  <c:v>2. I wasn’t sure how to ask questions effectively.</c:v>
                </c:pt>
                <c:pt idx="2">
                  <c:v>3. I found it difficult to connect AI-generated content with the actual curriculum</c:v>
                </c:pt>
                <c:pt idx="3">
                  <c:v>4. I didn’t have enough time to explore the AI tools fully.</c:v>
                </c:pt>
                <c:pt idx="4">
                  <c:v>5. I preferred traditional study methods over AI tools.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3.3492000000000002</c:v>
                </c:pt>
                <c:pt idx="1">
                  <c:v>2.5396999999999998</c:v>
                </c:pt>
                <c:pt idx="2">
                  <c:v>2.8889</c:v>
                </c:pt>
                <c:pt idx="3">
                  <c:v>3.254</c:v>
                </c:pt>
                <c:pt idx="4">
                  <c:v>2.9683000000000002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CCC-475B-B9C6-864B53A095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808080"/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6437120"/>
        <c:crosses val="autoZero"/>
        <c:auto val="1"/>
        <c:lblAlgn val="ctr"/>
        <c:lblOffset val="100"/>
        <c:noMultiLvlLbl val="1"/>
      </c:catAx>
      <c:valAx>
        <c:axId val="66437120"/>
        <c:scaling>
          <c:orientation val="minMax"/>
        </c:scaling>
        <c:delete val="0"/>
        <c:axPos val="l"/>
        <c:majorGridlines>
          <c:spPr>
            <a:ln>
              <a:solidFill>
                <a:srgbClr val="D8D8D8"/>
              </a:solidFill>
            </a:ln>
          </c:spPr>
        </c:majorGridlines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invertIfNegative val="1"/>
          <c:dPt>
            <c:idx val="0"/>
            <c:invertIfNegative val="1"/>
            <c:bubble3D val="0"/>
            <c:spPr>
              <a:solidFill>
                <a:srgbClr val="4980BA"/>
              </a:solidFill>
            </c:spPr>
            <c:extLst>
              <c:ext xmlns:c16="http://schemas.microsoft.com/office/drawing/2014/chart" uri="{C3380CC4-5D6E-409C-BE32-E72D297353CC}">
                <c16:uniqueId val="{00000001-F45C-4528-A2E4-66E94D8C8F61}"/>
              </c:ext>
            </c:extLst>
          </c:dPt>
          <c:dPt>
            <c:idx val="1"/>
            <c:invertIfNegative val="1"/>
            <c:bubble3D val="0"/>
            <c:spPr>
              <a:solidFill>
                <a:srgbClr val="C6514E"/>
              </a:solidFill>
            </c:spPr>
            <c:extLst>
              <c:ext xmlns:c16="http://schemas.microsoft.com/office/drawing/2014/chart" uri="{C3380CC4-5D6E-409C-BE32-E72D297353CC}">
                <c16:uniqueId val="{00000003-F45C-4528-A2E4-66E94D8C8F61}"/>
              </c:ext>
            </c:extLst>
          </c:dPt>
          <c:dPt>
            <c:idx val="2"/>
            <c:invertIfNegative val="1"/>
            <c:bubble3D val="0"/>
            <c:spPr>
              <a:solidFill>
                <a:srgbClr val="96B95D"/>
              </a:solidFill>
            </c:spPr>
            <c:extLst>
              <c:ext xmlns:c16="http://schemas.microsoft.com/office/drawing/2014/chart" uri="{C3380CC4-5D6E-409C-BE32-E72D297353CC}">
                <c16:uniqueId val="{00000005-F45C-4528-A2E4-66E94D8C8F61}"/>
              </c:ext>
            </c:extLst>
          </c:dPt>
          <c:dPt>
            <c:idx val="3"/>
            <c:invertIfNegative val="1"/>
            <c:bubble3D val="0"/>
            <c:spPr>
              <a:solidFill>
                <a:srgbClr val="81649F"/>
              </a:solidFill>
            </c:spPr>
            <c:extLst>
              <c:ext xmlns:c16="http://schemas.microsoft.com/office/drawing/2014/chart" uri="{C3380CC4-5D6E-409C-BE32-E72D297353CC}">
                <c16:uniqueId val="{00000007-F45C-4528-A2E4-66E94D8C8F61}"/>
              </c:ext>
            </c:extLst>
          </c:dPt>
          <c:dPt>
            <c:idx val="4"/>
            <c:invertIfNegative val="1"/>
            <c:bubble3D val="0"/>
            <c:spPr>
              <a:solidFill>
                <a:srgbClr val="38ABC4"/>
              </a:solidFill>
            </c:spPr>
            <c:extLst>
              <c:ext xmlns:c16="http://schemas.microsoft.com/office/drawing/2014/chart" uri="{C3380CC4-5D6E-409C-BE32-E72D297353CC}">
                <c16:uniqueId val="{00000009-F45C-4528-A2E4-66E94D8C8F6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1. AI tools made the subject feel more interactive and enjoyable.</c:v>
                </c:pt>
                <c:pt idx="1">
                  <c:v>2. I felt more motivated to revise topics I previously found boring.</c:v>
                </c:pt>
                <c:pt idx="2">
                  <c:v>3. Using AI sparked curiosity to explore topics beyond the syllabus.</c:v>
                </c:pt>
                <c:pt idx="3">
                  <c:v>4. My motivation stayed about the same regardless of using AI.</c:v>
                </c:pt>
                <c:pt idx="4">
                  <c:v>5. I relied on AI more for convenience than genuine interest.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3.5078999999999998</c:v>
                </c:pt>
                <c:pt idx="1">
                  <c:v>2.9683000000000002</c:v>
                </c:pt>
                <c:pt idx="2">
                  <c:v>3.0476000000000001</c:v>
                </c:pt>
                <c:pt idx="3">
                  <c:v>2.8254000000000001</c:v>
                </c:pt>
                <c:pt idx="4">
                  <c:v>2.6507999999999998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45C-4528-A2E4-66E94D8C8F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808080"/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6437120"/>
        <c:crosses val="autoZero"/>
        <c:auto val="1"/>
        <c:lblAlgn val="ctr"/>
        <c:lblOffset val="100"/>
        <c:noMultiLvlLbl val="1"/>
      </c:catAx>
      <c:valAx>
        <c:axId val="66437120"/>
        <c:scaling>
          <c:orientation val="minMax"/>
        </c:scaling>
        <c:delete val="0"/>
        <c:axPos val="l"/>
        <c:majorGridlines>
          <c:spPr>
            <a:ln>
              <a:solidFill>
                <a:srgbClr val="D8D8D8"/>
              </a:solidFill>
            </a:ln>
          </c:spPr>
        </c:majorGridlines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invertIfNegative val="1"/>
          <c:dPt>
            <c:idx val="0"/>
            <c:invertIfNegative val="1"/>
            <c:bubble3D val="0"/>
            <c:spPr>
              <a:solidFill>
                <a:srgbClr val="4980BA"/>
              </a:solidFill>
            </c:spPr>
            <c:extLst>
              <c:ext xmlns:c16="http://schemas.microsoft.com/office/drawing/2014/chart" uri="{C3380CC4-5D6E-409C-BE32-E72D297353CC}">
                <c16:uniqueId val="{00000001-B6AE-4482-AF35-71531A288906}"/>
              </c:ext>
            </c:extLst>
          </c:dPt>
          <c:dPt>
            <c:idx val="1"/>
            <c:invertIfNegative val="1"/>
            <c:bubble3D val="0"/>
            <c:spPr>
              <a:solidFill>
                <a:srgbClr val="C6514E"/>
              </a:solidFill>
            </c:spPr>
            <c:extLst>
              <c:ext xmlns:c16="http://schemas.microsoft.com/office/drawing/2014/chart" uri="{C3380CC4-5D6E-409C-BE32-E72D297353CC}">
                <c16:uniqueId val="{00000003-B6AE-4482-AF35-71531A288906}"/>
              </c:ext>
            </c:extLst>
          </c:dPt>
          <c:dPt>
            <c:idx val="2"/>
            <c:invertIfNegative val="1"/>
            <c:bubble3D val="0"/>
            <c:spPr>
              <a:solidFill>
                <a:srgbClr val="96B95D"/>
              </a:solidFill>
            </c:spPr>
            <c:extLst>
              <c:ext xmlns:c16="http://schemas.microsoft.com/office/drawing/2014/chart" uri="{C3380CC4-5D6E-409C-BE32-E72D297353CC}">
                <c16:uniqueId val="{00000005-B6AE-4482-AF35-71531A288906}"/>
              </c:ext>
            </c:extLst>
          </c:dPt>
          <c:dPt>
            <c:idx val="3"/>
            <c:invertIfNegative val="1"/>
            <c:bubble3D val="0"/>
            <c:spPr>
              <a:solidFill>
                <a:srgbClr val="81649F"/>
              </a:solidFill>
            </c:spPr>
            <c:extLst>
              <c:ext xmlns:c16="http://schemas.microsoft.com/office/drawing/2014/chart" uri="{C3380CC4-5D6E-409C-BE32-E72D297353CC}">
                <c16:uniqueId val="{00000007-B6AE-4482-AF35-71531A288906}"/>
              </c:ext>
            </c:extLst>
          </c:dPt>
          <c:dPt>
            <c:idx val="4"/>
            <c:invertIfNegative val="1"/>
            <c:bubble3D val="0"/>
            <c:spPr>
              <a:solidFill>
                <a:srgbClr val="38ABC4"/>
              </a:solidFill>
            </c:spPr>
            <c:extLst>
              <c:ext xmlns:c16="http://schemas.microsoft.com/office/drawing/2014/chart" uri="{C3380CC4-5D6E-409C-BE32-E72D297353CC}">
                <c16:uniqueId val="{00000009-B6AE-4482-AF35-71531A28890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1. AI tools made the subject feel more interactive and enjoyable.</c:v>
                </c:pt>
                <c:pt idx="1">
                  <c:v>2. I felt more motivated to revise topics I previously found boring.</c:v>
                </c:pt>
                <c:pt idx="2">
                  <c:v>3. Using AI sparked curiosity to explore topics beyond the syllabus.</c:v>
                </c:pt>
                <c:pt idx="3">
                  <c:v>4. My motivation stayed about the same regardless of using AI.</c:v>
                </c:pt>
                <c:pt idx="4">
                  <c:v>5. I relied on AI more for convenience than genuine interest.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3.1638999999999999</c:v>
                </c:pt>
                <c:pt idx="1">
                  <c:v>2.9344000000000001</c:v>
                </c:pt>
                <c:pt idx="2">
                  <c:v>3.0655999999999999</c:v>
                </c:pt>
                <c:pt idx="3">
                  <c:v>2.8852000000000002</c:v>
                </c:pt>
                <c:pt idx="4">
                  <c:v>2.9508000000000001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6AE-4482-AF35-71531A2889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808080"/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6437120"/>
        <c:crosses val="autoZero"/>
        <c:auto val="1"/>
        <c:lblAlgn val="ctr"/>
        <c:lblOffset val="100"/>
        <c:noMultiLvlLbl val="1"/>
      </c:catAx>
      <c:valAx>
        <c:axId val="66437120"/>
        <c:scaling>
          <c:orientation val="minMax"/>
        </c:scaling>
        <c:delete val="0"/>
        <c:axPos val="l"/>
        <c:majorGridlines>
          <c:spPr>
            <a:ln>
              <a:solidFill>
                <a:srgbClr val="D8D8D8"/>
              </a:solidFill>
            </a:ln>
          </c:spPr>
        </c:majorGridlines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invertIfNegative val="1"/>
          <c:dPt>
            <c:idx val="0"/>
            <c:invertIfNegative val="1"/>
            <c:bubble3D val="0"/>
            <c:spPr>
              <a:solidFill>
                <a:srgbClr val="4980BA"/>
              </a:solidFill>
            </c:spPr>
            <c:extLst>
              <c:ext xmlns:c16="http://schemas.microsoft.com/office/drawing/2014/chart" uri="{C3380CC4-5D6E-409C-BE32-E72D297353CC}">
                <c16:uniqueId val="{00000001-419C-42E3-A1B4-A914B9146BA1}"/>
              </c:ext>
            </c:extLst>
          </c:dPt>
          <c:dPt>
            <c:idx val="1"/>
            <c:invertIfNegative val="1"/>
            <c:bubble3D val="0"/>
            <c:spPr>
              <a:solidFill>
                <a:srgbClr val="C6514E"/>
              </a:solidFill>
            </c:spPr>
            <c:extLst>
              <c:ext xmlns:c16="http://schemas.microsoft.com/office/drawing/2014/chart" uri="{C3380CC4-5D6E-409C-BE32-E72D297353CC}">
                <c16:uniqueId val="{00000003-419C-42E3-A1B4-A914B9146BA1}"/>
              </c:ext>
            </c:extLst>
          </c:dPt>
          <c:dPt>
            <c:idx val="2"/>
            <c:invertIfNegative val="1"/>
            <c:bubble3D val="0"/>
            <c:spPr>
              <a:solidFill>
                <a:srgbClr val="96B95D"/>
              </a:solidFill>
            </c:spPr>
            <c:extLst>
              <c:ext xmlns:c16="http://schemas.microsoft.com/office/drawing/2014/chart" uri="{C3380CC4-5D6E-409C-BE32-E72D297353CC}">
                <c16:uniqueId val="{00000005-419C-42E3-A1B4-A914B9146BA1}"/>
              </c:ext>
            </c:extLst>
          </c:dPt>
          <c:dPt>
            <c:idx val="3"/>
            <c:invertIfNegative val="1"/>
            <c:bubble3D val="0"/>
            <c:spPr>
              <a:solidFill>
                <a:srgbClr val="81649F"/>
              </a:solidFill>
            </c:spPr>
            <c:extLst>
              <c:ext xmlns:c16="http://schemas.microsoft.com/office/drawing/2014/chart" uri="{C3380CC4-5D6E-409C-BE32-E72D297353CC}">
                <c16:uniqueId val="{00000007-419C-42E3-A1B4-A914B9146BA1}"/>
              </c:ext>
            </c:extLst>
          </c:dPt>
          <c:dPt>
            <c:idx val="4"/>
            <c:invertIfNegative val="1"/>
            <c:bubble3D val="0"/>
            <c:spPr>
              <a:solidFill>
                <a:srgbClr val="38ABC4"/>
              </a:solidFill>
            </c:spPr>
            <c:extLst>
              <c:ext xmlns:c16="http://schemas.microsoft.com/office/drawing/2014/chart" uri="{C3380CC4-5D6E-409C-BE32-E72D297353CC}">
                <c16:uniqueId val="{00000009-419C-42E3-A1B4-A914B9146BA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1. AI allowed me to learn at my own pace and revisit content anytime</c:v>
                </c:pt>
                <c:pt idx="1">
                  <c:v>2. I received instant answers without waiting for a tutor.</c:v>
                </c:pt>
                <c:pt idx="2">
                  <c:v>3. The interaction felt less personal or human compared to live teaching</c:v>
                </c:pt>
                <c:pt idx="3">
                  <c:v>4. AI helped me ask questions I might hesitate to ask in class</c:v>
                </c:pt>
                <c:pt idx="4">
                  <c:v>5. AI-based learning felt more superficial than traditional tutorials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3.0819999999999999</c:v>
                </c:pt>
                <c:pt idx="1">
                  <c:v>3.1475</c:v>
                </c:pt>
                <c:pt idx="2">
                  <c:v>2.8525</c:v>
                </c:pt>
                <c:pt idx="3">
                  <c:v>3.2130999999999998</c:v>
                </c:pt>
                <c:pt idx="4">
                  <c:v>2.7332999999999998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19C-42E3-A1B4-A914B9146B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808080"/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6437120"/>
        <c:crosses val="autoZero"/>
        <c:auto val="1"/>
        <c:lblAlgn val="ctr"/>
        <c:lblOffset val="100"/>
        <c:noMultiLvlLbl val="1"/>
      </c:catAx>
      <c:valAx>
        <c:axId val="66437120"/>
        <c:scaling>
          <c:orientation val="minMax"/>
        </c:scaling>
        <c:delete val="0"/>
        <c:axPos val="l"/>
        <c:majorGridlines>
          <c:spPr>
            <a:ln>
              <a:solidFill>
                <a:srgbClr val="D8D8D8"/>
              </a:solidFill>
            </a:ln>
          </c:spPr>
        </c:majorGridlines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invertIfNegative val="1"/>
          <c:dPt>
            <c:idx val="0"/>
            <c:invertIfNegative val="1"/>
            <c:bubble3D val="0"/>
            <c:spPr>
              <a:solidFill>
                <a:srgbClr val="4980BA"/>
              </a:solidFill>
            </c:spPr>
            <c:extLst>
              <c:ext xmlns:c16="http://schemas.microsoft.com/office/drawing/2014/chart" uri="{C3380CC4-5D6E-409C-BE32-E72D297353CC}">
                <c16:uniqueId val="{00000001-847A-4A58-9140-96F0C12DBDD6}"/>
              </c:ext>
            </c:extLst>
          </c:dPt>
          <c:dPt>
            <c:idx val="1"/>
            <c:invertIfNegative val="1"/>
            <c:bubble3D val="0"/>
            <c:spPr>
              <a:solidFill>
                <a:srgbClr val="C6514E"/>
              </a:solidFill>
            </c:spPr>
            <c:extLst>
              <c:ext xmlns:c16="http://schemas.microsoft.com/office/drawing/2014/chart" uri="{C3380CC4-5D6E-409C-BE32-E72D297353CC}">
                <c16:uniqueId val="{00000003-847A-4A58-9140-96F0C12DBDD6}"/>
              </c:ext>
            </c:extLst>
          </c:dPt>
          <c:dPt>
            <c:idx val="2"/>
            <c:invertIfNegative val="1"/>
            <c:bubble3D val="0"/>
            <c:spPr>
              <a:solidFill>
                <a:srgbClr val="96B95D"/>
              </a:solidFill>
            </c:spPr>
            <c:extLst>
              <c:ext xmlns:c16="http://schemas.microsoft.com/office/drawing/2014/chart" uri="{C3380CC4-5D6E-409C-BE32-E72D297353CC}">
                <c16:uniqueId val="{00000005-847A-4A58-9140-96F0C12DBDD6}"/>
              </c:ext>
            </c:extLst>
          </c:dPt>
          <c:dPt>
            <c:idx val="3"/>
            <c:invertIfNegative val="1"/>
            <c:bubble3D val="0"/>
            <c:spPr>
              <a:solidFill>
                <a:srgbClr val="81649F"/>
              </a:solidFill>
            </c:spPr>
            <c:extLst>
              <c:ext xmlns:c16="http://schemas.microsoft.com/office/drawing/2014/chart" uri="{C3380CC4-5D6E-409C-BE32-E72D297353CC}">
                <c16:uniqueId val="{00000007-847A-4A58-9140-96F0C12DBDD6}"/>
              </c:ext>
            </c:extLst>
          </c:dPt>
          <c:dPt>
            <c:idx val="4"/>
            <c:invertIfNegative val="1"/>
            <c:bubble3D val="0"/>
            <c:spPr>
              <a:solidFill>
                <a:srgbClr val="38ABC4"/>
              </a:solidFill>
            </c:spPr>
            <c:extLst>
              <c:ext xmlns:c16="http://schemas.microsoft.com/office/drawing/2014/chart" uri="{C3380CC4-5D6E-409C-BE32-E72D297353CC}">
                <c16:uniqueId val="{00000009-847A-4A58-9140-96F0C12DBDD6}"/>
              </c:ext>
            </c:extLst>
          </c:dPt>
          <c:dPt>
            <c:idx val="5"/>
            <c:invertIfNegative val="1"/>
            <c:bubble3D val="0"/>
            <c:spPr>
              <a:solidFill>
                <a:srgbClr val="4980BA"/>
              </a:solidFill>
            </c:spPr>
            <c:extLst>
              <c:ext xmlns:c16="http://schemas.microsoft.com/office/drawing/2014/chart" uri="{C3380CC4-5D6E-409C-BE32-E72D297353CC}">
                <c16:uniqueId val="{0000000B-847A-4A58-9140-96F0C12DBDD6}"/>
              </c:ext>
            </c:extLst>
          </c:dPt>
          <c:dPt>
            <c:idx val="6"/>
            <c:invertIfNegative val="1"/>
            <c:bubble3D val="0"/>
            <c:spPr>
              <a:solidFill>
                <a:srgbClr val="C6514E"/>
              </a:solidFill>
            </c:spPr>
            <c:extLst>
              <c:ext xmlns:c16="http://schemas.microsoft.com/office/drawing/2014/chart" uri="{C3380CC4-5D6E-409C-BE32-E72D297353CC}">
                <c16:uniqueId val="{0000000D-847A-4A58-9140-96F0C12DBDD6}"/>
              </c:ext>
            </c:extLst>
          </c:dPt>
          <c:dPt>
            <c:idx val="7"/>
            <c:invertIfNegative val="1"/>
            <c:bubble3D val="0"/>
            <c:spPr>
              <a:solidFill>
                <a:srgbClr val="96B95D"/>
              </a:solidFill>
            </c:spPr>
            <c:extLst>
              <c:ext xmlns:c16="http://schemas.microsoft.com/office/drawing/2014/chart" uri="{C3380CC4-5D6E-409C-BE32-E72D297353CC}">
                <c16:uniqueId val="{0000000F-847A-4A58-9140-96F0C12DBDD6}"/>
              </c:ext>
            </c:extLst>
          </c:dPt>
          <c:dPt>
            <c:idx val="8"/>
            <c:invertIfNegative val="1"/>
            <c:bubble3D val="0"/>
            <c:spPr>
              <a:solidFill>
                <a:srgbClr val="81649F"/>
              </a:solidFill>
            </c:spPr>
            <c:extLst>
              <c:ext xmlns:c16="http://schemas.microsoft.com/office/drawing/2014/chart" uri="{C3380CC4-5D6E-409C-BE32-E72D297353CC}">
                <c16:uniqueId val="{00000011-847A-4A58-9140-96F0C12DBDD6}"/>
              </c:ext>
            </c:extLst>
          </c:dPt>
          <c:dPt>
            <c:idx val="9"/>
            <c:invertIfNegative val="1"/>
            <c:bubble3D val="0"/>
            <c:spPr>
              <a:solidFill>
                <a:srgbClr val="38ABC4"/>
              </a:solidFill>
            </c:spPr>
            <c:extLst>
              <c:ext xmlns:c16="http://schemas.microsoft.com/office/drawing/2014/chart" uri="{C3380CC4-5D6E-409C-BE32-E72D297353CC}">
                <c16:uniqueId val="{00000013-847A-4A58-9140-96F0C12DBDD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1.      I found  AI tools helpful in  improving my un</c:v>
                </c:pt>
                <c:pt idx="1">
                  <c:v>2.      The AI-assisted sessions made the  learning e</c:v>
                </c:pt>
                <c:pt idx="2">
                  <c:v>3. Using AI tools encouraged me to explore pharmacolo</c:v>
                </c:pt>
                <c:pt idx="3">
                  <c:v>4. I was able to clarify doubts more effectivelywith </c:v>
                </c:pt>
                <c:pt idx="4">
                  <c:v>5.      The AI-generated questions and summaries  wer</c:v>
                </c:pt>
                <c:pt idx="5">
                  <c:v>6. I would recommend the use of free AI tools forlear</c:v>
                </c:pt>
                <c:pt idx="6">
                  <c:v>7. I felt confident using AI tools after theorientati</c:v>
                </c:pt>
                <c:pt idx="7">
                  <c:v>8. The use of AI in learning saved me time duringself</c:v>
                </c:pt>
                <c:pt idx="8">
                  <c:v>9. I was motivated to study pharmacology more regular</c:v>
                </c:pt>
                <c:pt idx="9">
                  <c:v>10.            Overall, I am satisfied with the  integ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4.43</c:v>
                </c:pt>
                <c:pt idx="1">
                  <c:v>4.07</c:v>
                </c:pt>
                <c:pt idx="2">
                  <c:v>4.1399999999999997</c:v>
                </c:pt>
                <c:pt idx="3">
                  <c:v>4.3099999999999996</c:v>
                </c:pt>
                <c:pt idx="4">
                  <c:v>3.77</c:v>
                </c:pt>
                <c:pt idx="5">
                  <c:v>4.3</c:v>
                </c:pt>
                <c:pt idx="6">
                  <c:v>3.98</c:v>
                </c:pt>
                <c:pt idx="7">
                  <c:v>4.3600000000000003</c:v>
                </c:pt>
                <c:pt idx="8">
                  <c:v>3.91</c:v>
                </c:pt>
                <c:pt idx="9">
                  <c:v>4.22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847A-4A58-9140-96F0C12DBD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808080"/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6437120"/>
        <c:crosses val="autoZero"/>
        <c:auto val="1"/>
        <c:lblAlgn val="ctr"/>
        <c:lblOffset val="100"/>
        <c:noMultiLvlLbl val="1"/>
      </c:catAx>
      <c:valAx>
        <c:axId val="66437120"/>
        <c:scaling>
          <c:orientation val="minMax"/>
        </c:scaling>
        <c:delete val="0"/>
        <c:axPos val="l"/>
        <c:majorGridlines>
          <c:spPr>
            <a:ln>
              <a:solidFill>
                <a:srgbClr val="D8D8D8"/>
              </a:solidFill>
            </a:ln>
          </c:spPr>
        </c:majorGridlines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invertIfNegative val="1"/>
          <c:dPt>
            <c:idx val="0"/>
            <c:invertIfNegative val="1"/>
            <c:bubble3D val="0"/>
            <c:spPr>
              <a:solidFill>
                <a:srgbClr val="4980BA"/>
              </a:solidFill>
            </c:spPr>
            <c:extLst>
              <c:ext xmlns:c16="http://schemas.microsoft.com/office/drawing/2014/chart" uri="{C3380CC4-5D6E-409C-BE32-E72D297353CC}">
                <c16:uniqueId val="{00000001-DAA0-4184-9F84-660EFD232957}"/>
              </c:ext>
            </c:extLst>
          </c:dPt>
          <c:dPt>
            <c:idx val="1"/>
            <c:invertIfNegative val="1"/>
            <c:bubble3D val="0"/>
            <c:spPr>
              <a:solidFill>
                <a:srgbClr val="C6514E"/>
              </a:solidFill>
            </c:spPr>
            <c:extLst>
              <c:ext xmlns:c16="http://schemas.microsoft.com/office/drawing/2014/chart" uri="{C3380CC4-5D6E-409C-BE32-E72D297353CC}">
                <c16:uniqueId val="{00000003-DAA0-4184-9F84-660EFD232957}"/>
              </c:ext>
            </c:extLst>
          </c:dPt>
          <c:dPt>
            <c:idx val="2"/>
            <c:invertIfNegative val="1"/>
            <c:bubble3D val="0"/>
            <c:spPr>
              <a:solidFill>
                <a:srgbClr val="96B95D"/>
              </a:solidFill>
            </c:spPr>
            <c:extLst>
              <c:ext xmlns:c16="http://schemas.microsoft.com/office/drawing/2014/chart" uri="{C3380CC4-5D6E-409C-BE32-E72D297353CC}">
                <c16:uniqueId val="{00000005-DAA0-4184-9F84-660EFD232957}"/>
              </c:ext>
            </c:extLst>
          </c:dPt>
          <c:dPt>
            <c:idx val="3"/>
            <c:invertIfNegative val="1"/>
            <c:bubble3D val="0"/>
            <c:spPr>
              <a:solidFill>
                <a:srgbClr val="81649F"/>
              </a:solidFill>
            </c:spPr>
            <c:extLst>
              <c:ext xmlns:c16="http://schemas.microsoft.com/office/drawing/2014/chart" uri="{C3380CC4-5D6E-409C-BE32-E72D297353CC}">
                <c16:uniqueId val="{00000007-DAA0-4184-9F84-660EFD232957}"/>
              </c:ext>
            </c:extLst>
          </c:dPt>
          <c:dPt>
            <c:idx val="4"/>
            <c:invertIfNegative val="1"/>
            <c:bubble3D val="0"/>
            <c:spPr>
              <a:solidFill>
                <a:srgbClr val="38ABC4"/>
              </a:solidFill>
            </c:spPr>
            <c:extLst>
              <c:ext xmlns:c16="http://schemas.microsoft.com/office/drawing/2014/chart" uri="{C3380CC4-5D6E-409C-BE32-E72D297353CC}">
                <c16:uniqueId val="{00000009-DAA0-4184-9F84-660EFD23295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1. AI tools help simplify complex topics, making learning easier</c:v>
                </c:pt>
                <c:pt idx="1">
                  <c:v>2. They promote self-directed and flexible learning</c:v>
                </c:pt>
                <c:pt idx="2">
                  <c:v>3. They are useful only as supplementary tools, not replacements for teachers.</c:v>
                </c:pt>
                <c:pt idx="3">
                  <c:v>4. The accuracy and trustworthiness of AI content still concern me.</c:v>
                </c:pt>
                <c:pt idx="4">
                  <c:v>5. AI tools are overhyped and don’t significantly improve understanding.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3.4032</c:v>
                </c:pt>
                <c:pt idx="1">
                  <c:v>3.1774</c:v>
                </c:pt>
                <c:pt idx="2">
                  <c:v>3.0644999999999998</c:v>
                </c:pt>
                <c:pt idx="3">
                  <c:v>2.9194</c:v>
                </c:pt>
                <c:pt idx="4">
                  <c:v>2.4590000000000001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AA0-4184-9F84-660EFD2329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808080"/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6437120"/>
        <c:crosses val="autoZero"/>
        <c:auto val="1"/>
        <c:lblAlgn val="ctr"/>
        <c:lblOffset val="100"/>
        <c:noMultiLvlLbl val="1"/>
      </c:catAx>
      <c:valAx>
        <c:axId val="66437120"/>
        <c:scaling>
          <c:orientation val="minMax"/>
        </c:scaling>
        <c:delete val="0"/>
        <c:axPos val="l"/>
        <c:majorGridlines>
          <c:spPr>
            <a:ln>
              <a:solidFill>
                <a:srgbClr val="D8D8D8"/>
              </a:solidFill>
            </a:ln>
          </c:spPr>
        </c:majorGridlines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invertIfNegative val="1"/>
          <c:dPt>
            <c:idx val="0"/>
            <c:invertIfNegative val="1"/>
            <c:bubble3D val="0"/>
            <c:spPr>
              <a:solidFill>
                <a:srgbClr val="4980BA"/>
              </a:solidFill>
            </c:spPr>
            <c:extLst>
              <c:ext xmlns:c16="http://schemas.microsoft.com/office/drawing/2014/chart" uri="{C3380CC4-5D6E-409C-BE32-E72D297353CC}">
                <c16:uniqueId val="{00000001-735C-4619-9257-2A60356D3627}"/>
              </c:ext>
            </c:extLst>
          </c:dPt>
          <c:dPt>
            <c:idx val="1"/>
            <c:invertIfNegative val="1"/>
            <c:bubble3D val="0"/>
            <c:spPr>
              <a:solidFill>
                <a:srgbClr val="C6514E"/>
              </a:solidFill>
            </c:spPr>
            <c:extLst>
              <c:ext xmlns:c16="http://schemas.microsoft.com/office/drawing/2014/chart" uri="{C3380CC4-5D6E-409C-BE32-E72D297353CC}">
                <c16:uniqueId val="{00000003-735C-4619-9257-2A60356D3627}"/>
              </c:ext>
            </c:extLst>
          </c:dPt>
          <c:dPt>
            <c:idx val="2"/>
            <c:invertIfNegative val="1"/>
            <c:bubble3D val="0"/>
            <c:spPr>
              <a:solidFill>
                <a:srgbClr val="96B95D"/>
              </a:solidFill>
            </c:spPr>
            <c:extLst>
              <c:ext xmlns:c16="http://schemas.microsoft.com/office/drawing/2014/chart" uri="{C3380CC4-5D6E-409C-BE32-E72D297353CC}">
                <c16:uniqueId val="{00000005-735C-4619-9257-2A60356D3627}"/>
              </c:ext>
            </c:extLst>
          </c:dPt>
          <c:dPt>
            <c:idx val="3"/>
            <c:invertIfNegative val="1"/>
            <c:bubble3D val="0"/>
            <c:spPr>
              <a:solidFill>
                <a:srgbClr val="81649F"/>
              </a:solidFill>
            </c:spPr>
            <c:extLst>
              <c:ext xmlns:c16="http://schemas.microsoft.com/office/drawing/2014/chart" uri="{C3380CC4-5D6E-409C-BE32-E72D297353CC}">
                <c16:uniqueId val="{00000007-735C-4619-9257-2A60356D3627}"/>
              </c:ext>
            </c:extLst>
          </c:dPt>
          <c:dPt>
            <c:idx val="4"/>
            <c:invertIfNegative val="1"/>
            <c:bubble3D val="0"/>
            <c:spPr>
              <a:solidFill>
                <a:srgbClr val="38ABC4"/>
              </a:solidFill>
            </c:spPr>
            <c:extLst>
              <c:ext xmlns:c16="http://schemas.microsoft.com/office/drawing/2014/chart" uri="{C3380CC4-5D6E-409C-BE32-E72D297353CC}">
                <c16:uniqueId val="{00000009-735C-4619-9257-2A60356D3627}"/>
              </c:ext>
            </c:extLst>
          </c:dPt>
          <c:dLbls>
            <c:numFmt formatCode="0.0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Yes – they save time and make studying more efficient.</c:v>
                </c:pt>
                <c:pt idx="1">
                  <c:v>Yes – especially for revising and generating practice questions.</c:v>
                </c:pt>
                <c:pt idx="2">
                  <c:v>Maybe – but only if content quality and accuracy improve.</c:v>
                </c:pt>
                <c:pt idx="3">
                  <c:v>No – I prefer traditional textbooks and lectures</c:v>
                </c:pt>
                <c:pt idx="4">
                  <c:v>No – I found them distracting or overwhelming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0.63490000000000002</c:v>
                </c:pt>
                <c:pt idx="1">
                  <c:v>0.26979999999999998</c:v>
                </c:pt>
                <c:pt idx="2">
                  <c:v>9.5200000000000007E-2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35C-4619-9257-2A60356D36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808080"/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6437120"/>
        <c:crosses val="autoZero"/>
        <c:auto val="1"/>
        <c:lblAlgn val="ctr"/>
        <c:lblOffset val="100"/>
        <c:noMultiLvlLbl val="1"/>
      </c:catAx>
      <c:valAx>
        <c:axId val="66437120"/>
        <c:scaling>
          <c:orientation val="minMax"/>
        </c:scaling>
        <c:delete val="0"/>
        <c:axPos val="l"/>
        <c:majorGridlines>
          <c:spPr>
            <a:ln>
              <a:solidFill>
                <a:srgbClr val="D8D8D8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invertIfNegative val="1"/>
          <c:dPt>
            <c:idx val="0"/>
            <c:invertIfNegative val="1"/>
            <c:bubble3D val="0"/>
            <c:spPr>
              <a:solidFill>
                <a:srgbClr val="4980BA"/>
              </a:solidFill>
            </c:spPr>
            <c:extLst>
              <c:ext xmlns:c16="http://schemas.microsoft.com/office/drawing/2014/chart" uri="{C3380CC4-5D6E-409C-BE32-E72D297353CC}">
                <c16:uniqueId val="{00000001-1BC0-4DCF-A3E8-6B48DA7D312D}"/>
              </c:ext>
            </c:extLst>
          </c:dPt>
          <c:dPt>
            <c:idx val="1"/>
            <c:invertIfNegative val="1"/>
            <c:bubble3D val="0"/>
            <c:spPr>
              <a:solidFill>
                <a:srgbClr val="C6514E"/>
              </a:solidFill>
            </c:spPr>
            <c:extLst>
              <c:ext xmlns:c16="http://schemas.microsoft.com/office/drawing/2014/chart" uri="{C3380CC4-5D6E-409C-BE32-E72D297353CC}">
                <c16:uniqueId val="{00000003-1BC0-4DCF-A3E8-6B48DA7D312D}"/>
              </c:ext>
            </c:extLst>
          </c:dPt>
          <c:dPt>
            <c:idx val="2"/>
            <c:invertIfNegative val="1"/>
            <c:bubble3D val="0"/>
            <c:spPr>
              <a:solidFill>
                <a:srgbClr val="96B95D"/>
              </a:solidFill>
            </c:spPr>
            <c:extLst>
              <c:ext xmlns:c16="http://schemas.microsoft.com/office/drawing/2014/chart" uri="{C3380CC4-5D6E-409C-BE32-E72D297353CC}">
                <c16:uniqueId val="{00000005-1BC0-4DCF-A3E8-6B48DA7D312D}"/>
              </c:ext>
            </c:extLst>
          </c:dPt>
          <c:dPt>
            <c:idx val="3"/>
            <c:invertIfNegative val="1"/>
            <c:bubble3D val="0"/>
            <c:spPr>
              <a:solidFill>
                <a:srgbClr val="81649F"/>
              </a:solidFill>
            </c:spPr>
            <c:extLst>
              <c:ext xmlns:c16="http://schemas.microsoft.com/office/drawing/2014/chart" uri="{C3380CC4-5D6E-409C-BE32-E72D297353CC}">
                <c16:uniqueId val="{00000007-1BC0-4DCF-A3E8-6B48DA7D312D}"/>
              </c:ext>
            </c:extLst>
          </c:dPt>
          <c:dPt>
            <c:idx val="4"/>
            <c:invertIfNegative val="1"/>
            <c:bubble3D val="0"/>
            <c:spPr>
              <a:solidFill>
                <a:srgbClr val="38ABC4"/>
              </a:solidFill>
            </c:spPr>
            <c:extLst>
              <c:ext xmlns:c16="http://schemas.microsoft.com/office/drawing/2014/chart" uri="{C3380CC4-5D6E-409C-BE32-E72D297353CC}">
                <c16:uniqueId val="{00000009-1BC0-4DCF-A3E8-6B48DA7D312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1. Provide formal training on how to use AI tools effectively</c:v>
                </c:pt>
                <c:pt idx="1">
                  <c:v>2. Align AI-generated content closely with lecture objectives and exam formats</c:v>
                </c:pt>
                <c:pt idx="2">
                  <c:v>3. Allow students to choose AI tools that suit their learning styles</c:v>
                </c:pt>
                <c:pt idx="3">
                  <c:v>4. Involve lecturers in curating or validating AI-generated content</c:v>
                </c:pt>
                <c:pt idx="4">
                  <c:v>5. Use AI tools only as optional supplementary resources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2.4918</c:v>
                </c:pt>
                <c:pt idx="1">
                  <c:v>3.0333000000000001</c:v>
                </c:pt>
                <c:pt idx="2">
                  <c:v>3.2166999999999999</c:v>
                </c:pt>
                <c:pt idx="3">
                  <c:v>3.0169000000000001</c:v>
                </c:pt>
                <c:pt idx="4">
                  <c:v>3.3102999999999998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BC0-4DCF-A3E8-6B48DA7D31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808080"/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6437120"/>
        <c:crosses val="autoZero"/>
        <c:auto val="1"/>
        <c:lblAlgn val="ctr"/>
        <c:lblOffset val="100"/>
        <c:noMultiLvlLbl val="1"/>
      </c:catAx>
      <c:valAx>
        <c:axId val="66437120"/>
        <c:scaling>
          <c:orientation val="minMax"/>
        </c:scaling>
        <c:delete val="0"/>
        <c:axPos val="l"/>
        <c:majorGridlines>
          <c:spPr>
            <a:ln>
              <a:solidFill>
                <a:srgbClr val="D8D8D8"/>
              </a:solidFill>
            </a:ln>
          </c:spPr>
        </c:majorGridlines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invertIfNegative val="1"/>
          <c:dPt>
            <c:idx val="0"/>
            <c:invertIfNegative val="1"/>
            <c:bubble3D val="0"/>
            <c:spPr>
              <a:solidFill>
                <a:srgbClr val="4980BA"/>
              </a:solidFill>
            </c:spPr>
            <c:extLst>
              <c:ext xmlns:c16="http://schemas.microsoft.com/office/drawing/2014/chart" uri="{C3380CC4-5D6E-409C-BE32-E72D297353CC}">
                <c16:uniqueId val="{00000001-742E-49D2-AB5F-661C37E5C556}"/>
              </c:ext>
            </c:extLst>
          </c:dPt>
          <c:dPt>
            <c:idx val="1"/>
            <c:invertIfNegative val="1"/>
            <c:bubble3D val="0"/>
            <c:spPr>
              <a:solidFill>
                <a:srgbClr val="C6514E"/>
              </a:solidFill>
            </c:spPr>
            <c:extLst>
              <c:ext xmlns:c16="http://schemas.microsoft.com/office/drawing/2014/chart" uri="{C3380CC4-5D6E-409C-BE32-E72D297353CC}">
                <c16:uniqueId val="{00000003-742E-49D2-AB5F-661C37E5C556}"/>
              </c:ext>
            </c:extLst>
          </c:dPt>
          <c:dPt>
            <c:idx val="2"/>
            <c:invertIfNegative val="1"/>
            <c:bubble3D val="0"/>
            <c:spPr>
              <a:solidFill>
                <a:srgbClr val="96B95D"/>
              </a:solidFill>
            </c:spPr>
            <c:extLst>
              <c:ext xmlns:c16="http://schemas.microsoft.com/office/drawing/2014/chart" uri="{C3380CC4-5D6E-409C-BE32-E72D297353CC}">
                <c16:uniqueId val="{00000005-742E-49D2-AB5F-661C37E5C556}"/>
              </c:ext>
            </c:extLst>
          </c:dPt>
          <c:dPt>
            <c:idx val="3"/>
            <c:invertIfNegative val="1"/>
            <c:bubble3D val="0"/>
            <c:spPr>
              <a:solidFill>
                <a:srgbClr val="81649F"/>
              </a:solidFill>
            </c:spPr>
            <c:extLst>
              <c:ext xmlns:c16="http://schemas.microsoft.com/office/drawing/2014/chart" uri="{C3380CC4-5D6E-409C-BE32-E72D297353CC}">
                <c16:uniqueId val="{00000007-742E-49D2-AB5F-661C37E5C556}"/>
              </c:ext>
            </c:extLst>
          </c:dPt>
          <c:dPt>
            <c:idx val="4"/>
            <c:invertIfNegative val="1"/>
            <c:bubble3D val="0"/>
            <c:spPr>
              <a:solidFill>
                <a:srgbClr val="38ABC4"/>
              </a:solidFill>
            </c:spPr>
            <c:extLst>
              <c:ext xmlns:c16="http://schemas.microsoft.com/office/drawing/2014/chart" uri="{C3380CC4-5D6E-409C-BE32-E72D297353CC}">
                <c16:uniqueId val="{00000009-742E-49D2-AB5F-661C37E5C556}"/>
              </c:ext>
            </c:extLst>
          </c:dPt>
          <c:dLbls>
            <c:numFmt formatCode="0.0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Strongly Disagree</c:v>
                </c:pt>
                <c:pt idx="1">
                  <c:v>Disagree</c:v>
                </c:pt>
                <c:pt idx="2">
                  <c:v>Neutral</c:v>
                </c:pt>
                <c:pt idx="3">
                  <c:v>Agree</c:v>
                </c:pt>
                <c:pt idx="4">
                  <c:v>Strongly Agree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6.5600000000000006E-2</c:v>
                </c:pt>
                <c:pt idx="3">
                  <c:v>0.44259999999999999</c:v>
                </c:pt>
                <c:pt idx="4">
                  <c:v>0.49180000000000001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42E-49D2-AB5F-661C37E5C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808080"/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6437120"/>
        <c:crosses val="autoZero"/>
        <c:auto val="1"/>
        <c:lblAlgn val="ctr"/>
        <c:lblOffset val="100"/>
        <c:noMultiLvlLbl val="1"/>
      </c:catAx>
      <c:valAx>
        <c:axId val="66437120"/>
        <c:scaling>
          <c:orientation val="minMax"/>
        </c:scaling>
        <c:delete val="0"/>
        <c:axPos val="l"/>
        <c:majorGridlines>
          <c:spPr>
            <a:ln>
              <a:solidFill>
                <a:srgbClr val="D8D8D8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invertIfNegative val="1"/>
          <c:dPt>
            <c:idx val="0"/>
            <c:invertIfNegative val="1"/>
            <c:bubble3D val="0"/>
            <c:spPr>
              <a:solidFill>
                <a:srgbClr val="4980BA"/>
              </a:solidFill>
            </c:spPr>
            <c:extLst>
              <c:ext xmlns:c16="http://schemas.microsoft.com/office/drawing/2014/chart" uri="{C3380CC4-5D6E-409C-BE32-E72D297353CC}">
                <c16:uniqueId val="{00000001-FB7C-4CE6-A118-EFA349E56FD1}"/>
              </c:ext>
            </c:extLst>
          </c:dPt>
          <c:dPt>
            <c:idx val="1"/>
            <c:invertIfNegative val="1"/>
            <c:bubble3D val="0"/>
            <c:spPr>
              <a:solidFill>
                <a:srgbClr val="C6514E"/>
              </a:solidFill>
            </c:spPr>
            <c:extLst>
              <c:ext xmlns:c16="http://schemas.microsoft.com/office/drawing/2014/chart" uri="{C3380CC4-5D6E-409C-BE32-E72D297353CC}">
                <c16:uniqueId val="{00000003-FB7C-4CE6-A118-EFA349E56FD1}"/>
              </c:ext>
            </c:extLst>
          </c:dPt>
          <c:dPt>
            <c:idx val="2"/>
            <c:invertIfNegative val="1"/>
            <c:bubble3D val="0"/>
            <c:spPr>
              <a:solidFill>
                <a:srgbClr val="96B95D"/>
              </a:solidFill>
            </c:spPr>
            <c:extLst>
              <c:ext xmlns:c16="http://schemas.microsoft.com/office/drawing/2014/chart" uri="{C3380CC4-5D6E-409C-BE32-E72D297353CC}">
                <c16:uniqueId val="{00000005-FB7C-4CE6-A118-EFA349E56FD1}"/>
              </c:ext>
            </c:extLst>
          </c:dPt>
          <c:dPt>
            <c:idx val="3"/>
            <c:invertIfNegative val="1"/>
            <c:bubble3D val="0"/>
            <c:spPr>
              <a:solidFill>
                <a:srgbClr val="81649F"/>
              </a:solidFill>
            </c:spPr>
            <c:extLst>
              <c:ext xmlns:c16="http://schemas.microsoft.com/office/drawing/2014/chart" uri="{C3380CC4-5D6E-409C-BE32-E72D297353CC}">
                <c16:uniqueId val="{00000007-FB7C-4CE6-A118-EFA349E56FD1}"/>
              </c:ext>
            </c:extLst>
          </c:dPt>
          <c:dPt>
            <c:idx val="4"/>
            <c:invertIfNegative val="1"/>
            <c:bubble3D val="0"/>
            <c:spPr>
              <a:solidFill>
                <a:srgbClr val="38ABC4"/>
              </a:solidFill>
            </c:spPr>
            <c:extLst>
              <c:ext xmlns:c16="http://schemas.microsoft.com/office/drawing/2014/chart" uri="{C3380CC4-5D6E-409C-BE32-E72D297353CC}">
                <c16:uniqueId val="{00000009-FB7C-4CE6-A118-EFA349E56FD1}"/>
              </c:ext>
            </c:extLst>
          </c:dPt>
          <c:dLbls>
            <c:numFmt formatCode="0.0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Strongly Disagree</c:v>
                </c:pt>
                <c:pt idx="1">
                  <c:v>Disagree</c:v>
                </c:pt>
                <c:pt idx="2">
                  <c:v>Neutral</c:v>
                </c:pt>
                <c:pt idx="3">
                  <c:v>Agree</c:v>
                </c:pt>
                <c:pt idx="4">
                  <c:v>Strongly Agree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</c:v>
                </c:pt>
                <c:pt idx="1">
                  <c:v>4.9200000000000001E-2</c:v>
                </c:pt>
                <c:pt idx="2">
                  <c:v>0.19670000000000001</c:v>
                </c:pt>
                <c:pt idx="3">
                  <c:v>0.39340000000000003</c:v>
                </c:pt>
                <c:pt idx="4">
                  <c:v>0.36070000000000002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B7C-4CE6-A118-EFA349E56F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808080"/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6437120"/>
        <c:crosses val="autoZero"/>
        <c:auto val="1"/>
        <c:lblAlgn val="ctr"/>
        <c:lblOffset val="100"/>
        <c:noMultiLvlLbl val="1"/>
      </c:catAx>
      <c:valAx>
        <c:axId val="66437120"/>
        <c:scaling>
          <c:orientation val="minMax"/>
        </c:scaling>
        <c:delete val="0"/>
        <c:axPos val="l"/>
        <c:majorGridlines>
          <c:spPr>
            <a:ln>
              <a:solidFill>
                <a:srgbClr val="D8D8D8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invertIfNegative val="1"/>
          <c:dPt>
            <c:idx val="0"/>
            <c:invertIfNegative val="1"/>
            <c:bubble3D val="0"/>
            <c:spPr>
              <a:solidFill>
                <a:srgbClr val="4980BA"/>
              </a:solidFill>
            </c:spPr>
            <c:extLst>
              <c:ext xmlns:c16="http://schemas.microsoft.com/office/drawing/2014/chart" uri="{C3380CC4-5D6E-409C-BE32-E72D297353CC}">
                <c16:uniqueId val="{00000001-7A50-442D-B8B6-D97BEB1838AC}"/>
              </c:ext>
            </c:extLst>
          </c:dPt>
          <c:dPt>
            <c:idx val="1"/>
            <c:invertIfNegative val="1"/>
            <c:bubble3D val="0"/>
            <c:spPr>
              <a:solidFill>
                <a:srgbClr val="C6514E"/>
              </a:solidFill>
            </c:spPr>
            <c:extLst>
              <c:ext xmlns:c16="http://schemas.microsoft.com/office/drawing/2014/chart" uri="{C3380CC4-5D6E-409C-BE32-E72D297353CC}">
                <c16:uniqueId val="{00000003-7A50-442D-B8B6-D97BEB1838AC}"/>
              </c:ext>
            </c:extLst>
          </c:dPt>
          <c:dPt>
            <c:idx val="2"/>
            <c:invertIfNegative val="1"/>
            <c:bubble3D val="0"/>
            <c:spPr>
              <a:solidFill>
                <a:srgbClr val="96B95D"/>
              </a:solidFill>
            </c:spPr>
            <c:extLst>
              <c:ext xmlns:c16="http://schemas.microsoft.com/office/drawing/2014/chart" uri="{C3380CC4-5D6E-409C-BE32-E72D297353CC}">
                <c16:uniqueId val="{00000005-7A50-442D-B8B6-D97BEB1838AC}"/>
              </c:ext>
            </c:extLst>
          </c:dPt>
          <c:dPt>
            <c:idx val="3"/>
            <c:invertIfNegative val="1"/>
            <c:bubble3D val="0"/>
            <c:spPr>
              <a:solidFill>
                <a:srgbClr val="81649F"/>
              </a:solidFill>
            </c:spPr>
            <c:extLst>
              <c:ext xmlns:c16="http://schemas.microsoft.com/office/drawing/2014/chart" uri="{C3380CC4-5D6E-409C-BE32-E72D297353CC}">
                <c16:uniqueId val="{00000007-7A50-442D-B8B6-D97BEB1838AC}"/>
              </c:ext>
            </c:extLst>
          </c:dPt>
          <c:dPt>
            <c:idx val="4"/>
            <c:invertIfNegative val="1"/>
            <c:bubble3D val="0"/>
            <c:spPr>
              <a:solidFill>
                <a:srgbClr val="38ABC4"/>
              </a:solidFill>
            </c:spPr>
            <c:extLst>
              <c:ext xmlns:c16="http://schemas.microsoft.com/office/drawing/2014/chart" uri="{C3380CC4-5D6E-409C-BE32-E72D297353CC}">
                <c16:uniqueId val="{00000009-7A50-442D-B8B6-D97BEB1838AC}"/>
              </c:ext>
            </c:extLst>
          </c:dPt>
          <c:dLbls>
            <c:numFmt formatCode="0.0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Strongly Disagree</c:v>
                </c:pt>
                <c:pt idx="1">
                  <c:v>Disagree</c:v>
                </c:pt>
                <c:pt idx="2">
                  <c:v>Neutral</c:v>
                </c:pt>
                <c:pt idx="3">
                  <c:v>Agree</c:v>
                </c:pt>
                <c:pt idx="4">
                  <c:v>Strongly Agree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</c:v>
                </c:pt>
                <c:pt idx="1">
                  <c:v>3.39E-2</c:v>
                </c:pt>
                <c:pt idx="2">
                  <c:v>0.1525</c:v>
                </c:pt>
                <c:pt idx="3">
                  <c:v>0.45760000000000001</c:v>
                </c:pt>
                <c:pt idx="4">
                  <c:v>0.35589999999999999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A50-442D-B8B6-D97BEB1838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808080"/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6437120"/>
        <c:crosses val="autoZero"/>
        <c:auto val="1"/>
        <c:lblAlgn val="ctr"/>
        <c:lblOffset val="100"/>
        <c:noMultiLvlLbl val="1"/>
      </c:catAx>
      <c:valAx>
        <c:axId val="66437120"/>
        <c:scaling>
          <c:orientation val="minMax"/>
        </c:scaling>
        <c:delete val="0"/>
        <c:axPos val="l"/>
        <c:majorGridlines>
          <c:spPr>
            <a:ln>
              <a:solidFill>
                <a:srgbClr val="D8D8D8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invertIfNegative val="1"/>
          <c:dPt>
            <c:idx val="0"/>
            <c:invertIfNegative val="1"/>
            <c:bubble3D val="0"/>
            <c:spPr>
              <a:solidFill>
                <a:srgbClr val="4980BA"/>
              </a:solidFill>
            </c:spPr>
            <c:extLst>
              <c:ext xmlns:c16="http://schemas.microsoft.com/office/drawing/2014/chart" uri="{C3380CC4-5D6E-409C-BE32-E72D297353CC}">
                <c16:uniqueId val="{00000001-B34A-4FF3-876C-AA6763416632}"/>
              </c:ext>
            </c:extLst>
          </c:dPt>
          <c:dPt>
            <c:idx val="1"/>
            <c:invertIfNegative val="1"/>
            <c:bubble3D val="0"/>
            <c:spPr>
              <a:solidFill>
                <a:srgbClr val="C6514E"/>
              </a:solidFill>
            </c:spPr>
            <c:extLst>
              <c:ext xmlns:c16="http://schemas.microsoft.com/office/drawing/2014/chart" uri="{C3380CC4-5D6E-409C-BE32-E72D297353CC}">
                <c16:uniqueId val="{00000003-B34A-4FF3-876C-AA6763416632}"/>
              </c:ext>
            </c:extLst>
          </c:dPt>
          <c:dPt>
            <c:idx val="2"/>
            <c:invertIfNegative val="1"/>
            <c:bubble3D val="0"/>
            <c:spPr>
              <a:solidFill>
                <a:srgbClr val="96B95D"/>
              </a:solidFill>
            </c:spPr>
            <c:extLst>
              <c:ext xmlns:c16="http://schemas.microsoft.com/office/drawing/2014/chart" uri="{C3380CC4-5D6E-409C-BE32-E72D297353CC}">
                <c16:uniqueId val="{00000005-B34A-4FF3-876C-AA6763416632}"/>
              </c:ext>
            </c:extLst>
          </c:dPt>
          <c:dPt>
            <c:idx val="3"/>
            <c:invertIfNegative val="1"/>
            <c:bubble3D val="0"/>
            <c:spPr>
              <a:solidFill>
                <a:srgbClr val="81649F"/>
              </a:solidFill>
            </c:spPr>
            <c:extLst>
              <c:ext xmlns:c16="http://schemas.microsoft.com/office/drawing/2014/chart" uri="{C3380CC4-5D6E-409C-BE32-E72D297353CC}">
                <c16:uniqueId val="{00000007-B34A-4FF3-876C-AA6763416632}"/>
              </c:ext>
            </c:extLst>
          </c:dPt>
          <c:dPt>
            <c:idx val="4"/>
            <c:invertIfNegative val="1"/>
            <c:bubble3D val="0"/>
            <c:spPr>
              <a:solidFill>
                <a:srgbClr val="38ABC4"/>
              </a:solidFill>
            </c:spPr>
            <c:extLst>
              <c:ext xmlns:c16="http://schemas.microsoft.com/office/drawing/2014/chart" uri="{C3380CC4-5D6E-409C-BE32-E72D297353CC}">
                <c16:uniqueId val="{00000009-B34A-4FF3-876C-AA6763416632}"/>
              </c:ext>
            </c:extLst>
          </c:dPt>
          <c:dLbls>
            <c:numFmt formatCode="0.0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Strongly Disagree</c:v>
                </c:pt>
                <c:pt idx="1">
                  <c:v>Disagree</c:v>
                </c:pt>
                <c:pt idx="2">
                  <c:v>Neutral</c:v>
                </c:pt>
                <c:pt idx="3">
                  <c:v>Agree</c:v>
                </c:pt>
                <c:pt idx="4">
                  <c:v>Strongly Agree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1.61E-2</c:v>
                </c:pt>
                <c:pt idx="1">
                  <c:v>1.61E-2</c:v>
                </c:pt>
                <c:pt idx="2">
                  <c:v>6.4500000000000002E-2</c:v>
                </c:pt>
                <c:pt idx="3">
                  <c:v>0.4516</c:v>
                </c:pt>
                <c:pt idx="4">
                  <c:v>0.4516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34A-4FF3-876C-AA67634166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808080"/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6437120"/>
        <c:crosses val="autoZero"/>
        <c:auto val="1"/>
        <c:lblAlgn val="ctr"/>
        <c:lblOffset val="100"/>
        <c:noMultiLvlLbl val="1"/>
      </c:catAx>
      <c:valAx>
        <c:axId val="66437120"/>
        <c:scaling>
          <c:orientation val="minMax"/>
        </c:scaling>
        <c:delete val="0"/>
        <c:axPos val="l"/>
        <c:majorGridlines>
          <c:spPr>
            <a:ln>
              <a:solidFill>
                <a:srgbClr val="D8D8D8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invertIfNegative val="1"/>
          <c:dPt>
            <c:idx val="0"/>
            <c:invertIfNegative val="1"/>
            <c:bubble3D val="0"/>
            <c:spPr>
              <a:solidFill>
                <a:srgbClr val="4980BA"/>
              </a:solidFill>
            </c:spPr>
            <c:extLst>
              <c:ext xmlns:c16="http://schemas.microsoft.com/office/drawing/2014/chart" uri="{C3380CC4-5D6E-409C-BE32-E72D297353CC}">
                <c16:uniqueId val="{00000001-E3BB-49E7-A593-615D125B33EE}"/>
              </c:ext>
            </c:extLst>
          </c:dPt>
          <c:dPt>
            <c:idx val="1"/>
            <c:invertIfNegative val="1"/>
            <c:bubble3D val="0"/>
            <c:spPr>
              <a:solidFill>
                <a:srgbClr val="C6514E"/>
              </a:solidFill>
            </c:spPr>
            <c:extLst>
              <c:ext xmlns:c16="http://schemas.microsoft.com/office/drawing/2014/chart" uri="{C3380CC4-5D6E-409C-BE32-E72D297353CC}">
                <c16:uniqueId val="{00000003-E3BB-49E7-A593-615D125B33EE}"/>
              </c:ext>
            </c:extLst>
          </c:dPt>
          <c:dPt>
            <c:idx val="2"/>
            <c:invertIfNegative val="1"/>
            <c:bubble3D val="0"/>
            <c:spPr>
              <a:solidFill>
                <a:srgbClr val="96B95D"/>
              </a:solidFill>
            </c:spPr>
            <c:extLst>
              <c:ext xmlns:c16="http://schemas.microsoft.com/office/drawing/2014/chart" uri="{C3380CC4-5D6E-409C-BE32-E72D297353CC}">
                <c16:uniqueId val="{00000005-E3BB-49E7-A593-615D125B33EE}"/>
              </c:ext>
            </c:extLst>
          </c:dPt>
          <c:dPt>
            <c:idx val="3"/>
            <c:invertIfNegative val="1"/>
            <c:bubble3D val="0"/>
            <c:spPr>
              <a:solidFill>
                <a:srgbClr val="81649F"/>
              </a:solidFill>
            </c:spPr>
            <c:extLst>
              <c:ext xmlns:c16="http://schemas.microsoft.com/office/drawing/2014/chart" uri="{C3380CC4-5D6E-409C-BE32-E72D297353CC}">
                <c16:uniqueId val="{00000007-E3BB-49E7-A593-615D125B33EE}"/>
              </c:ext>
            </c:extLst>
          </c:dPt>
          <c:dPt>
            <c:idx val="4"/>
            <c:invertIfNegative val="1"/>
            <c:bubble3D val="0"/>
            <c:spPr>
              <a:solidFill>
                <a:srgbClr val="38ABC4"/>
              </a:solidFill>
            </c:spPr>
            <c:extLst>
              <c:ext xmlns:c16="http://schemas.microsoft.com/office/drawing/2014/chart" uri="{C3380CC4-5D6E-409C-BE32-E72D297353CC}">
                <c16:uniqueId val="{00000009-E3BB-49E7-A593-615D125B33EE}"/>
              </c:ext>
            </c:extLst>
          </c:dPt>
          <c:dLbls>
            <c:numFmt formatCode="0.0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Strongly Disagree</c:v>
                </c:pt>
                <c:pt idx="1">
                  <c:v>Disagree</c:v>
                </c:pt>
                <c:pt idx="2">
                  <c:v>Neutral</c:v>
                </c:pt>
                <c:pt idx="3">
                  <c:v>Agree</c:v>
                </c:pt>
                <c:pt idx="4">
                  <c:v>Strongly Agree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1.67E-2</c:v>
                </c:pt>
                <c:pt idx="1">
                  <c:v>0.05</c:v>
                </c:pt>
                <c:pt idx="2">
                  <c:v>0.3</c:v>
                </c:pt>
                <c:pt idx="3">
                  <c:v>0.41670000000000001</c:v>
                </c:pt>
                <c:pt idx="4">
                  <c:v>0.2167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3BB-49E7-A593-615D125B33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808080"/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6437120"/>
        <c:crosses val="autoZero"/>
        <c:auto val="1"/>
        <c:lblAlgn val="ctr"/>
        <c:lblOffset val="100"/>
        <c:noMultiLvlLbl val="1"/>
      </c:catAx>
      <c:valAx>
        <c:axId val="66437120"/>
        <c:scaling>
          <c:orientation val="minMax"/>
        </c:scaling>
        <c:delete val="0"/>
        <c:axPos val="l"/>
        <c:majorGridlines>
          <c:spPr>
            <a:ln>
              <a:solidFill>
                <a:srgbClr val="D8D8D8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invertIfNegative val="1"/>
          <c:dPt>
            <c:idx val="0"/>
            <c:invertIfNegative val="1"/>
            <c:bubble3D val="0"/>
            <c:spPr>
              <a:solidFill>
                <a:srgbClr val="4980BA"/>
              </a:solidFill>
            </c:spPr>
            <c:extLst>
              <c:ext xmlns:c16="http://schemas.microsoft.com/office/drawing/2014/chart" uri="{C3380CC4-5D6E-409C-BE32-E72D297353CC}">
                <c16:uniqueId val="{00000001-C8BA-4DD3-8DE3-7F8427BE1863}"/>
              </c:ext>
            </c:extLst>
          </c:dPt>
          <c:dPt>
            <c:idx val="1"/>
            <c:invertIfNegative val="1"/>
            <c:bubble3D val="0"/>
            <c:spPr>
              <a:solidFill>
                <a:srgbClr val="C6514E"/>
              </a:solidFill>
            </c:spPr>
            <c:extLst>
              <c:ext xmlns:c16="http://schemas.microsoft.com/office/drawing/2014/chart" uri="{C3380CC4-5D6E-409C-BE32-E72D297353CC}">
                <c16:uniqueId val="{00000003-C8BA-4DD3-8DE3-7F8427BE1863}"/>
              </c:ext>
            </c:extLst>
          </c:dPt>
          <c:dPt>
            <c:idx val="2"/>
            <c:invertIfNegative val="1"/>
            <c:bubble3D val="0"/>
            <c:spPr>
              <a:solidFill>
                <a:srgbClr val="96B95D"/>
              </a:solidFill>
            </c:spPr>
            <c:extLst>
              <c:ext xmlns:c16="http://schemas.microsoft.com/office/drawing/2014/chart" uri="{C3380CC4-5D6E-409C-BE32-E72D297353CC}">
                <c16:uniqueId val="{00000005-C8BA-4DD3-8DE3-7F8427BE1863}"/>
              </c:ext>
            </c:extLst>
          </c:dPt>
          <c:dPt>
            <c:idx val="3"/>
            <c:invertIfNegative val="1"/>
            <c:bubble3D val="0"/>
            <c:spPr>
              <a:solidFill>
                <a:srgbClr val="81649F"/>
              </a:solidFill>
            </c:spPr>
            <c:extLst>
              <c:ext xmlns:c16="http://schemas.microsoft.com/office/drawing/2014/chart" uri="{C3380CC4-5D6E-409C-BE32-E72D297353CC}">
                <c16:uniqueId val="{00000007-C8BA-4DD3-8DE3-7F8427BE1863}"/>
              </c:ext>
            </c:extLst>
          </c:dPt>
          <c:dPt>
            <c:idx val="4"/>
            <c:invertIfNegative val="1"/>
            <c:bubble3D val="0"/>
            <c:spPr>
              <a:solidFill>
                <a:srgbClr val="38ABC4"/>
              </a:solidFill>
            </c:spPr>
            <c:extLst>
              <c:ext xmlns:c16="http://schemas.microsoft.com/office/drawing/2014/chart" uri="{C3380CC4-5D6E-409C-BE32-E72D297353CC}">
                <c16:uniqueId val="{00000009-C8BA-4DD3-8DE3-7F8427BE1863}"/>
              </c:ext>
            </c:extLst>
          </c:dPt>
          <c:dLbls>
            <c:numFmt formatCode="0.0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Strongly Disagree</c:v>
                </c:pt>
                <c:pt idx="1">
                  <c:v>Disagree</c:v>
                </c:pt>
                <c:pt idx="2">
                  <c:v>Neutral</c:v>
                </c:pt>
                <c:pt idx="3">
                  <c:v>Agree</c:v>
                </c:pt>
                <c:pt idx="4">
                  <c:v>Strongly Agree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</c:v>
                </c:pt>
                <c:pt idx="1">
                  <c:v>1.5599999999999999E-2</c:v>
                </c:pt>
                <c:pt idx="2">
                  <c:v>7.8100000000000003E-2</c:v>
                </c:pt>
                <c:pt idx="3">
                  <c:v>0.5</c:v>
                </c:pt>
                <c:pt idx="4">
                  <c:v>0.40620000000000001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8BA-4DD3-8DE3-7F8427BE18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808080"/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6437120"/>
        <c:crosses val="autoZero"/>
        <c:auto val="1"/>
        <c:lblAlgn val="ctr"/>
        <c:lblOffset val="100"/>
        <c:noMultiLvlLbl val="1"/>
      </c:catAx>
      <c:valAx>
        <c:axId val="66437120"/>
        <c:scaling>
          <c:orientation val="minMax"/>
        </c:scaling>
        <c:delete val="0"/>
        <c:axPos val="l"/>
        <c:majorGridlines>
          <c:spPr>
            <a:ln>
              <a:solidFill>
                <a:srgbClr val="D8D8D8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invertIfNegative val="1"/>
          <c:dPt>
            <c:idx val="0"/>
            <c:invertIfNegative val="1"/>
            <c:bubble3D val="0"/>
            <c:spPr>
              <a:solidFill>
                <a:srgbClr val="4980BA"/>
              </a:solidFill>
            </c:spPr>
            <c:extLst>
              <c:ext xmlns:c16="http://schemas.microsoft.com/office/drawing/2014/chart" uri="{C3380CC4-5D6E-409C-BE32-E72D297353CC}">
                <c16:uniqueId val="{00000001-E036-451E-A052-94ED460D0083}"/>
              </c:ext>
            </c:extLst>
          </c:dPt>
          <c:dPt>
            <c:idx val="1"/>
            <c:invertIfNegative val="1"/>
            <c:bubble3D val="0"/>
            <c:spPr>
              <a:solidFill>
                <a:srgbClr val="C6514E"/>
              </a:solidFill>
            </c:spPr>
            <c:extLst>
              <c:ext xmlns:c16="http://schemas.microsoft.com/office/drawing/2014/chart" uri="{C3380CC4-5D6E-409C-BE32-E72D297353CC}">
                <c16:uniqueId val="{00000003-E036-451E-A052-94ED460D0083}"/>
              </c:ext>
            </c:extLst>
          </c:dPt>
          <c:dPt>
            <c:idx val="2"/>
            <c:invertIfNegative val="1"/>
            <c:bubble3D val="0"/>
            <c:spPr>
              <a:solidFill>
                <a:srgbClr val="96B95D"/>
              </a:solidFill>
            </c:spPr>
            <c:extLst>
              <c:ext xmlns:c16="http://schemas.microsoft.com/office/drawing/2014/chart" uri="{C3380CC4-5D6E-409C-BE32-E72D297353CC}">
                <c16:uniqueId val="{00000005-E036-451E-A052-94ED460D0083}"/>
              </c:ext>
            </c:extLst>
          </c:dPt>
          <c:dPt>
            <c:idx val="3"/>
            <c:invertIfNegative val="1"/>
            <c:bubble3D val="0"/>
            <c:spPr>
              <a:solidFill>
                <a:srgbClr val="81649F"/>
              </a:solidFill>
            </c:spPr>
            <c:extLst>
              <c:ext xmlns:c16="http://schemas.microsoft.com/office/drawing/2014/chart" uri="{C3380CC4-5D6E-409C-BE32-E72D297353CC}">
                <c16:uniqueId val="{00000007-E036-451E-A052-94ED460D0083}"/>
              </c:ext>
            </c:extLst>
          </c:dPt>
          <c:dPt>
            <c:idx val="4"/>
            <c:invertIfNegative val="1"/>
            <c:bubble3D val="0"/>
            <c:spPr>
              <a:solidFill>
                <a:srgbClr val="38ABC4"/>
              </a:solidFill>
            </c:spPr>
            <c:extLst>
              <c:ext xmlns:c16="http://schemas.microsoft.com/office/drawing/2014/chart" uri="{C3380CC4-5D6E-409C-BE32-E72D297353CC}">
                <c16:uniqueId val="{00000009-E036-451E-A052-94ED460D0083}"/>
              </c:ext>
            </c:extLst>
          </c:dPt>
          <c:dLbls>
            <c:numFmt formatCode="0.0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Strongly Disagree</c:v>
                </c:pt>
                <c:pt idx="1">
                  <c:v>Disagree</c:v>
                </c:pt>
                <c:pt idx="2">
                  <c:v>Neutral</c:v>
                </c:pt>
                <c:pt idx="3">
                  <c:v>Agree</c:v>
                </c:pt>
                <c:pt idx="4">
                  <c:v>Strongly Agree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</c:v>
                </c:pt>
                <c:pt idx="1">
                  <c:v>1.5900000000000001E-2</c:v>
                </c:pt>
                <c:pt idx="2">
                  <c:v>0.26979999999999998</c:v>
                </c:pt>
                <c:pt idx="3">
                  <c:v>0.42859999999999998</c:v>
                </c:pt>
                <c:pt idx="4">
                  <c:v>0.28570000000000001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036-451E-A052-94ED460D00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808080"/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6437120"/>
        <c:crosses val="autoZero"/>
        <c:auto val="1"/>
        <c:lblAlgn val="ctr"/>
        <c:lblOffset val="100"/>
        <c:noMultiLvlLbl val="1"/>
      </c:catAx>
      <c:valAx>
        <c:axId val="66437120"/>
        <c:scaling>
          <c:orientation val="minMax"/>
        </c:scaling>
        <c:delete val="0"/>
        <c:axPos val="l"/>
        <c:majorGridlines>
          <c:spPr>
            <a:ln>
              <a:solidFill>
                <a:srgbClr val="D8D8D8"/>
              </a:solidFill>
            </a:ln>
          </c:spPr>
        </c:majorGridlines>
        <c:numFmt formatCode="0%" sourceLinked="0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69B91-2147-AE44-9A29-A3A04B6CEA19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F5E3-590F-234E-9775-BAC5EAE49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5407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69B91-2147-AE44-9A29-A3A04B6CEA19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F5E3-590F-234E-9775-BAC5EAE49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0502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69B91-2147-AE44-9A29-A3A04B6CEA19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F5E3-590F-234E-9775-BAC5EAE49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7502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69B91-2147-AE44-9A29-A3A04B6CEA19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F5E3-590F-234E-9775-BAC5EAE49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1614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69B91-2147-AE44-9A29-A3A04B6CEA19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F5E3-590F-234E-9775-BAC5EAE49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9687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69B91-2147-AE44-9A29-A3A04B6CEA19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F5E3-590F-234E-9775-BAC5EAE49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4371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69B91-2147-AE44-9A29-A3A04B6CEA19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F5E3-590F-234E-9775-BAC5EAE49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0462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69B91-2147-AE44-9A29-A3A04B6CEA19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F5E3-590F-234E-9775-BAC5EAE49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634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69B91-2147-AE44-9A29-A3A04B6CEA19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F5E3-590F-234E-9775-BAC5EAE49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8109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69B91-2147-AE44-9A29-A3A04B6CEA19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F5E3-590F-234E-9775-BAC5EAE49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747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69B91-2147-AE44-9A29-A3A04B6CEA19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F5E3-590F-234E-9775-BAC5EAE49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8039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69B91-2147-AE44-9A29-A3A04B6CEA19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F5E3-590F-234E-9775-BAC5EAE49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5407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69B91-2147-AE44-9A29-A3A04B6CEA19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F5E3-590F-234E-9775-BAC5EAE49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0502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69B91-2147-AE44-9A29-A3A04B6CEA19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F5E3-590F-234E-9775-BAC5EAE49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7502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69B91-2147-AE44-9A29-A3A04B6CEA19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F5E3-590F-234E-9775-BAC5EAE49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1614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69B91-2147-AE44-9A29-A3A04B6CEA19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F5E3-590F-234E-9775-BAC5EAE49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9687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69B91-2147-AE44-9A29-A3A04B6CEA19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F5E3-590F-234E-9775-BAC5EAE49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4371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69B91-2147-AE44-9A29-A3A04B6CEA19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F5E3-590F-234E-9775-BAC5EAE49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046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69B91-2147-AE44-9A29-A3A04B6CEA19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F5E3-590F-234E-9775-BAC5EAE49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6344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69B91-2147-AE44-9A29-A3A04B6CEA19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F5E3-590F-234E-9775-BAC5EAE49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8109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69B91-2147-AE44-9A29-A3A04B6CEA19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F5E3-590F-234E-9775-BAC5EAE49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747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69B91-2147-AE44-9A29-A3A04B6CEA19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F5E3-590F-234E-9775-BAC5EAE49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803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</a:lstStyle>
          <a:p>
            <a:fld id="{37D69B91-2147-AE44-9A29-A3A04B6CEA19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</a:lstStyle>
          <a:p>
            <a:fld id="{37CAF5E3-590F-234E-9775-BAC5EAE49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005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</a:lstStyle>
          <a:p>
            <a:fld id="{37D69B91-2147-AE44-9A29-A3A04B6CEA19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</a:lstStyle>
          <a:p>
            <a:fld id="{37CAF5E3-590F-234E-9775-BAC5EAE49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005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3.xml"/><Relationship Id="rId4" Type="http://schemas.openxmlformats.org/officeDocument/2006/relationships/chart" Target="../charts/char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3.xml"/><Relationship Id="rId4" Type="http://schemas.openxmlformats.org/officeDocument/2006/relationships/chart" Target="../charts/char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3.xml"/><Relationship Id="rId4" Type="http://schemas.openxmlformats.org/officeDocument/2006/relationships/chart" Target="../charts/char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3.xml"/><Relationship Id="rId4" Type="http://schemas.openxmlformats.org/officeDocument/2006/relationships/chart" Target="../charts/char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3.xml"/><Relationship Id="rId4" Type="http://schemas.openxmlformats.org/officeDocument/2006/relationships/chart" Target="../charts/char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3.xml"/><Relationship Id="rId4" Type="http://schemas.openxmlformats.org/officeDocument/2006/relationships/chart" Target="../charts/char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3.xml"/><Relationship Id="rId4" Type="http://schemas.openxmlformats.org/officeDocument/2006/relationships/chart" Target="../charts/char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3.xml"/><Relationship Id="rId4" Type="http://schemas.openxmlformats.org/officeDocument/2006/relationships/chart" Target="../charts/char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3.xml"/><Relationship Id="rId4" Type="http://schemas.openxmlformats.org/officeDocument/2006/relationships/chart" Target="../charts/char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3.xml"/><Relationship Id="rId4" Type="http://schemas.openxmlformats.org/officeDocument/2006/relationships/chart" Target="../charts/char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3.xml"/><Relationship Id="rId4" Type="http://schemas.openxmlformats.org/officeDocument/2006/relationships/chart" Target="../charts/char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3.xml"/><Relationship Id="rId4" Type="http://schemas.openxmlformats.org/officeDocument/2006/relationships/chart" Target="../charts/char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3.xml"/><Relationship Id="rId4" Type="http://schemas.openxmlformats.org/officeDocument/2006/relationships/chart" Target="../charts/char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3.xml"/><Relationship Id="rId4" Type="http://schemas.openxmlformats.org/officeDocument/2006/relationships/chart" Target="../charts/chart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3.xml"/><Relationship Id="rId4" Type="http://schemas.openxmlformats.org/officeDocument/2006/relationships/chart" Target="../charts/char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3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3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3.xml"/><Relationship Id="rId4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3.xml"/><Relationship Id="rId4" Type="http://schemas.openxmlformats.org/officeDocument/2006/relationships/chart" Target="../charts/char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3.xml"/><Relationship Id="rId4" Type="http://schemas.openxmlformats.org/officeDocument/2006/relationships/chart" Target="../charts/char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3.xml"/><Relationship Id="rId4" Type="http://schemas.openxmlformats.org/officeDocument/2006/relationships/chart" Target="../charts/char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3.xml"/><Relationship Id="rId4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710131"/>
              </p:ext>
            </p:extLst>
          </p:nvPr>
        </p:nvGraphicFramePr>
        <p:xfrm>
          <a:off x="285204" y="6202392"/>
          <a:ext cx="235845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0" imgH="0" progId="">
                  <p:embed/>
                </p:oleObj>
              </mc:Choice>
              <mc:Fallback>
                <p:oleObj r:id="rId2" imgW="0" imgH="0" progId="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>
                      <a:xfrm>
                        <a:off x="285204" y="6202392"/>
                        <a:ext cx="2358452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New shape"/>
          <p:cNvSpPr/>
          <p:nvPr/>
        </p:nvSpPr>
        <p:spPr>
          <a:xfrm>
            <a:off x="381000" y="381000"/>
            <a:ext cx="7937500" cy="9525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US" sz="3500">
                <a:solidFill>
                  <a:srgbClr val="000000"/>
                </a:solidFill>
              </a:rPr>
              <a:t>Enhancing Interactive Pharmacology Education Using Artificia</a:t>
            </a:r>
          </a:p>
        </p:txBody>
      </p:sp>
      <p:sp>
        <p:nvSpPr>
          <p:cNvPr id="6" name="New shape"/>
          <p:cNvSpPr/>
          <p:nvPr/>
        </p:nvSpPr>
        <p:spPr>
          <a:xfrm>
            <a:off x="381000" y="1143000"/>
            <a:ext cx="7937500" cy="9525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US" sz="2400">
                <a:solidFill>
                  <a:srgbClr val="000000"/>
                </a:solidFill>
              </a:rPr>
              <a:t>My Dashboard</a:t>
            </a:r>
          </a:p>
        </p:txBody>
      </p:sp>
      <p:sp>
        <p:nvSpPr>
          <p:cNvPr id="7" name="New shape"/>
          <p:cNvSpPr/>
          <p:nvPr/>
        </p:nvSpPr>
        <p:spPr>
          <a:xfrm>
            <a:off x="381000" y="1905000"/>
            <a:ext cx="7937500" cy="9525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US" sz="2400">
                <a:solidFill>
                  <a:srgbClr val="808080"/>
                </a:solidFill>
              </a:rPr>
              <a:t>kayzarhlawinnovember@gmail.com</a:t>
            </a:r>
          </a:p>
        </p:txBody>
      </p:sp>
    </p:spTree>
    <p:extLst>
      <p:ext uri="{BB962C8B-B14F-4D97-AF65-F5344CB8AC3E}">
        <p14:creationId xmlns:p14="http://schemas.microsoft.com/office/powerpoint/2010/main" val="26992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710131"/>
              </p:ext>
            </p:extLst>
          </p:nvPr>
        </p:nvGraphicFramePr>
        <p:xfrm>
          <a:off x="285204" y="6202392"/>
          <a:ext cx="235845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0" imgH="0" progId="">
                  <p:embed/>
                </p:oleObj>
              </mc:Choice>
              <mc:Fallback>
                <p:oleObj r:id="rId2" imgW="0" imgH="0" progId="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>
                      <a:xfrm>
                        <a:off x="285204" y="6202392"/>
                        <a:ext cx="2358452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New shape"/>
          <p:cNvSpPr/>
          <p:nvPr/>
        </p:nvSpPr>
        <p:spPr>
          <a:xfrm>
            <a:off x="381000" y="63500"/>
            <a:ext cx="7937500" cy="127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00000"/>
                </a:solidFill>
              </a:rPr>
              <a:t>I felt confident using AI tools after theorientation provided.</a:t>
            </a:r>
          </a:p>
        </p:txBody>
      </p:sp>
      <p:graphicFrame>
        <p:nvGraphicFramePr>
          <p:cNvPr id="6" name="ChartObject"/>
          <p:cNvGraphicFramePr/>
          <p:nvPr/>
        </p:nvGraphicFramePr>
        <p:xfrm>
          <a:off x="317500" y="1524000"/>
          <a:ext cx="79375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New shape"/>
          <p:cNvSpPr/>
          <p:nvPr/>
        </p:nvSpPr>
        <p:spPr>
          <a:xfrm>
            <a:off x="381000" y="5080000"/>
            <a:ext cx="7937500" cy="127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rgbClr val="000000"/>
                </a:solidFill>
              </a:rPr>
              <a:t>Mean : 3.984  | Confidence Interval @ 95% : [3.788 - 4.180]  |  Standard Deviation : 0.793  |  Standard Error : 0.100</a:t>
            </a:r>
          </a:p>
        </p:txBody>
      </p:sp>
    </p:spTree>
    <p:extLst>
      <p:ext uri="{BB962C8B-B14F-4D97-AF65-F5344CB8AC3E}">
        <p14:creationId xmlns:p14="http://schemas.microsoft.com/office/powerpoint/2010/main" val="269925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710131"/>
              </p:ext>
            </p:extLst>
          </p:nvPr>
        </p:nvGraphicFramePr>
        <p:xfrm>
          <a:off x="285204" y="6202392"/>
          <a:ext cx="235845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0" imgH="0" progId="">
                  <p:embed/>
                </p:oleObj>
              </mc:Choice>
              <mc:Fallback>
                <p:oleObj r:id="rId2" imgW="0" imgH="0" progId="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>
                      <a:xfrm>
                        <a:off x="285204" y="6202392"/>
                        <a:ext cx="2358452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New shape"/>
          <p:cNvSpPr/>
          <p:nvPr/>
        </p:nvSpPr>
        <p:spPr>
          <a:xfrm>
            <a:off x="381000" y="63500"/>
            <a:ext cx="7937500" cy="127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00000"/>
                </a:solidFill>
              </a:rPr>
              <a:t>The use of AI in learning saved me time duringself-study.</a:t>
            </a:r>
          </a:p>
        </p:txBody>
      </p:sp>
      <p:graphicFrame>
        <p:nvGraphicFramePr>
          <p:cNvPr id="6" name="ChartObject"/>
          <p:cNvGraphicFramePr/>
          <p:nvPr/>
        </p:nvGraphicFramePr>
        <p:xfrm>
          <a:off x="317500" y="1524000"/>
          <a:ext cx="79375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New shape"/>
          <p:cNvSpPr/>
          <p:nvPr/>
        </p:nvSpPr>
        <p:spPr>
          <a:xfrm>
            <a:off x="381000" y="5080000"/>
            <a:ext cx="7937500" cy="127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rgbClr val="000000"/>
                </a:solidFill>
              </a:rPr>
              <a:t>Mean : 4.359  | Confidence Interval @ 95% : [4.153 - 4.566]  |  Standard Deviation : 0.843  |  Standard Error : 0.105</a:t>
            </a:r>
          </a:p>
        </p:txBody>
      </p:sp>
    </p:spTree>
    <p:extLst>
      <p:ext uri="{BB962C8B-B14F-4D97-AF65-F5344CB8AC3E}">
        <p14:creationId xmlns:p14="http://schemas.microsoft.com/office/powerpoint/2010/main" val="269925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710131"/>
              </p:ext>
            </p:extLst>
          </p:nvPr>
        </p:nvGraphicFramePr>
        <p:xfrm>
          <a:off x="285204" y="6202392"/>
          <a:ext cx="235845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0" imgH="0" progId="">
                  <p:embed/>
                </p:oleObj>
              </mc:Choice>
              <mc:Fallback>
                <p:oleObj r:id="rId2" imgW="0" imgH="0" progId="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>
                      <a:xfrm>
                        <a:off x="285204" y="6202392"/>
                        <a:ext cx="2358452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New shape"/>
          <p:cNvSpPr/>
          <p:nvPr/>
        </p:nvSpPr>
        <p:spPr>
          <a:xfrm>
            <a:off x="381000" y="63500"/>
            <a:ext cx="7937500" cy="127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00000"/>
                </a:solidFill>
              </a:rPr>
              <a:t>I was motivated to study pharmacology more regularly due to the AI-based learning support.</a:t>
            </a:r>
          </a:p>
        </p:txBody>
      </p:sp>
      <p:graphicFrame>
        <p:nvGraphicFramePr>
          <p:cNvPr id="6" name="ChartObject"/>
          <p:cNvGraphicFramePr/>
          <p:nvPr/>
        </p:nvGraphicFramePr>
        <p:xfrm>
          <a:off x="317500" y="1524000"/>
          <a:ext cx="79375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New shape"/>
          <p:cNvSpPr/>
          <p:nvPr/>
        </p:nvSpPr>
        <p:spPr>
          <a:xfrm>
            <a:off x="381000" y="5080000"/>
            <a:ext cx="7937500" cy="127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rgbClr val="000000"/>
                </a:solidFill>
              </a:rPr>
              <a:t>Mean : 3.906  | Confidence Interval @ 95% : [3.698 - 4.114]  |  Standard Deviation : 0.849  |  Standard Error : 0.106</a:t>
            </a:r>
          </a:p>
        </p:txBody>
      </p:sp>
    </p:spTree>
    <p:extLst>
      <p:ext uri="{BB962C8B-B14F-4D97-AF65-F5344CB8AC3E}">
        <p14:creationId xmlns:p14="http://schemas.microsoft.com/office/powerpoint/2010/main" val="26992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710131"/>
              </p:ext>
            </p:extLst>
          </p:nvPr>
        </p:nvGraphicFramePr>
        <p:xfrm>
          <a:off x="285204" y="6202392"/>
          <a:ext cx="235845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0" imgH="0" progId="">
                  <p:embed/>
                </p:oleObj>
              </mc:Choice>
              <mc:Fallback>
                <p:oleObj r:id="rId2" imgW="0" imgH="0" progId="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>
                      <a:xfrm>
                        <a:off x="285204" y="6202392"/>
                        <a:ext cx="2358452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New shape"/>
          <p:cNvSpPr/>
          <p:nvPr/>
        </p:nvSpPr>
        <p:spPr>
          <a:xfrm>
            <a:off x="381000" y="63500"/>
            <a:ext cx="7937500" cy="127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00000"/>
                </a:solidFill>
              </a:rPr>
              <a:t>           Overall, I am satisfied with the  integration of AI tools into pharmacology tutorials.   </a:t>
            </a:r>
          </a:p>
        </p:txBody>
      </p:sp>
      <p:graphicFrame>
        <p:nvGraphicFramePr>
          <p:cNvPr id="6" name="ChartObject"/>
          <p:cNvGraphicFramePr/>
          <p:nvPr/>
        </p:nvGraphicFramePr>
        <p:xfrm>
          <a:off x="317500" y="1524000"/>
          <a:ext cx="79375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New shape"/>
          <p:cNvSpPr/>
          <p:nvPr/>
        </p:nvSpPr>
        <p:spPr>
          <a:xfrm>
            <a:off x="381000" y="5080000"/>
            <a:ext cx="7937500" cy="127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rgbClr val="000000"/>
                </a:solidFill>
              </a:rPr>
              <a:t>Mean : 4.222  | Confidence Interval @ 95% : [4.027 - 4.418]  |  Standard Deviation : 0.792  |  Standard Error : 0.100</a:t>
            </a:r>
          </a:p>
        </p:txBody>
      </p:sp>
    </p:spTree>
    <p:extLst>
      <p:ext uri="{BB962C8B-B14F-4D97-AF65-F5344CB8AC3E}">
        <p14:creationId xmlns:p14="http://schemas.microsoft.com/office/powerpoint/2010/main" val="26992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710131"/>
              </p:ext>
            </p:extLst>
          </p:nvPr>
        </p:nvGraphicFramePr>
        <p:xfrm>
          <a:off x="285204" y="6202392"/>
          <a:ext cx="235845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0" imgH="0" progId="">
                  <p:embed/>
                </p:oleObj>
              </mc:Choice>
              <mc:Fallback>
                <p:oleObj r:id="rId2" imgW="0" imgH="0" progId="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>
                      <a:xfrm>
                        <a:off x="285204" y="6202392"/>
                        <a:ext cx="2358452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New shape"/>
          <p:cNvSpPr/>
          <p:nvPr/>
        </p:nvSpPr>
        <p:spPr>
          <a:xfrm>
            <a:off x="381000" y="63500"/>
            <a:ext cx="7937500" cy="127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00000"/>
                </a:solidFill>
              </a:rPr>
              <a:t>What were your initial thoughts when introduced to the use of AI tools in pharmacology tutorials?</a:t>
            </a:r>
          </a:p>
        </p:txBody>
      </p:sp>
      <p:graphicFrame>
        <p:nvGraphicFramePr>
          <p:cNvPr id="6" name="ChartObject"/>
          <p:cNvGraphicFramePr/>
          <p:nvPr/>
        </p:nvGraphicFramePr>
        <p:xfrm>
          <a:off x="317500" y="1524000"/>
          <a:ext cx="79375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9925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710131"/>
              </p:ext>
            </p:extLst>
          </p:nvPr>
        </p:nvGraphicFramePr>
        <p:xfrm>
          <a:off x="285204" y="6202392"/>
          <a:ext cx="235845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0" imgH="0" progId="">
                  <p:embed/>
                </p:oleObj>
              </mc:Choice>
              <mc:Fallback>
                <p:oleObj r:id="rId2" imgW="0" imgH="0" progId="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>
                      <a:xfrm>
                        <a:off x="285204" y="6202392"/>
                        <a:ext cx="2358452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New shape"/>
          <p:cNvSpPr/>
          <p:nvPr/>
        </p:nvSpPr>
        <p:spPr>
          <a:xfrm>
            <a:off x="381000" y="63500"/>
            <a:ext cx="7937500" cy="127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00000"/>
                </a:solidFill>
              </a:rPr>
              <a:t>Can you describe how you used the AI toolsduring or after tutorials?</a:t>
            </a:r>
          </a:p>
        </p:txBody>
      </p:sp>
      <p:graphicFrame>
        <p:nvGraphicFramePr>
          <p:cNvPr id="6" name="ChartObject"/>
          <p:cNvGraphicFramePr/>
          <p:nvPr/>
        </p:nvGraphicFramePr>
        <p:xfrm>
          <a:off x="317500" y="1524000"/>
          <a:ext cx="79375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9925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710131"/>
              </p:ext>
            </p:extLst>
          </p:nvPr>
        </p:nvGraphicFramePr>
        <p:xfrm>
          <a:off x="285204" y="6202392"/>
          <a:ext cx="235845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0" imgH="0" progId="">
                  <p:embed/>
                </p:oleObj>
              </mc:Choice>
              <mc:Fallback>
                <p:oleObj r:id="rId2" imgW="0" imgH="0" progId="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>
                      <a:xfrm>
                        <a:off x="285204" y="6202392"/>
                        <a:ext cx="2358452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New shape"/>
          <p:cNvSpPr/>
          <p:nvPr/>
        </p:nvSpPr>
        <p:spPr>
          <a:xfrm>
            <a:off x="381000" y="63500"/>
            <a:ext cx="7937500" cy="127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00000"/>
                </a:solidFill>
              </a:rPr>
              <a:t>Which AI tool did you find most helpful, andwhy?</a:t>
            </a:r>
          </a:p>
        </p:txBody>
      </p:sp>
      <p:graphicFrame>
        <p:nvGraphicFramePr>
          <p:cNvPr id="6" name="ChartObject"/>
          <p:cNvGraphicFramePr/>
          <p:nvPr/>
        </p:nvGraphicFramePr>
        <p:xfrm>
          <a:off x="317500" y="1524000"/>
          <a:ext cx="79375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9925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710131"/>
              </p:ext>
            </p:extLst>
          </p:nvPr>
        </p:nvGraphicFramePr>
        <p:xfrm>
          <a:off x="285204" y="6202392"/>
          <a:ext cx="235845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0" imgH="0" progId="">
                  <p:embed/>
                </p:oleObj>
              </mc:Choice>
              <mc:Fallback>
                <p:oleObj r:id="rId2" imgW="0" imgH="0" progId="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>
                      <a:xfrm>
                        <a:off x="285204" y="6202392"/>
                        <a:ext cx="2358452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New shape"/>
          <p:cNvSpPr/>
          <p:nvPr/>
        </p:nvSpPr>
        <p:spPr>
          <a:xfrm>
            <a:off x="381000" y="63500"/>
            <a:ext cx="7937500" cy="127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00000"/>
                </a:solidFill>
              </a:rPr>
              <a:t>     Were there any challenges or  frustrations in using these tools?   </a:t>
            </a:r>
          </a:p>
        </p:txBody>
      </p:sp>
      <p:graphicFrame>
        <p:nvGraphicFramePr>
          <p:cNvPr id="6" name="ChartObject"/>
          <p:cNvGraphicFramePr/>
          <p:nvPr/>
        </p:nvGraphicFramePr>
        <p:xfrm>
          <a:off x="317500" y="1524000"/>
          <a:ext cx="79375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9925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710131"/>
              </p:ext>
            </p:extLst>
          </p:nvPr>
        </p:nvGraphicFramePr>
        <p:xfrm>
          <a:off x="285204" y="6202392"/>
          <a:ext cx="235845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0" imgH="0" progId="">
                  <p:embed/>
                </p:oleObj>
              </mc:Choice>
              <mc:Fallback>
                <p:oleObj r:id="rId2" imgW="0" imgH="0" progId="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>
                      <a:xfrm>
                        <a:off x="285204" y="6202392"/>
                        <a:ext cx="2358452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New shape"/>
          <p:cNvSpPr/>
          <p:nvPr/>
        </p:nvSpPr>
        <p:spPr>
          <a:xfrm>
            <a:off x="381000" y="63500"/>
            <a:ext cx="7937500" cy="127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00000"/>
                </a:solidFill>
              </a:rPr>
              <a:t>How did the AI tools influence your motivationor interest in pharmacology?</a:t>
            </a:r>
          </a:p>
        </p:txBody>
      </p:sp>
      <p:graphicFrame>
        <p:nvGraphicFramePr>
          <p:cNvPr id="6" name="ChartObject"/>
          <p:cNvGraphicFramePr/>
          <p:nvPr/>
        </p:nvGraphicFramePr>
        <p:xfrm>
          <a:off x="317500" y="1524000"/>
          <a:ext cx="79375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9925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710131"/>
              </p:ext>
            </p:extLst>
          </p:nvPr>
        </p:nvGraphicFramePr>
        <p:xfrm>
          <a:off x="285204" y="6202392"/>
          <a:ext cx="235845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0" imgH="0" progId="">
                  <p:embed/>
                </p:oleObj>
              </mc:Choice>
              <mc:Fallback>
                <p:oleObj r:id="rId2" imgW="0" imgH="0" progId="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>
                      <a:xfrm>
                        <a:off x="285204" y="6202392"/>
                        <a:ext cx="2358452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New shape"/>
          <p:cNvSpPr/>
          <p:nvPr/>
        </p:nvSpPr>
        <p:spPr>
          <a:xfrm>
            <a:off x="381000" y="63500"/>
            <a:ext cx="7937500" cy="127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00000"/>
                </a:solidFill>
              </a:rPr>
              <a:t>I relied on AI more for convenience than genuine interest.</a:t>
            </a:r>
          </a:p>
        </p:txBody>
      </p:sp>
      <p:graphicFrame>
        <p:nvGraphicFramePr>
          <p:cNvPr id="6" name="ChartObject"/>
          <p:cNvGraphicFramePr/>
          <p:nvPr/>
        </p:nvGraphicFramePr>
        <p:xfrm>
          <a:off x="317500" y="1524000"/>
          <a:ext cx="79375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992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710131"/>
              </p:ext>
            </p:extLst>
          </p:nvPr>
        </p:nvGraphicFramePr>
        <p:xfrm>
          <a:off x="285204" y="6202392"/>
          <a:ext cx="235845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0" imgH="0" progId="">
                  <p:embed/>
                </p:oleObj>
              </mc:Choice>
              <mc:Fallback>
                <p:oleObj r:id="rId2" imgW="0" imgH="0" progId="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>
                      <a:xfrm>
                        <a:off x="285204" y="6202392"/>
                        <a:ext cx="2358452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New shape"/>
          <p:cNvSpPr/>
          <p:nvPr/>
        </p:nvSpPr>
        <p:spPr>
          <a:xfrm>
            <a:off x="381000" y="63500"/>
            <a:ext cx="7937500" cy="127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00000"/>
                </a:solidFill>
              </a:rPr>
              <a:t>Survey Overview</a:t>
            </a:r>
          </a:p>
        </p:txBody>
      </p:sp>
      <p:graphicFrame>
        <p:nvGraphicFramePr>
          <p:cNvPr id="6" name="ChartObject"/>
          <p:cNvGraphicFramePr/>
          <p:nvPr/>
        </p:nvGraphicFramePr>
        <p:xfrm>
          <a:off x="317500" y="1905000"/>
          <a:ext cx="79375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9925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710131"/>
              </p:ext>
            </p:extLst>
          </p:nvPr>
        </p:nvGraphicFramePr>
        <p:xfrm>
          <a:off x="285204" y="6202392"/>
          <a:ext cx="235845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0" imgH="0" progId="">
                  <p:embed/>
                </p:oleObj>
              </mc:Choice>
              <mc:Fallback>
                <p:oleObj r:id="rId2" imgW="0" imgH="0" progId="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>
                      <a:xfrm>
                        <a:off x="285204" y="6202392"/>
                        <a:ext cx="2358452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New shape"/>
          <p:cNvSpPr/>
          <p:nvPr/>
        </p:nvSpPr>
        <p:spPr>
          <a:xfrm>
            <a:off x="381000" y="63500"/>
            <a:ext cx="7937500" cy="127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00000"/>
                </a:solidFill>
              </a:rPr>
              <a:t>In what ways did AI-based learning differ fromtraditional tutorials?</a:t>
            </a:r>
          </a:p>
        </p:txBody>
      </p:sp>
      <p:graphicFrame>
        <p:nvGraphicFramePr>
          <p:cNvPr id="6" name="ChartObject"/>
          <p:cNvGraphicFramePr/>
          <p:nvPr/>
        </p:nvGraphicFramePr>
        <p:xfrm>
          <a:off x="317500" y="1524000"/>
          <a:ext cx="79375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9925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710131"/>
              </p:ext>
            </p:extLst>
          </p:nvPr>
        </p:nvGraphicFramePr>
        <p:xfrm>
          <a:off x="285204" y="6202392"/>
          <a:ext cx="235845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0" imgH="0" progId="">
                  <p:embed/>
                </p:oleObj>
              </mc:Choice>
              <mc:Fallback>
                <p:oleObj r:id="rId2" imgW="0" imgH="0" progId="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>
                      <a:xfrm>
                        <a:off x="285204" y="6202392"/>
                        <a:ext cx="2358452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New shape"/>
          <p:cNvSpPr/>
          <p:nvPr/>
        </p:nvSpPr>
        <p:spPr>
          <a:xfrm>
            <a:off x="381000" y="63500"/>
            <a:ext cx="7937500" cy="127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00000"/>
                </a:solidFill>
              </a:rPr>
              <a:t>Do you think these tools are useful in oureducational settings? Why or why not?</a:t>
            </a:r>
          </a:p>
        </p:txBody>
      </p:sp>
      <p:graphicFrame>
        <p:nvGraphicFramePr>
          <p:cNvPr id="6" name="ChartObject"/>
          <p:cNvGraphicFramePr/>
          <p:nvPr/>
        </p:nvGraphicFramePr>
        <p:xfrm>
          <a:off x="317500" y="1524000"/>
          <a:ext cx="79375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9925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710131"/>
              </p:ext>
            </p:extLst>
          </p:nvPr>
        </p:nvGraphicFramePr>
        <p:xfrm>
          <a:off x="285204" y="6202392"/>
          <a:ext cx="235845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0" imgH="0" progId="">
                  <p:embed/>
                </p:oleObj>
              </mc:Choice>
              <mc:Fallback>
                <p:oleObj r:id="rId2" imgW="0" imgH="0" progId="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>
                      <a:xfrm>
                        <a:off x="285204" y="6202392"/>
                        <a:ext cx="2358452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New shape"/>
          <p:cNvSpPr/>
          <p:nvPr/>
        </p:nvSpPr>
        <p:spPr>
          <a:xfrm>
            <a:off x="381000" y="63500"/>
            <a:ext cx="7937500" cy="127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00000"/>
                </a:solidFill>
              </a:rPr>
              <a:t>Would you continue using these AI tools in yourfuture studies?</a:t>
            </a:r>
          </a:p>
        </p:txBody>
      </p:sp>
      <p:graphicFrame>
        <p:nvGraphicFramePr>
          <p:cNvPr id="6" name="ChartObject"/>
          <p:cNvGraphicFramePr/>
          <p:nvPr/>
        </p:nvGraphicFramePr>
        <p:xfrm>
          <a:off x="317500" y="1524000"/>
          <a:ext cx="79375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New shape"/>
          <p:cNvSpPr/>
          <p:nvPr/>
        </p:nvSpPr>
        <p:spPr>
          <a:xfrm>
            <a:off x="381000" y="5080000"/>
            <a:ext cx="7937500" cy="127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rgbClr val="000000"/>
                </a:solidFill>
              </a:rPr>
              <a:t>Mean : 1.460  | Confidence Interval @ 95% : [1.295 - 1.625]  |  Standard Deviation : 0.668  |  Standard Error : 0.084</a:t>
            </a:r>
          </a:p>
        </p:txBody>
      </p:sp>
    </p:spTree>
    <p:extLst>
      <p:ext uri="{BB962C8B-B14F-4D97-AF65-F5344CB8AC3E}">
        <p14:creationId xmlns:p14="http://schemas.microsoft.com/office/powerpoint/2010/main" val="269925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710131"/>
              </p:ext>
            </p:extLst>
          </p:nvPr>
        </p:nvGraphicFramePr>
        <p:xfrm>
          <a:off x="285204" y="6202392"/>
          <a:ext cx="235845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0" imgH="0" progId="">
                  <p:embed/>
                </p:oleObj>
              </mc:Choice>
              <mc:Fallback>
                <p:oleObj r:id="rId2" imgW="0" imgH="0" progId="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>
                      <a:xfrm>
                        <a:off x="285204" y="6202392"/>
                        <a:ext cx="2358452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New shape"/>
          <p:cNvSpPr/>
          <p:nvPr/>
        </p:nvSpPr>
        <p:spPr>
          <a:xfrm>
            <a:off x="381000" y="63500"/>
            <a:ext cx="7937500" cy="127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00000"/>
                </a:solidFill>
              </a:rPr>
              <a:t>     What suggestions do you have to improve  the integration of AI into the curriculum?   </a:t>
            </a:r>
          </a:p>
        </p:txBody>
      </p:sp>
      <p:graphicFrame>
        <p:nvGraphicFramePr>
          <p:cNvPr id="6" name="ChartObject"/>
          <p:cNvGraphicFramePr/>
          <p:nvPr/>
        </p:nvGraphicFramePr>
        <p:xfrm>
          <a:off x="317500" y="1524000"/>
          <a:ext cx="79375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992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710131"/>
              </p:ext>
            </p:extLst>
          </p:nvPr>
        </p:nvGraphicFramePr>
        <p:xfrm>
          <a:off x="285204" y="6202392"/>
          <a:ext cx="235845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0" imgH="0" progId="">
                  <p:embed/>
                </p:oleObj>
              </mc:Choice>
              <mc:Fallback>
                <p:oleObj r:id="rId2" imgW="0" imgH="0" progId="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>
                      <a:xfrm>
                        <a:off x="285204" y="6202392"/>
                        <a:ext cx="2358452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New shape"/>
          <p:cNvSpPr/>
          <p:nvPr/>
        </p:nvSpPr>
        <p:spPr>
          <a:xfrm>
            <a:off x="381000" y="63500"/>
            <a:ext cx="7937500" cy="127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00000"/>
                </a:solidFill>
              </a:rPr>
              <a:t>Question 2</a:t>
            </a:r>
          </a:p>
        </p:txBody>
      </p:sp>
      <p:graphicFrame>
        <p:nvGraphicFramePr>
          <p:cNvPr id="6" name="ChartObject"/>
          <p:cNvGraphicFramePr/>
          <p:nvPr/>
        </p:nvGraphicFramePr>
        <p:xfrm>
          <a:off x="317500" y="1524000"/>
          <a:ext cx="79375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992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710131"/>
              </p:ext>
            </p:extLst>
          </p:nvPr>
        </p:nvGraphicFramePr>
        <p:xfrm>
          <a:off x="285204" y="6202392"/>
          <a:ext cx="235845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0" imgH="0" progId="">
                  <p:embed/>
                </p:oleObj>
              </mc:Choice>
              <mc:Fallback>
                <p:oleObj r:id="rId2" imgW="0" imgH="0" progId="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>
                      <a:xfrm>
                        <a:off x="285204" y="6202392"/>
                        <a:ext cx="2358452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New shape"/>
          <p:cNvSpPr/>
          <p:nvPr/>
        </p:nvSpPr>
        <p:spPr>
          <a:xfrm>
            <a:off x="381000" y="63500"/>
            <a:ext cx="7937500" cy="127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00000"/>
                </a:solidFill>
              </a:rPr>
              <a:t>     I found  AI tools helpful in  improving my understanding of pharmacology topics.   </a:t>
            </a:r>
          </a:p>
        </p:txBody>
      </p:sp>
      <p:graphicFrame>
        <p:nvGraphicFramePr>
          <p:cNvPr id="6" name="ChartObject"/>
          <p:cNvGraphicFramePr/>
          <p:nvPr/>
        </p:nvGraphicFramePr>
        <p:xfrm>
          <a:off x="317500" y="1524000"/>
          <a:ext cx="79375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New shape"/>
          <p:cNvSpPr/>
          <p:nvPr/>
        </p:nvSpPr>
        <p:spPr>
          <a:xfrm>
            <a:off x="381000" y="5080000"/>
            <a:ext cx="7937500" cy="127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rgbClr val="000000"/>
                </a:solidFill>
              </a:rPr>
              <a:t>Mean : 4.426  | Confidence Interval @ 95% : [4.271 - 4.581]  |  Standard Deviation : 0.618  |  Standard Error : 0.079</a:t>
            </a:r>
          </a:p>
        </p:txBody>
      </p:sp>
    </p:spTree>
    <p:extLst>
      <p:ext uri="{BB962C8B-B14F-4D97-AF65-F5344CB8AC3E}">
        <p14:creationId xmlns:p14="http://schemas.microsoft.com/office/powerpoint/2010/main" val="26992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710131"/>
              </p:ext>
            </p:extLst>
          </p:nvPr>
        </p:nvGraphicFramePr>
        <p:xfrm>
          <a:off x="285204" y="6202392"/>
          <a:ext cx="235845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0" imgH="0" progId="">
                  <p:embed/>
                </p:oleObj>
              </mc:Choice>
              <mc:Fallback>
                <p:oleObj r:id="rId2" imgW="0" imgH="0" progId="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>
                      <a:xfrm>
                        <a:off x="285204" y="6202392"/>
                        <a:ext cx="2358452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New shape"/>
          <p:cNvSpPr/>
          <p:nvPr/>
        </p:nvSpPr>
        <p:spPr>
          <a:xfrm>
            <a:off x="381000" y="63500"/>
            <a:ext cx="7937500" cy="127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00000"/>
                </a:solidFill>
              </a:rPr>
              <a:t>     The AI-assisted sessions made the  learning experience more engaging than traditional tutorials.   </a:t>
            </a:r>
          </a:p>
        </p:txBody>
      </p:sp>
      <p:graphicFrame>
        <p:nvGraphicFramePr>
          <p:cNvPr id="6" name="ChartObject"/>
          <p:cNvGraphicFramePr/>
          <p:nvPr/>
        </p:nvGraphicFramePr>
        <p:xfrm>
          <a:off x="317500" y="1524000"/>
          <a:ext cx="79375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New shape"/>
          <p:cNvSpPr/>
          <p:nvPr/>
        </p:nvSpPr>
        <p:spPr>
          <a:xfrm>
            <a:off x="381000" y="5080000"/>
            <a:ext cx="7937500" cy="127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rgbClr val="000000"/>
                </a:solidFill>
              </a:rPr>
              <a:t>Mean : 4.066  | Confidence Interval @ 95% : [3.846 - 4.285]  |  Standard Deviation : 0.873  |  Standard Error : 0.112</a:t>
            </a:r>
          </a:p>
        </p:txBody>
      </p:sp>
    </p:spTree>
    <p:extLst>
      <p:ext uri="{BB962C8B-B14F-4D97-AF65-F5344CB8AC3E}">
        <p14:creationId xmlns:p14="http://schemas.microsoft.com/office/powerpoint/2010/main" val="26992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710131"/>
              </p:ext>
            </p:extLst>
          </p:nvPr>
        </p:nvGraphicFramePr>
        <p:xfrm>
          <a:off x="285204" y="6202392"/>
          <a:ext cx="235845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0" imgH="0" progId="">
                  <p:embed/>
                </p:oleObj>
              </mc:Choice>
              <mc:Fallback>
                <p:oleObj r:id="rId2" imgW="0" imgH="0" progId="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>
                      <a:xfrm>
                        <a:off x="285204" y="6202392"/>
                        <a:ext cx="2358452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New shape"/>
          <p:cNvSpPr/>
          <p:nvPr/>
        </p:nvSpPr>
        <p:spPr>
          <a:xfrm>
            <a:off x="381000" y="63500"/>
            <a:ext cx="7937500" cy="127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00000"/>
                </a:solidFill>
              </a:rPr>
              <a:t>Using AI tools encouraged me to explore pharmacology concepts independently.</a:t>
            </a:r>
          </a:p>
        </p:txBody>
      </p:sp>
      <p:graphicFrame>
        <p:nvGraphicFramePr>
          <p:cNvPr id="6" name="ChartObject"/>
          <p:cNvGraphicFramePr/>
          <p:nvPr/>
        </p:nvGraphicFramePr>
        <p:xfrm>
          <a:off x="317500" y="1524000"/>
          <a:ext cx="79375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New shape"/>
          <p:cNvSpPr/>
          <p:nvPr/>
        </p:nvSpPr>
        <p:spPr>
          <a:xfrm>
            <a:off x="381000" y="5080000"/>
            <a:ext cx="7937500" cy="127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rgbClr val="000000"/>
                </a:solidFill>
              </a:rPr>
              <a:t>Mean : 4.136  | Confidence Interval @ 95% : [3.932 - 4.339]  |  Standard Deviation : 0.798  |  Standard Error : 0.104</a:t>
            </a:r>
          </a:p>
        </p:txBody>
      </p:sp>
    </p:spTree>
    <p:extLst>
      <p:ext uri="{BB962C8B-B14F-4D97-AF65-F5344CB8AC3E}">
        <p14:creationId xmlns:p14="http://schemas.microsoft.com/office/powerpoint/2010/main" val="26992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710131"/>
              </p:ext>
            </p:extLst>
          </p:nvPr>
        </p:nvGraphicFramePr>
        <p:xfrm>
          <a:off x="285204" y="6202392"/>
          <a:ext cx="235845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0" imgH="0" progId="">
                  <p:embed/>
                </p:oleObj>
              </mc:Choice>
              <mc:Fallback>
                <p:oleObj r:id="rId2" imgW="0" imgH="0" progId="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>
                      <a:xfrm>
                        <a:off x="285204" y="6202392"/>
                        <a:ext cx="2358452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New shape"/>
          <p:cNvSpPr/>
          <p:nvPr/>
        </p:nvSpPr>
        <p:spPr>
          <a:xfrm>
            <a:off x="381000" y="63500"/>
            <a:ext cx="7937500" cy="127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00000"/>
                </a:solidFill>
              </a:rPr>
              <a:t>I was able to clarify doubts more effectivelywith the help of AI tools.</a:t>
            </a:r>
          </a:p>
        </p:txBody>
      </p:sp>
      <p:graphicFrame>
        <p:nvGraphicFramePr>
          <p:cNvPr id="6" name="ChartObject"/>
          <p:cNvGraphicFramePr/>
          <p:nvPr/>
        </p:nvGraphicFramePr>
        <p:xfrm>
          <a:off x="317500" y="1524000"/>
          <a:ext cx="79375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New shape"/>
          <p:cNvSpPr/>
          <p:nvPr/>
        </p:nvSpPr>
        <p:spPr>
          <a:xfrm>
            <a:off x="381000" y="5080000"/>
            <a:ext cx="7937500" cy="127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rgbClr val="000000"/>
                </a:solidFill>
              </a:rPr>
              <a:t>Mean : 4.306  | Confidence Interval @ 95% : [4.107 - 4.506]  |  Standard Deviation : 0.801  |  Standard Error : 0.102</a:t>
            </a:r>
          </a:p>
        </p:txBody>
      </p:sp>
    </p:spTree>
    <p:extLst>
      <p:ext uri="{BB962C8B-B14F-4D97-AF65-F5344CB8AC3E}">
        <p14:creationId xmlns:p14="http://schemas.microsoft.com/office/powerpoint/2010/main" val="26992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710131"/>
              </p:ext>
            </p:extLst>
          </p:nvPr>
        </p:nvGraphicFramePr>
        <p:xfrm>
          <a:off x="285204" y="6202392"/>
          <a:ext cx="235845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0" imgH="0" progId="">
                  <p:embed/>
                </p:oleObj>
              </mc:Choice>
              <mc:Fallback>
                <p:oleObj r:id="rId2" imgW="0" imgH="0" progId="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>
                      <a:xfrm>
                        <a:off x="285204" y="6202392"/>
                        <a:ext cx="2358452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New shape"/>
          <p:cNvSpPr/>
          <p:nvPr/>
        </p:nvSpPr>
        <p:spPr>
          <a:xfrm>
            <a:off x="381000" y="63500"/>
            <a:ext cx="7937500" cy="127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00000"/>
                </a:solidFill>
              </a:rPr>
              <a:t>     The AI-generated questions and summaries  were relevant and accurate.   </a:t>
            </a:r>
          </a:p>
        </p:txBody>
      </p:sp>
      <p:graphicFrame>
        <p:nvGraphicFramePr>
          <p:cNvPr id="6" name="ChartObject"/>
          <p:cNvGraphicFramePr/>
          <p:nvPr/>
        </p:nvGraphicFramePr>
        <p:xfrm>
          <a:off x="317500" y="1524000"/>
          <a:ext cx="79375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New shape"/>
          <p:cNvSpPr/>
          <p:nvPr/>
        </p:nvSpPr>
        <p:spPr>
          <a:xfrm>
            <a:off x="381000" y="5080000"/>
            <a:ext cx="7937500" cy="127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rgbClr val="000000"/>
                </a:solidFill>
              </a:rPr>
              <a:t>Mean : 3.767  | Confidence Interval @ 95% : [3.537 - 3.997]  |  Standard Deviation : 0.909  |  Standard Error : 0.117</a:t>
            </a:r>
          </a:p>
        </p:txBody>
      </p:sp>
    </p:spTree>
    <p:extLst>
      <p:ext uri="{BB962C8B-B14F-4D97-AF65-F5344CB8AC3E}">
        <p14:creationId xmlns:p14="http://schemas.microsoft.com/office/powerpoint/2010/main" val="26992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710131"/>
              </p:ext>
            </p:extLst>
          </p:nvPr>
        </p:nvGraphicFramePr>
        <p:xfrm>
          <a:off x="285204" y="6202392"/>
          <a:ext cx="235845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0" imgH="0" progId="">
                  <p:embed/>
                </p:oleObj>
              </mc:Choice>
              <mc:Fallback>
                <p:oleObj r:id="rId2" imgW="0" imgH="0" progId="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>
                      <a:xfrm>
                        <a:off x="285204" y="6202392"/>
                        <a:ext cx="2358452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New shape"/>
          <p:cNvSpPr/>
          <p:nvPr/>
        </p:nvSpPr>
        <p:spPr>
          <a:xfrm>
            <a:off x="381000" y="63500"/>
            <a:ext cx="7937500" cy="127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00000"/>
                </a:solidFill>
              </a:rPr>
              <a:t>I would recommend the use of free AI tools forlearning other subjects.</a:t>
            </a:r>
          </a:p>
        </p:txBody>
      </p:sp>
      <p:graphicFrame>
        <p:nvGraphicFramePr>
          <p:cNvPr id="6" name="ChartObject"/>
          <p:cNvGraphicFramePr/>
          <p:nvPr/>
        </p:nvGraphicFramePr>
        <p:xfrm>
          <a:off x="317500" y="1524000"/>
          <a:ext cx="79375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New shape"/>
          <p:cNvSpPr/>
          <p:nvPr/>
        </p:nvSpPr>
        <p:spPr>
          <a:xfrm>
            <a:off x="381000" y="5080000"/>
            <a:ext cx="7937500" cy="127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rgbClr val="000000"/>
                </a:solidFill>
              </a:rPr>
              <a:t>Mean : 4.297  | Confidence Interval @ 95% : [4.130 - 4.464]  |  Standard Deviation : 0.683  |  Standard Error : 0.085</a:t>
            </a:r>
          </a:p>
        </p:txBody>
      </p:sp>
    </p:spTree>
    <p:extLst>
      <p:ext uri="{BB962C8B-B14F-4D97-AF65-F5344CB8AC3E}">
        <p14:creationId xmlns:p14="http://schemas.microsoft.com/office/powerpoint/2010/main" val="2699257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RELEASE_DATE" val="2013.01.24"/>
  <p:tag name="AS_TITLE" val="Aspose.Slides for Java"/>
  <p:tag name="AS_VERSION" val="6.9.1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Syrc" typeface="Estrangelo Edessa"/>
        <a:font script="Orya" typeface="Kalinga"/>
        <a:font script="Jpan" typeface="ＭＳ Ｐゴシック"/>
        <a:font script="Guru" typeface="Raavi"/>
        <a:font script="Uigh" typeface="Microsoft Uighur"/>
        <a:font script="Geor" typeface="Sylfaen"/>
        <a:font script="Gujr" typeface="Shruti"/>
        <a:font script="Beng" typeface="Vrinda"/>
        <a:font script="Yiii" typeface="Microsoft Yi Baiti"/>
        <a:font script="Thaa" typeface="MV Boli"/>
        <a:font script="Khmr" typeface="MoolBoran"/>
        <a:font script="Taml" typeface="Latha"/>
        <a:font script="Cans" typeface="Euphemia"/>
        <a:font script="Telu" typeface="Gautami"/>
        <a:font script="Laoo" typeface="DokChampa"/>
        <a:font script="Deva" typeface="Mangal"/>
        <a:font script="Knda" typeface="Tunga"/>
        <a:font script="Cher" typeface="Plantagenet Cherokee"/>
        <a:font script="Arab" typeface="Times New Roman"/>
        <a:font script="Mlym" typeface="Kartika"/>
        <a:font script="Thai" typeface="Angsana New"/>
        <a:font script="Ethi" typeface="Nyala"/>
        <a:font script="Hebr" typeface="Times New Roman"/>
        <a:font script="Sinh" typeface="Iskoola Pota"/>
        <a:font script="Tibt" typeface="Microsoft Himalaya"/>
        <a:font script="Mong" typeface="Mongolian Baiti"/>
        <a:font script="Hang" typeface="맑은 고딕"/>
        <a:font script="Viet" typeface="Times New Roman"/>
        <a:font script="Hans" typeface="宋体"/>
        <a:font script="Hant" typeface="新細明體"/>
      </a:majorFont>
      <a:minorFont>
        <a:latin typeface="Calibri"/>
        <a:ea typeface=""/>
        <a:cs typeface=""/>
        <a:font script="Syrc" typeface="Estrangelo Edessa"/>
        <a:font script="Orya" typeface="Kalinga"/>
        <a:font script="Jpan" typeface="ＭＳ Ｐゴシック"/>
        <a:font script="Guru" typeface="Raavi"/>
        <a:font script="Uigh" typeface="Microsoft Uighur"/>
        <a:font script="Geor" typeface="Sylfaen"/>
        <a:font script="Gujr" typeface="Shruti"/>
        <a:font script="Beng" typeface="Vrinda"/>
        <a:font script="Yiii" typeface="Microsoft Yi Baiti"/>
        <a:font script="Thaa" typeface="MV Boli"/>
        <a:font script="Khmr" typeface="DaunPenh"/>
        <a:font script="Taml" typeface="Latha"/>
        <a:font script="Cans" typeface="Euphemia"/>
        <a:font script="Telu" typeface="Gautami"/>
        <a:font script="Laoo" typeface="DokChampa"/>
        <a:font script="Deva" typeface="Mangal"/>
        <a:font script="Knda" typeface="Tunga"/>
        <a:font script="Cher" typeface="Plantagenet Cherokee"/>
        <a:font script="Arab" typeface="Arial"/>
        <a:font script="Mlym" typeface="Kartika"/>
        <a:font script="Thai" typeface="Cordia New"/>
        <a:font script="Ethi" typeface="Nyala"/>
        <a:font script="Hebr" typeface="Arial"/>
        <a:font script="Sinh" typeface="Iskoola Pota"/>
        <a:font script="Tibt" typeface="Microsoft Himalaya"/>
        <a:font script="Mong" typeface="Mongolian Baiti"/>
        <a:font script="Hang" typeface="맑은 고딕"/>
        <a:font script="Viet" typeface="Arial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urveyanalytics (1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Syrc" typeface="Estrangelo Edessa"/>
        <a:font script="Orya" typeface="Kalinga"/>
        <a:font script="Jpan" typeface="ＭＳ Ｐゴシック"/>
        <a:font script="Guru" typeface="Raavi"/>
        <a:font script="Geor" typeface="Sylfaen"/>
        <a:font script="Beng" typeface="Vrinda"/>
        <a:font script="Yiii" typeface="Microsoft Yi Baiti"/>
        <a:font script="Thaa" typeface="MV Boli"/>
        <a:font script="Khmr" typeface="MoolBoran"/>
        <a:font script="Taml" typeface="Latha"/>
        <a:font script="Cans" typeface="Euphemia"/>
        <a:font script="Telu" typeface="Gautami"/>
        <a:font script="Laoo" typeface="DokChampa"/>
        <a:font script="Uigh" typeface="Microsoft Uighur"/>
        <a:font script="Deva" typeface="Mangal"/>
        <a:font script="Knda" typeface="Tunga"/>
        <a:font script="Cher" typeface="Plantagenet Cherokee"/>
        <a:font script="Arab" typeface="Times New Roman"/>
        <a:font script="Mlym" typeface="Kartika"/>
        <a:font script="Thai" typeface="Angsana New"/>
        <a:font script="Ethi" typeface="Nyala"/>
        <a:font script="Hebr" typeface="Times New Roman"/>
        <a:font script="Sinh" typeface="Iskoola Pota"/>
        <a:font script="Gujr" typeface="Shruti"/>
        <a:font script="Mong" typeface="Mongolian Baiti"/>
        <a:font script="Hang" typeface="맑은 고딕"/>
        <a:font script="Tibt" typeface="Microsoft Himalaya"/>
        <a:font script="Viet" typeface="Times New Roman"/>
        <a:font script="Hans" typeface="宋体"/>
        <a:font script="Hant" typeface="新細明體"/>
      </a:majorFont>
      <a:minorFont>
        <a:latin typeface="Calibri"/>
        <a:ea typeface=""/>
        <a:cs typeface=""/>
        <a:font script="Syrc" typeface="Estrangelo Edessa"/>
        <a:font script="Orya" typeface="Kalinga"/>
        <a:font script="Jpan" typeface="ＭＳ Ｐゴシック"/>
        <a:font script="Guru" typeface="Raavi"/>
        <a:font script="Geor" typeface="Sylfaen"/>
        <a:font script="Beng" typeface="Vrinda"/>
        <a:font script="Yiii" typeface="Microsoft Yi Baiti"/>
        <a:font script="Thaa" typeface="MV Boli"/>
        <a:font script="Khmr" typeface="DaunPenh"/>
        <a:font script="Taml" typeface="Latha"/>
        <a:font script="Cans" typeface="Euphemia"/>
        <a:font script="Telu" typeface="Gautami"/>
        <a:font script="Laoo" typeface="DokChampa"/>
        <a:font script="Uigh" typeface="Microsoft Uighur"/>
        <a:font script="Deva" typeface="Mangal"/>
        <a:font script="Knda" typeface="Tunga"/>
        <a:font script="Cher" typeface="Plantagenet Cherokee"/>
        <a:font script="Arab" typeface="Arial"/>
        <a:font script="Mlym" typeface="Kartika"/>
        <a:font script="Thai" typeface="Cordia New"/>
        <a:font script="Ethi" typeface="Nyala"/>
        <a:font script="Hebr" typeface="Arial"/>
        <a:font script="Sinh" typeface="Iskoola Pota"/>
        <a:font script="Gujr" typeface="Shruti"/>
        <a:font script="Mong" typeface="Mongolian Baiti"/>
        <a:font script="Hang" typeface="맑은 고딕"/>
        <a:font script="Tibt" typeface="Microsoft Himalaya"/>
        <a:font script="Viet" typeface="Arial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surveyanalytics (1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Syrc" typeface="Estrangelo Edessa"/>
        <a:font script="Orya" typeface="Kalinga"/>
        <a:font script="Jpan" typeface="ＭＳ Ｐゴシック"/>
        <a:font script="Guru" typeface="Raavi"/>
        <a:font script="Geor" typeface="Sylfaen"/>
        <a:font script="Beng" typeface="Vrinda"/>
        <a:font script="Yiii" typeface="Microsoft Yi Baiti"/>
        <a:font script="Thaa" typeface="MV Boli"/>
        <a:font script="Khmr" typeface="MoolBoran"/>
        <a:font script="Taml" typeface="Latha"/>
        <a:font script="Cans" typeface="Euphemia"/>
        <a:font script="Telu" typeface="Gautami"/>
        <a:font script="Laoo" typeface="DokChampa"/>
        <a:font script="Uigh" typeface="Microsoft Uighur"/>
        <a:font script="Deva" typeface="Mangal"/>
        <a:font script="Knda" typeface="Tunga"/>
        <a:font script="Cher" typeface="Plantagenet Cherokee"/>
        <a:font script="Arab" typeface="Times New Roman"/>
        <a:font script="Mlym" typeface="Kartika"/>
        <a:font script="Thai" typeface="Angsana New"/>
        <a:font script="Ethi" typeface="Nyala"/>
        <a:font script="Hebr" typeface="Times New Roman"/>
        <a:font script="Sinh" typeface="Iskoola Pota"/>
        <a:font script="Gujr" typeface="Shruti"/>
        <a:font script="Mong" typeface="Mongolian Baiti"/>
        <a:font script="Hang" typeface="맑은 고딕"/>
        <a:font script="Tibt" typeface="Microsoft Himalaya"/>
        <a:font script="Viet" typeface="Times New Roman"/>
        <a:font script="Hans" typeface="宋体"/>
        <a:font script="Hant" typeface="新細明體"/>
      </a:majorFont>
      <a:minorFont>
        <a:latin typeface="Calibri"/>
        <a:ea typeface=""/>
        <a:cs typeface=""/>
        <a:font script="Syrc" typeface="Estrangelo Edessa"/>
        <a:font script="Orya" typeface="Kalinga"/>
        <a:font script="Jpan" typeface="ＭＳ Ｐゴシック"/>
        <a:font script="Guru" typeface="Raavi"/>
        <a:font script="Geor" typeface="Sylfaen"/>
        <a:font script="Beng" typeface="Vrinda"/>
        <a:font script="Yiii" typeface="Microsoft Yi Baiti"/>
        <a:font script="Thaa" typeface="MV Boli"/>
        <a:font script="Khmr" typeface="DaunPenh"/>
        <a:font script="Taml" typeface="Latha"/>
        <a:font script="Cans" typeface="Euphemia"/>
        <a:font script="Telu" typeface="Gautami"/>
        <a:font script="Laoo" typeface="DokChampa"/>
        <a:font script="Uigh" typeface="Microsoft Uighur"/>
        <a:font script="Deva" typeface="Mangal"/>
        <a:font script="Knda" typeface="Tunga"/>
        <a:font script="Cher" typeface="Plantagenet Cherokee"/>
        <a:font script="Arab" typeface="Arial"/>
        <a:font script="Mlym" typeface="Kartika"/>
        <a:font script="Thai" typeface="Cordia New"/>
        <a:font script="Ethi" typeface="Nyala"/>
        <a:font script="Hebr" typeface="Arial"/>
        <a:font script="Sinh" typeface="Iskoola Pota"/>
        <a:font script="Gujr" typeface="Shruti"/>
        <a:font script="Mong" typeface="Mongolian Baiti"/>
        <a:font script="Hang" typeface="맑은 고딕"/>
        <a:font script="Tibt" typeface="Microsoft Himalaya"/>
        <a:font script="Viet" typeface="Arial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3996</TotalTime>
  <Words>553</Words>
  <Application>Microsoft Office PowerPoint</Application>
  <PresentationFormat>On-screen Show (4:3)</PresentationFormat>
  <Paragraphs>37</Paragraphs>
  <Slides>23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Office Theme</vt:lpstr>
      <vt:lpstr>surveyanalytics (1)</vt:lpstr>
      <vt:lpstr>surveyanalytics (1)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Kay Zar</cp:lastModifiedBy>
  <cp:revision>2</cp:revision>
  <cp:lastPrinted>1969-12-31T16:00:00Z</cp:lastPrinted>
  <dcterms:created xsi:type="dcterms:W3CDTF">2025-09-29T22:40:05Z</dcterms:created>
  <dcterms:modified xsi:type="dcterms:W3CDTF">2025-10-05T06:31:46Z</dcterms:modified>
</cp:coreProperties>
</file>