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5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84F6A1-84AE-4CB3-9641-1127B9A0D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C194C9B-F2E9-42A4-81C1-7F89F6F20A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95C3A7-7586-4D7F-B909-15B8FB34F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8AE4-6998-4274-AEA0-409D385046CE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ACE6A9-72A9-47F6-81DA-7FD0F5147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04BC95-6755-478A-9B2C-B0C78DA3E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841C-A791-4B50-8AAE-6C65DC14E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373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9E4A28-AB7E-4D71-B702-AB9A1BFF3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5099F8-1763-4550-8C09-6012FB3CA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8AA931-2BF8-4F74-9D92-9B1B4DBE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8AE4-6998-4274-AEA0-409D385046CE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5F86A9-B86A-4F6E-ABE3-F7CB1300A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566B0A-78A3-4C18-BF32-57C8AC22E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841C-A791-4B50-8AAE-6C65DC14E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637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8FC412-2171-456C-85F6-B9281F5EE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DC6177-DD18-4567-8AEF-AAD9C7FBF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9CA852-08A1-4C00-A327-4CB21897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8AE4-6998-4274-AEA0-409D385046CE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ACE5CB-6457-496C-A70D-EEAF40B57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9E2C40-FCD9-4944-8BD7-9BBBB45C0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841C-A791-4B50-8AAE-6C65DC14E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287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13E205-01D4-4CC4-B65B-9FF4709F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B41C16-CF9F-4D39-A853-E2EF6A8A81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63098E5-C31B-4610-8C19-8AD579383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0849740-ABD0-40C3-A875-54ACB1FC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8AE4-6998-4274-AEA0-409D385046CE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712DC1D-D43C-4AF3-823C-892A71918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28134F-954D-417D-B56E-E53527A9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841C-A791-4B50-8AAE-6C65DC14E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958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DEAE26-AA9A-4314-9AF8-157DCD24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744FB61-8D12-4925-8243-9480678D8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A0AE324-79FB-44D4-809F-E19F8CB03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24546A1-CBA0-494C-8131-6583E8D00A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9D08FE2-F805-42A9-A581-7276EAB47C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7097211-CDFF-4B90-AFF6-F7B6A2E87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8AE4-6998-4274-AEA0-409D385046CE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4AC401E-A449-4DAE-9F28-A5BF90D25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0CFCF9A-7B34-4387-B929-944DA52DA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841C-A791-4B50-8AAE-6C65DC14E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110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B8DC3B-24EC-43EC-AA45-5C2A1356E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BDC765A-DD6B-46C0-96BC-B230CD5A7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8AE4-6998-4274-AEA0-409D385046CE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293A912-78C2-4CDE-AE28-4BD52BE2D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74BD12C-EDBD-49F1-ABE0-B98FB7360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841C-A791-4B50-8AAE-6C65DC14E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273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5D889F2-DD20-4411-B1F3-40DCF947C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8AE4-6998-4274-AEA0-409D385046CE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DF0F834-52E2-4E6C-BEF5-B767386A7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16E9FE-C2E0-4C73-A6FC-A4C58EF30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841C-A791-4B50-8AAE-6C65DC14E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609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41F0BB-28AB-440E-909E-3C1EBF2B5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E09CF5-63EA-4F2D-9C8F-EB7791691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AB37F0A-FEEC-479F-81F1-ADA5773BD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4B1C507-05B1-4EE9-832F-2EAD7904D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8AE4-6998-4274-AEA0-409D385046CE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CAFE8B7-6FCC-4A1A-9D39-8A8BA7A9B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E5B02B-DA9F-4AC5-B85A-00594B76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841C-A791-4B50-8AAE-6C65DC14E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372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9F3FE4-ED45-42F1-B186-80F66C089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C189054-42DE-4532-A58C-6F3F5A9FF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1CA6B0C-A2E6-4933-9A8E-9C22CEC7B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B056E1-CA6B-4AEC-94CF-F59943F7C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8AE4-6998-4274-AEA0-409D385046CE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1B00D53-E4E5-46C6-BE84-805D0742D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0D36508-B0D4-4C3A-B15A-079D70834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841C-A791-4B50-8AAE-6C65DC14E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5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E0C2DB-A207-47AB-978C-6F076E157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C63F207-2B6F-4451-9000-8E76573BF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8AFCF5-4767-42BB-AF35-9988437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8AE4-6998-4274-AEA0-409D385046CE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A62138-1411-402C-846F-80D93713F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54296A-199B-440E-A476-D69E0AC10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841C-A791-4B50-8AAE-6C65DC14E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145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C6E03CB-0696-4BD2-B495-540935C465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FB44A72-FB28-4B4C-A205-D9BAA0A66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13C552-CD87-4F60-BA11-F449CC90D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8AE4-6998-4274-AEA0-409D385046CE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FF023D-7ED9-4500-9F7F-E22DF5A0F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5C0E7F-8E03-46EB-A787-26E48A613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841C-A791-4B50-8AAE-6C65DC14E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204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B1CF8AA-8C42-4614-872D-7E6C74C19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6061592-084F-4AAB-9CB1-6C542CE03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CD8A80-AD03-409D-A9DB-08EEE41635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18AE4-6998-4274-AEA0-409D385046CE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BE559A-1FBA-4CD3-9F31-605D118FAE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DF74A1-90AF-4D46-B2FC-C2F6E1AD9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1841C-A791-4B50-8AAE-6C65DC14E3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23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03574" y="418706"/>
            <a:ext cx="85172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</a:rPr>
              <a:t>Supplementary table 3</a:t>
            </a:r>
            <a:r>
              <a:rPr lang="en-US" altLang="zh-CN" sz="2000" dirty="0">
                <a:latin typeface="Times New Roman" panose="02020603050405020304" pitchFamily="18" charset="0"/>
              </a:rPr>
              <a:t> The putative candidate genes of potentially novel QTLs</a:t>
            </a:r>
            <a:endParaRPr lang="zh-CN" altLang="en-US" sz="2000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370112" y="1052923"/>
          <a:ext cx="8218505" cy="505689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517839">
                  <a:extLst>
                    <a:ext uri="{9D8B030D-6E8A-4147-A177-3AD203B41FA5}">
                      <a16:colId xmlns:a16="http://schemas.microsoft.com/office/drawing/2014/main" val="2350018779"/>
                    </a:ext>
                  </a:extLst>
                </a:gridCol>
                <a:gridCol w="1937303">
                  <a:extLst>
                    <a:ext uri="{9D8B030D-6E8A-4147-A177-3AD203B41FA5}">
                      <a16:colId xmlns:a16="http://schemas.microsoft.com/office/drawing/2014/main" val="1069627405"/>
                    </a:ext>
                  </a:extLst>
                </a:gridCol>
                <a:gridCol w="1416664">
                  <a:extLst>
                    <a:ext uri="{9D8B030D-6E8A-4147-A177-3AD203B41FA5}">
                      <a16:colId xmlns:a16="http://schemas.microsoft.com/office/drawing/2014/main" val="2268125368"/>
                    </a:ext>
                  </a:extLst>
                </a:gridCol>
                <a:gridCol w="3346699">
                  <a:extLst>
                    <a:ext uri="{9D8B030D-6E8A-4147-A177-3AD203B41FA5}">
                      <a16:colId xmlns:a16="http://schemas.microsoft.com/office/drawing/2014/main" val="715506761"/>
                    </a:ext>
                  </a:extLst>
                </a:gridCol>
              </a:tblGrid>
              <a:tr h="2112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QTL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Candidate genes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Orthologous genes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Annotation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1253313"/>
                  </a:ext>
                </a:extLst>
              </a:tr>
              <a:tr h="211239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QGsc.sicau-1BL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TraesCS1B02G338600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JAL3</a:t>
                      </a:r>
                      <a:r>
                        <a:rPr lang="en-US" altLang="zh-CN" sz="12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0" i="1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Carbohydrate binding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1753782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TraesCS1B02G339200</a:t>
                      </a:r>
                      <a:endParaRPr lang="en-US" sz="1200" b="0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TRAF1A</a:t>
                      </a:r>
                      <a:r>
                        <a:rPr lang="en-US" altLang="zh-CN" sz="12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Autophagosome organization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0194620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TraesCS1B02G339500</a:t>
                      </a:r>
                      <a:endParaRPr lang="en-US" sz="1200" b="0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PSBW</a:t>
                      </a:r>
                      <a:r>
                        <a:rPr lang="en-US" sz="1200" i="0" u="none" strike="noStrike" baseline="30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2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Photosynthesis, photosystem II stabilization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7937337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TraesCS1B02G339700</a:t>
                      </a:r>
                      <a:endParaRPr lang="en-US" sz="1200" b="0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PSBW</a:t>
                      </a:r>
                      <a:r>
                        <a:rPr lang="en-US" altLang="zh-CN" sz="1200" u="none" strike="noStrike" baseline="30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altLang="zh-CN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73601"/>
                  </a:ext>
                </a:extLst>
              </a:tr>
              <a:tr h="211239">
                <a:tc rowSpan="8"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QGsc.sicau-1DS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TraesCS1D02G022300</a:t>
                      </a:r>
                      <a:endParaRPr lang="en-US" sz="1200" b="0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BC10</a:t>
                      </a:r>
                      <a:r>
                        <a:rPr lang="en-US" altLang="zh-CN" sz="1200" i="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altLang="zh-CN" sz="12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Transferase activity, transferring glycosyl groups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190185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TraesCS1D02G023300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PP2A1</a:t>
                      </a:r>
                      <a:r>
                        <a:rPr lang="en-US" altLang="zh-CN" sz="12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Carbohydrate binding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9929002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TraesCS1D02G024100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exgA</a:t>
                      </a:r>
                      <a:r>
                        <a:rPr lang="en-US" sz="1200" i="0" u="none" strike="noStrike" baseline="30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2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Polysaccharide catabolic process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340707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TraesCS1D02G024200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Os01g0533400</a:t>
                      </a:r>
                      <a:r>
                        <a:rPr lang="en-US" altLang="zh-CN" sz="1200" i="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altLang="zh-CN" sz="12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Carbohydrate metabolic process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8131820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TraesCS1D02G026200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WNK2</a:t>
                      </a:r>
                      <a:r>
                        <a:rPr lang="en-US" altLang="zh-CN" sz="1200" i="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Protein phosphorylation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847893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TraesCS1D02G026500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XCP1</a:t>
                      </a:r>
                      <a:r>
                        <a:rPr lang="en-US" altLang="zh-CN" sz="12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Programmed cell death involved in cell development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291451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TraesCS1D02G032500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201385"/>
                  </a:ext>
                </a:extLst>
              </a:tr>
              <a:tr h="416055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TraesCS1D02G031700</a:t>
                      </a:r>
                      <a:endParaRPr lang="en-US" sz="1200" b="0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PGRL1A</a:t>
                      </a:r>
                      <a:r>
                        <a:rPr lang="en-US" altLang="zh-CN" sz="12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Photosynthesis, photosynthetic electron transport in photosystem 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544548"/>
                  </a:ext>
                </a:extLst>
              </a:tr>
              <a:tr h="416055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QGsc.sicau-2DL.2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TraesCS2D02G277300</a:t>
                      </a:r>
                      <a:endParaRPr lang="en-US" sz="1200" b="0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PUB9</a:t>
                      </a:r>
                      <a:r>
                        <a:rPr lang="en-US" altLang="zh-CN" sz="12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Abscisic acid-activated signaling pathway; cellular response to abscisic acid stimulus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281382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TraesCS2D02G278100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CHIT5B</a:t>
                      </a:r>
                      <a:r>
                        <a:rPr lang="en-US" sz="1200" i="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2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Polysaccharide catabolic process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857631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TraesCS2D02G278200</a:t>
                      </a:r>
                      <a:endParaRPr lang="en-US" sz="1200" b="0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TIF3H1</a:t>
                      </a:r>
                      <a:r>
                        <a:rPr lang="en-US" altLang="zh-CN" sz="12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Response to ABA, glucose, maltose, sucrose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8607089"/>
                  </a:ext>
                </a:extLst>
              </a:tr>
              <a:tr h="211239">
                <a:tc rowSpan="6"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QWgc.sicau-5DL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TraesCS5D02G546400</a:t>
                      </a:r>
                      <a:endParaRPr lang="en-US" sz="1200" b="0" i="1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ERECTA</a:t>
                      </a:r>
                      <a:r>
                        <a:rPr lang="en-US" altLang="zh-CN" sz="1200" u="none" strike="noStrike" baseline="30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Regulation of plant organ morphogenesis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455587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TraesCS5D02G549900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STP7</a:t>
                      </a:r>
                      <a:r>
                        <a:rPr lang="en-US" altLang="zh-CN" sz="12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 wall sugar recycling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3603164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TraesCS5D02G550500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ASIL2</a:t>
                      </a:r>
                      <a:r>
                        <a:rPr lang="en-US" altLang="zh-CN" sz="12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Seed maturation program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2959034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TraesCS5D02G551800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RCD1</a:t>
                      </a:r>
                      <a:r>
                        <a:rPr lang="en-US" altLang="zh-CN" sz="12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Programmed cell death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471052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TraesCS5D02G551900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CIN4</a:t>
                      </a:r>
                      <a:r>
                        <a:rPr lang="en-US" altLang="zh-CN" sz="1200" i="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Carbohydrate metabolic process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927587"/>
                  </a:ext>
                </a:extLst>
              </a:tr>
              <a:tr h="211239">
                <a:tc v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TraesCS5D02G552000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1-FEHw3</a:t>
                      </a:r>
                      <a:r>
                        <a:rPr lang="en-US" altLang="zh-CN" sz="1200" i="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Carbohydrate metabolic process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20" marR="5020" marT="50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33848655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303574" y="6233366"/>
            <a:ext cx="10598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Arabidopsis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rice; 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Emericella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nidulans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Medicago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truncatula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8598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新建 PPT 演示文稿</Template>
  <TotalTime>0</TotalTime>
  <Words>177</Words>
  <Application>Microsoft Office PowerPoint</Application>
  <PresentationFormat>宽屏</PresentationFormat>
  <Paragraphs>70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蒲 至恩</dc:creator>
  <cp:lastModifiedBy>蒲 至恩</cp:lastModifiedBy>
  <cp:revision>1</cp:revision>
  <dcterms:created xsi:type="dcterms:W3CDTF">2020-10-01T03:14:22Z</dcterms:created>
  <dcterms:modified xsi:type="dcterms:W3CDTF">2020-10-01T03:14:40Z</dcterms:modified>
</cp:coreProperties>
</file>