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9" r:id="rId2"/>
    <p:sldId id="320" r:id="rId3"/>
    <p:sldId id="32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5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66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E2233-87B8-451B-AD3B-10AD563E8D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4F12FF-6973-49F2-BC51-876F13F0CB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D5654E-0465-461D-B2A1-E8A341330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68006-D318-49C4-B391-9E5BDD949FE3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0A2529-2A2A-4A95-B656-232B39D0C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15814-84F9-4175-B86C-D80CC5A23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E8FF2-6680-4B3F-9FBC-91F6CFBDC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642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1D00-AA99-498C-BDC3-CBF0BC410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DF15D-8B01-4D6B-94DF-22B9EEE63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77EAD8-7A86-46B0-813A-17BB8E064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68006-D318-49C4-B391-9E5BDD949FE3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1CFC19-A65F-4D71-A4D7-DBEA68AFE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78BB0-2503-41EF-8CE5-F50DDEA19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E8FF2-6680-4B3F-9FBC-91F6CFBDC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527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9D573-AD89-4439-9072-600FA4F94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FB9CB0-D891-4026-9506-F170827849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7F4CE0-0AAC-49DA-B561-227EF0711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68006-D318-49C4-B391-9E5BDD949FE3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54E0F-C6A1-41CC-A40C-D1E787535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347C3D-FAFD-40E6-A0B0-06790B27B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E8FF2-6680-4B3F-9FBC-91F6CFBDC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96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AB3CF-902E-482B-B77C-19B9D4F50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58C2FD-A6FE-4193-89D6-6FE63D718A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236A8C-6BC4-4080-9F9D-C4E97664C9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183FF8-8EEE-4315-B21F-E840A7A71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68006-D318-49C4-B391-9E5BDD949FE3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DF3900-40A4-45B0-B8CD-40E3D6692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9D4367-EB25-4A0B-806A-660AEFCCA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E8FF2-6680-4B3F-9FBC-91F6CFBDC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88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92D50-A5A8-48F5-93DB-7CCD09D01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801BD6-B30D-4405-A88D-DA3568C62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5657FD-C968-47E9-974D-96A0F636BF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7DDF45-C928-45D4-ABC1-126AF7FFEF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D00A13-6DE5-4778-B7EF-945910CFF5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93C26E-76F4-42C0-9F40-AFE65EFDC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68006-D318-49C4-B391-9E5BDD949FE3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DE0CBF-47E4-4440-B709-1D0E67D90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5320AB-CE52-4F75-9DC6-35F45C2D6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E8FF2-6680-4B3F-9FBC-91F6CFBDC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720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20055-1F35-41C9-86AE-3E313253B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A2682A-0A8D-4371-9117-ED86411D5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68006-D318-49C4-B391-9E5BDD949FE3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D6A631-5F4A-4609-AB4B-2EE0D43DC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8AC652-BDEB-41D6-81F2-89FA71FA8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E8FF2-6680-4B3F-9FBC-91F6CFBDC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79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E6AC66-1E1F-4D01-A4A1-6AECAA684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68006-D318-49C4-B391-9E5BDD949FE3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B85962-608E-40EE-BF5D-C3A89AD1C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7B5BDC-3E32-4C3B-9072-B68F2BDCF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E8FF2-6680-4B3F-9FBC-91F6CFBDC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236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85C8F-1410-4C2C-84D4-E33ADC4D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89F51-E3A1-44FF-9C6C-4BF4873AB1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74C7AA-754B-4B16-8B9E-F71AE80F3F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C5A252-0C6A-4E62-BCEE-CF8E29D26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68006-D318-49C4-B391-9E5BDD949FE3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31111B-FF38-48CB-8EFD-6E7619E0A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52B17F-9E92-4697-95B7-8D1739434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E8FF2-6680-4B3F-9FBC-91F6CFBDC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525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F1C5C-2752-4441-BB74-093B55634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B54489-93EA-4315-8797-B131CA4EF5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B12E1E-E481-40D0-B946-391589FF18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50A150-E98F-42B8-8D29-27BBB9515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68006-D318-49C4-B391-9E5BDD949FE3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05A2A2-F0FA-40D8-ABFE-1D9FE3E71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3CEC11-1EDA-4A1C-B4FB-578C1AD01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E8FF2-6680-4B3F-9FBC-91F6CFBDC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465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344F7-6AB0-40D0-B8BE-6531C37E2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7DA7C4-7C38-42B9-B93F-446D6D3A04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A0E31E-CF3F-42EA-A516-938A36209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68006-D318-49C4-B391-9E5BDD949FE3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F5797-0633-4013-B948-2CA0540A6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7D83BB-4F6D-4FEA-A6A3-D2244FDF2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E8FF2-6680-4B3F-9FBC-91F6CFBDC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272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16C5C3-ACD7-4890-BD74-F32A1CAAE3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4F38BD-D121-48FD-ADA5-84209AB8E9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6456C-600D-4BD4-9493-E5AF9DC29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68006-D318-49C4-B391-9E5BDD949FE3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1E53F9-2CBE-4C03-B86E-D8332D0B0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8FBDF9-4D61-4E81-8EF1-8D72ADC29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E8FF2-6680-4B3F-9FBC-91F6CFBDC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288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6C6613-43DC-48CB-B7BD-859B07FA8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600176-0AE7-4087-8EAF-54870B1A5B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52980E-6C38-4F5D-AEC4-4C837E0D3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68006-D318-49C4-B391-9E5BDD949FE3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A4640-D1BA-4D80-9BEB-1D96B9829F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31BA5-3C4A-402F-8A92-4BD464E305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E8FF2-6680-4B3F-9FBC-91F6CFBDC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457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63FB0F-DD7D-4317-B4B3-2D700D102271}"/>
              </a:ext>
            </a:extLst>
          </p:cNvPr>
          <p:cNvSpPr txBox="1"/>
          <p:nvPr/>
        </p:nvSpPr>
        <p:spPr>
          <a:xfrm>
            <a:off x="183254" y="103516"/>
            <a:ext cx="10271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1.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QPCR primers and probes used to identify T-DNA vector components and their copy number in T0 and T1 plants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35AC24E-FD7D-43B5-BB1E-8D47AAF80D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144230"/>
              </p:ext>
            </p:extLst>
          </p:nvPr>
        </p:nvGraphicFramePr>
        <p:xfrm>
          <a:off x="243635" y="926520"/>
          <a:ext cx="10125316" cy="253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4147">
                  <a:extLst>
                    <a:ext uri="{9D8B030D-6E8A-4147-A177-3AD203B41FA5}">
                      <a16:colId xmlns:a16="http://schemas.microsoft.com/office/drawing/2014/main" val="1839203719"/>
                    </a:ext>
                  </a:extLst>
                </a:gridCol>
                <a:gridCol w="2894661">
                  <a:extLst>
                    <a:ext uri="{9D8B030D-6E8A-4147-A177-3AD203B41FA5}">
                      <a16:colId xmlns:a16="http://schemas.microsoft.com/office/drawing/2014/main" val="1021756271"/>
                    </a:ext>
                  </a:extLst>
                </a:gridCol>
                <a:gridCol w="2883861">
                  <a:extLst>
                    <a:ext uri="{9D8B030D-6E8A-4147-A177-3AD203B41FA5}">
                      <a16:colId xmlns:a16="http://schemas.microsoft.com/office/drawing/2014/main" val="2514146787"/>
                    </a:ext>
                  </a:extLst>
                </a:gridCol>
                <a:gridCol w="2732647">
                  <a:extLst>
                    <a:ext uri="{9D8B030D-6E8A-4147-A177-3AD203B41FA5}">
                      <a16:colId xmlns:a16="http://schemas.microsoft.com/office/drawing/2014/main" val="1929106472"/>
                    </a:ext>
                  </a:extLst>
                </a:gridCol>
              </a:tblGrid>
              <a:tr h="34192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Gene/Sequence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Forward primer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Reverse primer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Probe (FAM)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8838362"/>
                  </a:ext>
                </a:extLst>
              </a:tr>
              <a:tr h="2700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AXIG:WUS2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CCACGCACATGACCGCA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TGCCTCCTCCCGCTCC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ACCGCCGCCCGCA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25082785"/>
                  </a:ext>
                </a:extLst>
              </a:tr>
              <a:tr h="2700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PLTP:BBM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CGGCGATGTCTGCTTCAA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AAGCTCTGATCCCCTCATGCT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ATCCCCCAAGATTG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7140824"/>
                  </a:ext>
                </a:extLst>
              </a:tr>
              <a:tr h="27007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Cas9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CCAGCAGCTCCCCGAGA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GCCGTTTTTTGATTGGTCGA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AGTACAAGGAGATCTTC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4639671"/>
                  </a:ext>
                </a:extLst>
              </a:tr>
              <a:tr h="27007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gRNA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CTAATCACAAGAGTGGAGCGTACCTT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AGCCTTATTTTAACTTGCTATTTCTAGCTCT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CCGAGCCGCAAGCA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0922391"/>
                  </a:ext>
                </a:extLst>
              </a:tr>
              <a:tr h="27007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TGGTGATGGCAGGACTGTGTA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ACGACACAGGTACAGCGGC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CGTGGGTCGTTTAAG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7599336"/>
                  </a:ext>
                </a:extLst>
              </a:tr>
              <a:tr h="27007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NPTII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CGTTGGCTACCCGTGATATTG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GGAAGCGGTCAGCCCATT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TGAAGAGCTTGGCGGC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7623494"/>
                  </a:ext>
                </a:extLst>
              </a:tr>
              <a:tr h="27007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CXE-20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GCCCGTGAACCAGTTGAAGT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GACTGCGCTGCTAGGAAGGT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ACCTGGTTGCGGCTG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3706369"/>
                  </a:ext>
                </a:extLst>
              </a:tr>
              <a:tr h="27007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TS45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CCACGGACTGGATTAGATAGTGGT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TCTAGCTTTGCATCATGTCTTGAAC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ATTGCTCCTCATCCTCGA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97175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1401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63FB0F-DD7D-4317-B4B3-2D700D102271}"/>
              </a:ext>
            </a:extLst>
          </p:cNvPr>
          <p:cNvSpPr txBox="1"/>
          <p:nvPr/>
        </p:nvSpPr>
        <p:spPr>
          <a:xfrm>
            <a:off x="163903" y="103516"/>
            <a:ext cx="94631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2.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PCR and qPCR primers and probes used to identify HR1 and HR2 positive T0 and T1 plants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35AC24E-FD7D-43B5-BB1E-8D47AAF80D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521538"/>
              </p:ext>
            </p:extLst>
          </p:nvPr>
        </p:nvGraphicFramePr>
        <p:xfrm>
          <a:off x="229431" y="926341"/>
          <a:ext cx="9138856" cy="31738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4094">
                  <a:extLst>
                    <a:ext uri="{9D8B030D-6E8A-4147-A177-3AD203B41FA5}">
                      <a16:colId xmlns:a16="http://schemas.microsoft.com/office/drawing/2014/main" val="1839203719"/>
                    </a:ext>
                  </a:extLst>
                </a:gridCol>
                <a:gridCol w="3025302">
                  <a:extLst>
                    <a:ext uri="{9D8B030D-6E8A-4147-A177-3AD203B41FA5}">
                      <a16:colId xmlns:a16="http://schemas.microsoft.com/office/drawing/2014/main" val="1021756271"/>
                    </a:ext>
                  </a:extLst>
                </a:gridCol>
                <a:gridCol w="1493067">
                  <a:extLst>
                    <a:ext uri="{9D8B030D-6E8A-4147-A177-3AD203B41FA5}">
                      <a16:colId xmlns:a16="http://schemas.microsoft.com/office/drawing/2014/main" val="4281655763"/>
                    </a:ext>
                  </a:extLst>
                </a:gridCol>
                <a:gridCol w="3176393">
                  <a:extLst>
                    <a:ext uri="{9D8B030D-6E8A-4147-A177-3AD203B41FA5}">
                      <a16:colId xmlns:a16="http://schemas.microsoft.com/office/drawing/2014/main" val="1399766558"/>
                    </a:ext>
                  </a:extLst>
                </a:gridCol>
              </a:tblGrid>
              <a:tr h="430668">
                <a:tc gridSpan="2"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Donor – NPTII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Donor – CXE-20 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8046939"/>
                  </a:ext>
                </a:extLst>
              </a:tr>
              <a:tr h="268159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HR1-F (genomic)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GCGTGCGTGCTTACATGATG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HR1-F (genomic)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GCGTGCGTGCTTACATGATG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25082785"/>
                  </a:ext>
                </a:extLst>
              </a:tr>
              <a:tr h="268159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HR1-R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TCGTACGCTACTGCCACCAA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HR1-R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TCACCGATTATACATGCCAAGG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7140824"/>
                  </a:ext>
                </a:extLst>
              </a:tr>
              <a:tr h="268159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HR1-nested-F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CATGAAGCGCTCACGGTTACTAT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HR1-nested-F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GGCCAATGAATCCGTGTGA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4639671"/>
                  </a:ext>
                </a:extLst>
              </a:tr>
              <a:tr h="2681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HR1-nested-R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TCGTACGCTACTGCCACCAA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HR1-nested-R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TCACCGATTATACATGCCAAGG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0922391"/>
                  </a:ext>
                </a:extLst>
              </a:tr>
              <a:tr h="268159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HR1 probe (FAM)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ACGGTTAGCTTCACGACT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HR1 probe (FAM)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CGCGTCTGATTGGCTA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7623494"/>
                  </a:ext>
                </a:extLst>
              </a:tr>
              <a:tr h="2681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HR2-F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TGATTCCGATGACTTCGTAGGTT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HR2-F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AAATGGGCTGCGGAAGCT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2592442"/>
                  </a:ext>
                </a:extLst>
              </a:tr>
              <a:tr h="268159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HR2-R (genomic)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AGTCGACATTAAACAATGTTAGTTGTAGCC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HR2-R (genomic)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AGTCGACATTAAACAATGTTAGTTGTAGCC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9717550"/>
                  </a:ext>
                </a:extLst>
              </a:tr>
              <a:tr h="268159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HR2-nested-F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TGATTCCGATGACTTCGTAGGTT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HR2-nested-F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AAATGGGCTGCGGAAGCT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3789432"/>
                  </a:ext>
                </a:extLst>
              </a:tr>
              <a:tr h="2681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HR2-nested-R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GCTAATCGTAAGTGACGCTTGGA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HR2-nested-R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TCGTGGATACCGGATAGAATAGC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8768093"/>
                  </a:ext>
                </a:extLst>
              </a:tr>
              <a:tr h="2681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HR2 probe (FAM)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CTAGCTCAAGCCGCTC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HR2 probe (FAM)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CGTCAGGCCCAAGTT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02711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1413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63FB0F-DD7D-4317-B4B3-2D700D102271}"/>
              </a:ext>
            </a:extLst>
          </p:cNvPr>
          <p:cNvSpPr txBox="1"/>
          <p:nvPr/>
        </p:nvSpPr>
        <p:spPr>
          <a:xfrm>
            <a:off x="172890" y="103518"/>
            <a:ext cx="88675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3.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 of sequencing primers used to validate gene insertion in a group of 13 T1 plants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641592-B1AC-4382-94FC-E795055C9C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6611780"/>
              </p:ext>
            </p:extLst>
          </p:nvPr>
        </p:nvGraphicFramePr>
        <p:xfrm>
          <a:off x="241898" y="967731"/>
          <a:ext cx="8591551" cy="580644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170237">
                  <a:extLst>
                    <a:ext uri="{9D8B030D-6E8A-4147-A177-3AD203B41FA5}">
                      <a16:colId xmlns:a16="http://schemas.microsoft.com/office/drawing/2014/main" val="1953565624"/>
                    </a:ext>
                  </a:extLst>
                </a:gridCol>
                <a:gridCol w="3087564">
                  <a:extLst>
                    <a:ext uri="{9D8B030D-6E8A-4147-A177-3AD203B41FA5}">
                      <a16:colId xmlns:a16="http://schemas.microsoft.com/office/drawing/2014/main" val="548915441"/>
                    </a:ext>
                  </a:extLst>
                </a:gridCol>
                <a:gridCol w="1125287">
                  <a:extLst>
                    <a:ext uri="{9D8B030D-6E8A-4147-A177-3AD203B41FA5}">
                      <a16:colId xmlns:a16="http://schemas.microsoft.com/office/drawing/2014/main" val="3103025845"/>
                    </a:ext>
                  </a:extLst>
                </a:gridCol>
                <a:gridCol w="3208463">
                  <a:extLst>
                    <a:ext uri="{9D8B030D-6E8A-4147-A177-3AD203B41FA5}">
                      <a16:colId xmlns:a16="http://schemas.microsoft.com/office/drawing/2014/main" val="2166850889"/>
                    </a:ext>
                  </a:extLst>
                </a:gridCol>
              </a:tblGrid>
              <a:tr h="16683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  <a:latin typeface="+mn-lt"/>
                        </a:rPr>
                        <a:t>Primer name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  <a:latin typeface="+mn-lt"/>
                        </a:rPr>
                        <a:t>Primer sequence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  <a:latin typeface="+mn-lt"/>
                        </a:rPr>
                        <a:t>Primer name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  <a:latin typeface="+mn-lt"/>
                        </a:rPr>
                        <a:t>Primer sequence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2371764"/>
                  </a:ext>
                </a:extLst>
              </a:tr>
              <a:tr h="1447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F01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TGCGTGCTTACATGATGATGATC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R01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CGGCACAAGCACAACCTGA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5666814"/>
                  </a:ext>
                </a:extLst>
              </a:tr>
              <a:tr h="1447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F02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ATCGCGGCTGGAACAGAAC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R02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  <a:latin typeface="+mn-lt"/>
                        </a:rPr>
                        <a:t>ACCACTATCTAATCCAGTCCGTGG</a:t>
                      </a:r>
                      <a:endParaRPr lang="en-US" sz="1050" b="0" i="0" u="none" strike="noStrike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0136541"/>
                  </a:ext>
                </a:extLst>
              </a:tr>
              <a:tr h="1447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F03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AATGAAGAACGGAGGTAGTGCATC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R03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CTGCCACCAACAGTCGTGAAG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2175672"/>
                  </a:ext>
                </a:extLst>
              </a:tr>
              <a:tr h="1447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F04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CCCTATGAGGTGACATGAAGCG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R04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  <a:latin typeface="+mn-lt"/>
                        </a:rPr>
                        <a:t>ACTGCACTTCAAACAAGTGTGACA</a:t>
                      </a:r>
                      <a:endParaRPr lang="en-US" sz="1050" b="0" i="0" u="none" strike="noStrike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4460652"/>
                  </a:ext>
                </a:extLst>
              </a:tr>
              <a:tr h="1447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F05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CGGTCGTGCCCCTCTCTAG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R05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  <a:latin typeface="+mn-lt"/>
                        </a:rPr>
                        <a:t>AAAAGGAGAACACATGCACACTAAA</a:t>
                      </a:r>
                      <a:endParaRPr lang="en-US" sz="1050" b="0" i="0" u="none" strike="noStrike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9796452"/>
                  </a:ext>
                </a:extLst>
              </a:tr>
              <a:tr h="1447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F06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AACAGTTAGACATGGTCTAAAGGACAATT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R06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  <a:latin typeface="+mn-lt"/>
                        </a:rPr>
                        <a:t>AGGGTATTTGTTTAATTTTTAGTCACTTTAT</a:t>
                      </a:r>
                      <a:endParaRPr lang="en-US" sz="1050" b="0" i="0" u="none" strike="noStrike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66317201"/>
                  </a:ext>
                </a:extLst>
              </a:tr>
              <a:tr h="1447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F07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CATTTTATTAGTACATCCATTTAGGGTTTAG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R07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  <a:latin typeface="+mn-lt"/>
                        </a:rPr>
                        <a:t>GGTTGGTGTCCGTTAGACTCGT</a:t>
                      </a:r>
                      <a:endParaRPr lang="en-US" sz="1050" b="0" i="0" u="none" strike="noStrike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7699207"/>
                  </a:ext>
                </a:extLst>
              </a:tr>
              <a:tr h="1447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F08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GTTTCGAGTAGATAATGCCAGCCT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R08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  <a:latin typeface="+mn-lt"/>
                        </a:rPr>
                        <a:t>AGCGGTGGGAAAGGAATCC</a:t>
                      </a:r>
                      <a:endParaRPr lang="en-US" sz="1050" b="0" i="0" u="none" strike="noStrike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9704217"/>
                  </a:ext>
                </a:extLst>
              </a:tr>
              <a:tr h="1447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F09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AGGCGGCCTCCTCCTCCT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R09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CATGAACAGAAGTAGAACTACCGGG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7428210"/>
                  </a:ext>
                </a:extLst>
              </a:tr>
              <a:tr h="1447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F10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TCTCTACCTTCTCTAGATCGGCGTT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R10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AGATGACCCGACAAACAAGTGC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10396"/>
                  </a:ext>
                </a:extLst>
              </a:tr>
              <a:tr h="1447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F11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TTGCATAGGGTTTGGTTTGCC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R11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  <a:latin typeface="+mn-lt"/>
                        </a:rPr>
                        <a:t>TCAGTAAAACCCGCATCAACATG</a:t>
                      </a:r>
                      <a:endParaRPr lang="en-US" sz="1050" b="0" i="0" u="none" strike="noStrike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1844049"/>
                  </a:ext>
                </a:extLst>
              </a:tr>
              <a:tr h="1447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F12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TACGAATTGAAGATGATGGATGGA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R12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TGCCATCATGTATATGCATCAGTAA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95878909"/>
                  </a:ext>
                </a:extLst>
              </a:tr>
              <a:tr h="1447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F13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CATCTTCATAGTTACGAGTTTAAGATGGA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R13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CAGAAGTAACACCAAACAACAGGGT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7626263"/>
                  </a:ext>
                </a:extLst>
              </a:tr>
              <a:tr h="1447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F14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  <a:latin typeface="+mn-lt"/>
                        </a:rPr>
                        <a:t>CCCTGCCTTCATACGCTATTTATT</a:t>
                      </a:r>
                      <a:endParaRPr lang="en-US" sz="1050" b="0" i="0" u="none" strike="noStrike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R14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CGCTGACAGCCGGAACAC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5295420"/>
                  </a:ext>
                </a:extLst>
              </a:tr>
              <a:tr h="1447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F15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  <a:latin typeface="+mn-lt"/>
                        </a:rPr>
                        <a:t>GGAGAGGCTATTCGGCTATGACT</a:t>
                      </a:r>
                      <a:endParaRPr lang="en-US" sz="1050" b="0" i="0" u="none" strike="noStrike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R15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GGATACTTTCTCGGCAGGAGC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4595111"/>
                  </a:ext>
                </a:extLst>
              </a:tr>
              <a:tr h="1447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F16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  <a:latin typeface="+mn-lt"/>
                        </a:rPr>
                        <a:t>TGGCTGCTATTGGGCGAAG</a:t>
                      </a:r>
                      <a:endParaRPr lang="en-US" sz="1050" b="0" i="0" u="none" strike="noStrike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R16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ATATTCGGCAAGCAGGCATC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7695995"/>
                  </a:ext>
                </a:extLst>
              </a:tr>
              <a:tr h="1447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F17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  <a:latin typeface="+mn-lt"/>
                        </a:rPr>
                        <a:t>CGACGGCGATGATCTCGT</a:t>
                      </a:r>
                      <a:endParaRPr lang="en-US" sz="1050" b="0" i="0" u="none" strike="noStrike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  <a:latin typeface="+mn-lt"/>
                        </a:rPr>
                        <a:t>R17</a:t>
                      </a:r>
                      <a:endParaRPr lang="en-US" sz="1050" b="0" i="0" u="none" strike="noStrike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TCCAGAAGATGGACAAGTCTAGGTTA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8210423"/>
                  </a:ext>
                </a:extLst>
              </a:tr>
              <a:tr h="1447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F18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  <a:latin typeface="+mn-lt"/>
                        </a:rPr>
                        <a:t>ATCGCCTTCTTGACGAGTTCTTC</a:t>
                      </a:r>
                      <a:endParaRPr lang="en-US" sz="1050" b="0" i="0" u="none" strike="noStrike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  <a:latin typeface="+mn-lt"/>
                        </a:rPr>
                        <a:t>R18</a:t>
                      </a:r>
                      <a:endParaRPr lang="en-US" sz="1050" b="0" i="0" u="none" strike="noStrike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GTATATGGATTTGGTTAATGAAATGCA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4677231"/>
                  </a:ext>
                </a:extLst>
              </a:tr>
              <a:tr h="1447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F19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  <a:latin typeface="+mn-lt"/>
                        </a:rPr>
                        <a:t>TGTCACGTGTCTTTATAATTCTTTGATG</a:t>
                      </a:r>
                      <a:endParaRPr lang="en-US" sz="1050" b="0" i="0" u="none" strike="noStrike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  <a:latin typeface="+mn-lt"/>
                        </a:rPr>
                        <a:t>R19</a:t>
                      </a:r>
                      <a:endParaRPr lang="en-US" sz="1050" b="0" i="0" u="none" strike="noStrike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GCTAATCGTAAGTGACGCTTGGA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225042"/>
                  </a:ext>
                </a:extLst>
              </a:tr>
              <a:tr h="1447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F20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  <a:latin typeface="+mn-lt"/>
                        </a:rPr>
                        <a:t>TGATTCCGATGACTTCGTAGGTT</a:t>
                      </a:r>
                      <a:endParaRPr lang="en-US" sz="1050" b="0" i="0" u="none" strike="noStrike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  <a:latin typeface="+mn-lt"/>
                        </a:rPr>
                        <a:t>R20</a:t>
                      </a:r>
                      <a:endParaRPr lang="en-US" sz="1050" b="0" i="0" u="none" strike="noStrike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CCTAAACTACAATACAAACATGGCTAACA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9184921"/>
                  </a:ext>
                </a:extLst>
              </a:tr>
              <a:tr h="1447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F21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TGATTGTGGCCGTCCTAATTG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  <a:latin typeface="+mn-lt"/>
                        </a:rPr>
                        <a:t>R21</a:t>
                      </a:r>
                      <a:endParaRPr lang="en-US" sz="1050" b="0" i="0" u="none" strike="noStrike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CAGCAGAGCAGTGGTGGTGTG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5663628"/>
                  </a:ext>
                </a:extLst>
              </a:tr>
              <a:tr h="1447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  <a:latin typeface="+mn-lt"/>
                        </a:rPr>
                        <a:t>F22</a:t>
                      </a:r>
                      <a:endParaRPr lang="en-US" sz="1050" b="0" i="0" u="none" strike="noStrike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ATCTCAGGGCTCGTCCCCA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  <a:latin typeface="+mn-lt"/>
                        </a:rPr>
                        <a:t>R22</a:t>
                      </a:r>
                      <a:endParaRPr lang="en-US" sz="1050" b="0" i="0" u="none" strike="noStrike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  <a:latin typeface="+mn-lt"/>
                        </a:rPr>
                        <a:t>CAATGTTAGTTGTAGCCTTTGGCC</a:t>
                      </a:r>
                      <a:endParaRPr lang="en-US" sz="105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8600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8639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15331</TotalTime>
  <Words>281</Words>
  <Application>Microsoft Office PowerPoint</Application>
  <PresentationFormat>Widescreen</PresentationFormat>
  <Paragraphs>173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Svitashev, Sergei</dc:creator>
  <cp:lastModifiedBy>Svitashev, Sergei</cp:lastModifiedBy>
  <cp:revision>212</cp:revision>
  <dcterms:created xsi:type="dcterms:W3CDTF">2020-05-06T15:07:36Z</dcterms:created>
  <dcterms:modified xsi:type="dcterms:W3CDTF">2020-10-28T16:52:18Z</dcterms:modified>
</cp:coreProperties>
</file>