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2233-87B8-451B-AD3B-10AD563E8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4F12FF-6973-49F2-BC51-876F13F0C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5654E-0465-461D-B2A1-E8A34133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A2529-2A2A-4A95-B656-232B39D0C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15814-84F9-4175-B86C-D80CC5A2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42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344F7-6AB0-40D0-B8BE-6531C37E2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DA7C4-7C38-42B9-B93F-446D6D3A04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0E31E-CF3F-42EA-A516-938A3620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5797-0633-4013-B948-2CA0540A6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D83BB-4F6D-4FEA-A6A3-D2244FDF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7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16C5C3-ACD7-4890-BD74-F32A1CAAE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4F38BD-D121-48FD-ADA5-84209AB8E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6456C-600D-4BD4-9493-E5AF9DC2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E53F9-2CBE-4C03-B86E-D8332D0B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FBDF9-4D61-4E81-8EF1-8D72ADC29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88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6560"/>
            <a:ext cx="10515600" cy="1000837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4617"/>
            <a:ext cx="10515600" cy="4132348"/>
          </a:xfrm>
        </p:spPr>
        <p:txBody>
          <a:bodyPr>
            <a:noAutofit/>
          </a:bodyPr>
          <a:lstStyle>
            <a:lvl1pPr>
              <a:spcBef>
                <a:spcPts val="800"/>
              </a:spcBef>
              <a:spcAft>
                <a:spcPts val="800"/>
              </a:spcAft>
              <a:defRPr/>
            </a:lvl1pPr>
            <a:lvl2pPr>
              <a:spcBef>
                <a:spcPts val="800"/>
              </a:spcBef>
              <a:spcAft>
                <a:spcPts val="800"/>
              </a:spcAft>
              <a:defRPr/>
            </a:lvl2pPr>
            <a:lvl3pPr>
              <a:spcBef>
                <a:spcPts val="800"/>
              </a:spcBef>
              <a:spcAft>
                <a:spcPts val="800"/>
              </a:spcAft>
              <a:defRPr/>
            </a:lvl3pPr>
            <a:lvl4pPr>
              <a:spcBef>
                <a:spcPts val="800"/>
              </a:spcBef>
              <a:spcAft>
                <a:spcPts val="800"/>
              </a:spcAft>
              <a:defRPr/>
            </a:lvl4pPr>
            <a:lvl5pPr>
              <a:spcBef>
                <a:spcPts val="80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BDE1-9F69-D444-9770-E7676ED456C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45851" y="1239723"/>
            <a:ext cx="10515600" cy="584200"/>
          </a:xfrm>
        </p:spPr>
        <p:txBody>
          <a:bodyPr>
            <a:noAutofit/>
          </a:bodyPr>
          <a:lstStyle>
            <a:lvl1pPr marL="0" indent="0">
              <a:buNone/>
              <a:defRPr sz="21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23333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1D00-AA99-498C-BDC3-CBF0BC410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DF15D-8B01-4D6B-94DF-22B9EEE63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7EAD8-7A86-46B0-813A-17BB8E06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CFC19-A65F-4D71-A4D7-DBEA68AF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78BB0-2503-41EF-8CE5-F50DDEA19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2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D573-AD89-4439-9072-600FA4F94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B9CB0-D891-4026-9506-F17082784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F4CE0-0AAC-49DA-B561-227EF0711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54E0F-C6A1-41CC-A40C-D1E78753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47C3D-FAFD-40E6-A0B0-06790B27B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9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AB3CF-902E-482B-B77C-19B9D4F50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C2FD-A6FE-4193-89D6-6FE63D718A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36A8C-6BC4-4080-9F9D-C4E97664C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83FF8-8EEE-4315-B21F-E840A7A71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F3900-40A4-45B0-B8CD-40E3D6692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D4367-EB25-4A0B-806A-660AEFCCA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8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2D50-A5A8-48F5-93DB-7CCD09D01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801BD6-B30D-4405-A88D-DA3568C62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57FD-C968-47E9-974D-96A0F636B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7DDF45-C928-45D4-ABC1-126AF7FFE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00A13-6DE5-4778-B7EF-945910CFF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93C26E-76F4-42C0-9F40-AFE65EFDC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DE0CBF-47E4-4440-B709-1D0E67D90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5320AB-CE52-4F75-9DC6-35F45C2D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20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20055-1F35-41C9-86AE-3E313253B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2682A-0A8D-4371-9117-ED86411D5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D6A631-5F4A-4609-AB4B-2EE0D43D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8AC652-BDEB-41D6-81F2-89FA71FA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E6AC66-1E1F-4D01-A4A1-6AECAA68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85962-608E-40EE-BF5D-C3A89AD1C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B5BDC-3E32-4C3B-9072-B68F2BDC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3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85C8F-1410-4C2C-84D4-E33ADC4DE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89F51-E3A1-44FF-9C6C-4BF4873AB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74C7AA-754B-4B16-8B9E-F71AE80F3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5A252-0C6A-4E62-BCEE-CF8E29D26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1111B-FF38-48CB-8EFD-6E7619E0A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52B17F-9E92-4697-95B7-8D173943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2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F1C5C-2752-4441-BB74-093B5563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54489-93EA-4315-8797-B131CA4EF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12E1E-E481-40D0-B946-391589FF1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50A150-E98F-42B8-8D29-27BBB951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5A2A2-F0FA-40D8-ABFE-1D9FE3E7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CEC11-1EDA-4A1C-B4FB-578C1AD01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6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6C6613-43DC-48CB-B7BD-859B07FA8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00176-0AE7-4087-8EAF-54870B1A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2980E-6C38-4F5D-AEC4-4C837E0D3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68006-D318-49C4-B391-9E5BDD949FE3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A4640-D1BA-4D80-9BEB-1D96B9829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31BA5-3C4A-402F-8A92-4BD464E30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E8FF2-6680-4B3F-9FBC-91F6CFBDC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5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6EE0F99-EFBA-4158-95E2-4B1124D02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644109"/>
              </p:ext>
            </p:extLst>
          </p:nvPr>
        </p:nvGraphicFramePr>
        <p:xfrm>
          <a:off x="249125" y="945035"/>
          <a:ext cx="11693750" cy="52229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24999">
                  <a:extLst>
                    <a:ext uri="{9D8B030D-6E8A-4147-A177-3AD203B41FA5}">
                      <a16:colId xmlns:a16="http://schemas.microsoft.com/office/drawing/2014/main" val="3343688214"/>
                    </a:ext>
                  </a:extLst>
                </a:gridCol>
                <a:gridCol w="2033742">
                  <a:extLst>
                    <a:ext uri="{9D8B030D-6E8A-4147-A177-3AD203B41FA5}">
                      <a16:colId xmlns:a16="http://schemas.microsoft.com/office/drawing/2014/main" val="3099846985"/>
                    </a:ext>
                  </a:extLst>
                </a:gridCol>
                <a:gridCol w="880991">
                  <a:extLst>
                    <a:ext uri="{9D8B030D-6E8A-4147-A177-3AD203B41FA5}">
                      <a16:colId xmlns:a16="http://schemas.microsoft.com/office/drawing/2014/main" val="1208503908"/>
                    </a:ext>
                  </a:extLst>
                </a:gridCol>
                <a:gridCol w="1472316">
                  <a:extLst>
                    <a:ext uri="{9D8B030D-6E8A-4147-A177-3AD203B41FA5}">
                      <a16:colId xmlns:a16="http://schemas.microsoft.com/office/drawing/2014/main" val="2230297776"/>
                    </a:ext>
                  </a:extLst>
                </a:gridCol>
                <a:gridCol w="1819387">
                  <a:extLst>
                    <a:ext uri="{9D8B030D-6E8A-4147-A177-3AD203B41FA5}">
                      <a16:colId xmlns:a16="http://schemas.microsoft.com/office/drawing/2014/main" val="2758909365"/>
                    </a:ext>
                  </a:extLst>
                </a:gridCol>
                <a:gridCol w="1498610">
                  <a:extLst>
                    <a:ext uri="{9D8B030D-6E8A-4147-A177-3AD203B41FA5}">
                      <a16:colId xmlns:a16="http://schemas.microsoft.com/office/drawing/2014/main" val="2720088182"/>
                    </a:ext>
                  </a:extLst>
                </a:gridCol>
                <a:gridCol w="1763705">
                  <a:extLst>
                    <a:ext uri="{9D8B030D-6E8A-4147-A177-3AD203B41FA5}">
                      <a16:colId xmlns:a16="http://schemas.microsoft.com/office/drawing/2014/main" val="4073784716"/>
                    </a:ext>
                  </a:extLst>
                </a:gridCol>
              </a:tblGrid>
              <a:tr h="101032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Experiment (genotype) presence/absence of TSs flanking repair template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Selectable marker gene (position in T-DNA)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Embryos infected</a:t>
                      </a:r>
                      <a:endParaRPr lang="en-US" sz="13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T0 plants</a:t>
                      </a:r>
                      <a:r>
                        <a:rPr lang="en-US" sz="1300" b="1" u="none" strike="noStrike" baseline="0" dirty="0">
                          <a:effectLst/>
                        </a:rPr>
                        <a:t> recovered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(% of embryos infected</a:t>
                      </a:r>
                      <a:r>
                        <a:rPr lang="en-US" sz="1300" b="1" u="none" strike="noStrike" baseline="0" dirty="0">
                          <a:effectLst/>
                        </a:rPr>
                        <a:t>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>
                          <a:effectLst/>
                        </a:rPr>
                        <a:t>HR1/HR2 junction qPCR positive plants</a:t>
                      </a:r>
                    </a:p>
                    <a:p>
                      <a:pPr algn="ctr" fontAlgn="ctr"/>
                      <a:r>
                        <a:rPr lang="en-US" sz="1300" b="1" u="none" strike="noStrike" dirty="0">
                          <a:effectLst/>
                        </a:rPr>
                        <a:t>(% of T0s analyzed)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u="none" strike="noStrike" dirty="0">
                          <a:effectLst/>
                        </a:rPr>
                        <a:t>Long PCR positive T0 plants (% of T0s analyzed)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 of long PCR positive T0 plants (of total HR1/HR2 </a:t>
                      </a:r>
                      <a:r>
                        <a:rPr lang="en-US" sz="1300" b="1" u="none" strike="noStrike" dirty="0">
                          <a:effectLst/>
                        </a:rPr>
                        <a:t>junction qPCR 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positive plants)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7343682"/>
                  </a:ext>
                </a:extLst>
              </a:tr>
              <a:tr h="366475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EXPERIMENT 1 (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PH184C</a:t>
                      </a:r>
                      <a:r>
                        <a:rPr lang="en-US" sz="1200" b="1" u="none" strike="noStrike" dirty="0"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014482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No 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NPTII 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effectLst/>
                        </a:rPr>
                        <a:t>889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343 (39%)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12 (3.5%)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6 (1.7%)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02802714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NPTII 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effectLst/>
                        </a:rPr>
                        <a:t>865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425 (49%)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39 (9.2%)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26 (6.1%)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7805575"/>
                  </a:ext>
                </a:extLst>
              </a:tr>
              <a:tr h="366475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EXPERIMENT 2 (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PH184C</a:t>
                      </a:r>
                      <a:r>
                        <a:rPr lang="en-US" sz="1200" b="1" u="none" strike="noStrike" dirty="0"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134581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No 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NPTII 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1,155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591 (51%)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14 (2.4%)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 7 (1.2%)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/>
                        <a:t>50%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098808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NPTII 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1,185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342 (29%)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33 (9.6%)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21 (6.1%)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dirty="0"/>
                        <a:t>64%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427231"/>
                  </a:ext>
                </a:extLst>
              </a:tr>
              <a:tr h="366475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effectLst/>
                        </a:rPr>
                        <a:t>EXPERIMENT 3 (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PH184C</a:t>
                      </a:r>
                      <a:r>
                        <a:rPr lang="en-US" sz="1200" b="1" u="none" strike="noStrike" dirty="0">
                          <a:effectLst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8659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NPTII (in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909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320 (35%)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 33 (10.3%)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 (5.8%)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9941362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HRA (upstream from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1,975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766 (39%)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64 (8.4%)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34 (4.6%)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112507"/>
                  </a:ext>
                </a:extLst>
              </a:tr>
              <a:tr h="36647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>
                          <a:effectLst/>
                        </a:rPr>
                        <a:t>EXPERIMENT 4 (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PH1V5T)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048501"/>
                  </a:ext>
                </a:extLst>
              </a:tr>
              <a:tr h="3664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TSs flanking repair template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NPTII (downstream from repair template)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effectLst/>
                        </a:rPr>
                        <a:t>1,000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1403 (140%)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116 (8.3%)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55 (3.9%)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47%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00179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CA9DDB5-635C-4362-91C4-CE5BAFF4E866}"/>
              </a:ext>
            </a:extLst>
          </p:cNvPr>
          <p:cNvSpPr txBox="1"/>
          <p:nvPr/>
        </p:nvSpPr>
        <p:spPr>
          <a:xfrm>
            <a:off x="214621" y="412277"/>
            <a:ext cx="8747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Summary of T0 plant analysis for four targeted gene insertion experiments</a:t>
            </a:r>
          </a:p>
        </p:txBody>
      </p:sp>
    </p:spTree>
    <p:extLst>
      <p:ext uri="{BB962C8B-B14F-4D97-AF65-F5344CB8AC3E}">
        <p14:creationId xmlns:p14="http://schemas.microsoft.com/office/powerpoint/2010/main" val="6834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15333</TotalTime>
  <Words>288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Svitashev, Sergei</dc:creator>
  <cp:lastModifiedBy>Svitashev, Sergei</cp:lastModifiedBy>
  <cp:revision>213</cp:revision>
  <dcterms:created xsi:type="dcterms:W3CDTF">2020-05-06T15:07:36Z</dcterms:created>
  <dcterms:modified xsi:type="dcterms:W3CDTF">2020-10-28T17:44:51Z</dcterms:modified>
</cp:coreProperties>
</file>