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1" r:id="rId2"/>
    <p:sldId id="282" r:id="rId3"/>
    <p:sldId id="283" r:id="rId4"/>
    <p:sldId id="284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17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00FF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中間スタイル 4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65" autoAdjust="0"/>
    <p:restoredTop sz="76242" autoAdjust="0"/>
  </p:normalViewPr>
  <p:slideViewPr>
    <p:cSldViewPr snapToGrid="0" showGuides="1">
      <p:cViewPr varScale="1">
        <p:scale>
          <a:sx n="73" d="100"/>
          <a:sy n="73" d="100"/>
        </p:scale>
        <p:origin x="392" y="44"/>
      </p:cViewPr>
      <p:guideLst>
        <p:guide orient="horz" pos="2137"/>
        <p:guide pos="17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6BEE1-0697-4BDB-8CFC-57CB37057702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82CB1-C861-4860-8B38-C9722B9A53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162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C11E6-AF73-80E6-92AF-470B96F41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A90981-5352-49A0-AF2B-195DFD7F4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A14A17-0E22-045E-42BF-BEDE976383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F208C6-0DFA-6F8E-539E-4790DF245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482CB1-C861-4860-8B38-C9722B9A538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790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E97D4-1643-9656-8596-6C3443B89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458008-1ED6-4EC1-EC28-70B8C26117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AF866E-81D3-F9FB-5062-3763DB9F8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D6C35F-5087-96DB-851C-AC41709E35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482CB1-C861-4860-8B38-C9722B9A538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374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F8801-748E-6B6D-EEE5-3868A7554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066BC7-D55B-31B7-8BE2-BBD800223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D49583-D20B-A340-C989-086169476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1E635C-93AE-3BE8-9CA0-5986636E3E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482CB1-C861-4860-8B38-C9722B9A538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19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D89DA3-94F2-C8DB-2805-133A45B73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AE82D9D-8EAB-6BB2-1DD1-EF300AC48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3C78F-27F2-280F-E390-EA6E1ADEB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DD0C67-39E7-1709-2158-F687E580D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5A68A1-8444-5478-D41C-4A9E7EC86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60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9D850A-9F2F-559E-AAEB-78DC7B589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3ED4B2-BACA-7879-D3F1-68D2256F38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36D0C1-B293-FB1C-F4FD-8D2D02FD3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24801E-7BAF-75B8-97C7-D94309294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F0ECEB-766A-E605-10C0-C59F4A95A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196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8D345A0-E8C1-9AD4-720F-38D2891E23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3A92025-02AB-8ADC-BD9F-972B0E367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230537-0D4E-DF5D-31EC-2EF4DB004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E2069FA-EC3C-FDAF-69C4-17AF2179F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BD3804-4271-3D42-88A4-FE6A2FA8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172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ACF8F9-25E0-CB86-C375-2EF7A1E63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27B301-2F41-5617-8B5E-DA95E2FEA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BEC3D5-E96C-99C0-DC0F-C3131229D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AD931F-A8CC-B67C-48E1-948647E0A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1BC0D6-2B7F-D56F-BD9D-77E397DFF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67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4AC30F-87AA-25E6-A433-75755A091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7ADB63-D892-7EF2-C274-77763A6F4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77C501-235D-BFFA-0A74-C4B0AC99E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0488DB-4A36-07B4-FF46-9E3C688A3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351EB6-0E52-1A44-88FF-EFE95B4B7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8105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3532F1-73D7-F058-7ABF-956C8B777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B6A12A-9B30-3C8C-4C56-6998A27166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97FED63-6A40-E9C5-062D-6C9DF61CE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018897C-2F63-E3DA-A9BF-9039D66C4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23FC86-B35A-2B99-E963-100FA6BE5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687887-53C5-33AA-A201-9AD464642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7363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3F2998-4B7F-B59C-2B25-86E2EF369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8134E6-C806-E6EB-46CD-527C331B1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B6A87CB-AD33-8B1C-1E1C-96D39E181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EF2BC21-A21E-4AFC-D1B5-776D0193A9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845B9A3-77C8-C0D7-9A64-BD6DC8B4D6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278855E-CFC4-5A2A-2AF1-870ECF87E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EBE04B1-9508-6ADA-6B06-683C224DD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5B71B2E-3E63-FD56-20A4-23199071F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457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15B95A-B01C-B132-67EE-737270CAE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BF9EB9B-0218-D96B-354D-28ED33FCD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8CF5931-C0D6-55BD-1538-205B0A9F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5B3FA21-3719-128F-B804-A40949D04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1409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84AA008-BE96-1449-F928-270F56D6C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734A119-4615-7924-0030-161A3ED38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50B5B43-035B-5640-14E8-0C3B6617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082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9DD83E-2953-DAB9-5686-1E438765F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5AD53A-71DB-D6AF-A008-F9170C8CE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276E80C-7369-A872-B1FA-04B547DB5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964A4C-6EEF-3DF1-7769-B266F1E72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A47554-BB74-68C8-9C65-CC769264A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1057D37-E1DE-49C2-A9A5-22E20C276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72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4E8BCE-CEA2-BDA7-015D-94815040E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FEBB95F-8611-D225-562C-BB0109371C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B9BEBF1-4411-586A-99D0-2EF0205FC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60FA645-71EE-A98E-206F-451DCA4C3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B167B5-5C04-837F-C771-5CF3A0B62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C8CF32-9AC1-3FB1-A1E4-B0ADA4B94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1364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3AB0B7-CFB4-B257-E0D2-1E1FF993E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C1C6231-6CE5-F2FC-C766-F6C8C798A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12A2D0-121A-0C55-2431-D13102CBAD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8151F-3D6E-4EC0-95E6-3E1438105891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0C0B13-180D-80A7-77AF-EFB46AAC95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FD9E75-9C8A-DF12-D7D8-C02A5FE98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8529-AF79-417A-9950-0F35D1D6A3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43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D467E8E0-65B2-E47D-87EB-FFA77E93D411}"/>
              </a:ext>
            </a:extLst>
          </p:cNvPr>
          <p:cNvSpPr txBox="1">
            <a:spLocks/>
          </p:cNvSpPr>
          <p:nvPr/>
        </p:nvSpPr>
        <p:spPr>
          <a:xfrm>
            <a:off x="998621" y="2279831"/>
            <a:ext cx="10202779" cy="2201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ja-JP" sz="2400" dirty="0">
                <a:ea typeface="Meiryo UI" panose="020B0604030504040204" pitchFamily="50" charset="-128"/>
              </a:rPr>
              <a:t>The figures show mean skill test scores with median and individual scores across four assessments for each pre-training competency subgroup (beginner, intermediate, and advanced).</a:t>
            </a:r>
            <a:endParaRPr lang="ja-JP" altLang="en-US" sz="2400" dirty="0"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7504659-351A-2279-CDB8-5E3E73553178}"/>
              </a:ext>
            </a:extLst>
          </p:cNvPr>
          <p:cNvSpPr txBox="1"/>
          <p:nvPr/>
        </p:nvSpPr>
        <p:spPr>
          <a:xfrm>
            <a:off x="0" y="1329888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/>
              <a:t>Supplementary Figure 2: </a:t>
            </a:r>
          </a:p>
          <a:p>
            <a:pPr algn="ctr"/>
            <a:r>
              <a:rPr lang="en-US" altLang="ja-JP" sz="2800" dirty="0">
                <a:ea typeface="Meiryo UI" panose="020B0604030504040204" pitchFamily="50" charset="-128"/>
              </a:rPr>
              <a:t>Subgroup Analyses</a:t>
            </a:r>
            <a:r>
              <a:rPr lang="ja-JP" altLang="en-US" sz="2800" dirty="0">
                <a:ea typeface="Meiryo UI" panose="020B0604030504040204" pitchFamily="50" charset="-128"/>
              </a:rPr>
              <a:t> </a:t>
            </a:r>
            <a:r>
              <a:rPr lang="en-US" altLang="ja-JP" sz="2800" dirty="0">
                <a:ea typeface="Meiryo UI" panose="020B0604030504040204" pitchFamily="50" charset="-128"/>
              </a:rPr>
              <a:t>by Pre-training Competency Levels 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56895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20E70-0B85-1FE4-6CCC-1CAB44C9E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E2E867B-1329-DB28-0B87-F687050FC68C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16338" y="1359251"/>
            <a:ext cx="6408000" cy="3600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13A93BF3-DF32-CA05-F1D4-DDA7916E1174}"/>
              </a:ext>
            </a:extLst>
          </p:cNvPr>
          <p:cNvSpPr txBox="1">
            <a:spLocks/>
          </p:cNvSpPr>
          <p:nvPr/>
        </p:nvSpPr>
        <p:spPr>
          <a:xfrm>
            <a:off x="1" y="-2833"/>
            <a:ext cx="12192000" cy="6246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ja-JP" sz="2800" dirty="0">
                <a:ea typeface="Meiryo UI" panose="020B0604030504040204" pitchFamily="50" charset="-128"/>
              </a:rPr>
              <a:t>【Subgroup Analysis</a:t>
            </a:r>
            <a:r>
              <a:rPr lang="ja-JP" altLang="en-US" sz="2800" dirty="0">
                <a:ea typeface="Meiryo UI" panose="020B0604030504040204" pitchFamily="50" charset="-128"/>
              </a:rPr>
              <a:t> </a:t>
            </a:r>
            <a:r>
              <a:rPr lang="en-US" altLang="ja-JP" sz="2800" dirty="0">
                <a:ea typeface="Meiryo UI" panose="020B0604030504040204" pitchFamily="50" charset="-128"/>
              </a:rPr>
              <a:t>by Pre-training Competency Level】</a:t>
            </a:r>
            <a:endParaRPr lang="ja-JP" altLang="en-US" sz="2800" dirty="0">
              <a:ea typeface="Meiryo UI" panose="020B0604030504040204" pitchFamily="50" charset="-128"/>
            </a:endParaRPr>
          </a:p>
        </p:txBody>
      </p:sp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C61749F6-6B4A-4DDD-641B-9D6EE7008EEA}"/>
              </a:ext>
            </a:extLst>
          </p:cNvPr>
          <p:cNvGraphicFramePr>
            <a:graphicFrameLocks noGrp="1"/>
          </p:cNvGraphicFramePr>
          <p:nvPr/>
        </p:nvGraphicFramePr>
        <p:xfrm>
          <a:off x="1080000" y="5400000"/>
          <a:ext cx="8048846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263">
                  <a:extLst>
                    <a:ext uri="{9D8B030D-6E8A-4147-A177-3AD203B41FA5}">
                      <a16:colId xmlns:a16="http://schemas.microsoft.com/office/drawing/2014/main" val="4096254328"/>
                    </a:ext>
                  </a:extLst>
                </a:gridCol>
                <a:gridCol w="1657511">
                  <a:extLst>
                    <a:ext uri="{9D8B030D-6E8A-4147-A177-3AD203B41FA5}">
                      <a16:colId xmlns:a16="http://schemas.microsoft.com/office/drawing/2014/main" val="3112267568"/>
                    </a:ext>
                  </a:extLst>
                </a:gridCol>
                <a:gridCol w="1578758">
                  <a:extLst>
                    <a:ext uri="{9D8B030D-6E8A-4147-A177-3AD203B41FA5}">
                      <a16:colId xmlns:a16="http://schemas.microsoft.com/office/drawing/2014/main" val="2327871890"/>
                    </a:ext>
                  </a:extLst>
                </a:gridCol>
                <a:gridCol w="1537157">
                  <a:extLst>
                    <a:ext uri="{9D8B030D-6E8A-4147-A177-3AD203B41FA5}">
                      <a16:colId xmlns:a16="http://schemas.microsoft.com/office/drawing/2014/main" val="4050187156"/>
                    </a:ext>
                  </a:extLst>
                </a:gridCol>
                <a:gridCol w="1537157">
                  <a:extLst>
                    <a:ext uri="{9D8B030D-6E8A-4147-A177-3AD203B41FA5}">
                      <a16:colId xmlns:a16="http://schemas.microsoft.com/office/drawing/2014/main" val="3554878820"/>
                    </a:ext>
                  </a:extLst>
                </a:gridCol>
              </a:tblGrid>
              <a:tr h="3648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Skill test score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</a:t>
                      </a:r>
                      <a:r>
                        <a:rPr lang="en-US" altLang="ja-JP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±SD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3.89±0.69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8.59±0.81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7.44±1.36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7.48±1.48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809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Skill level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Beginner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Advanced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Intermediate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Intermediate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873034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EE879AA-072F-7F68-BD9F-5272950EF260}"/>
              </a:ext>
            </a:extLst>
          </p:cNvPr>
          <p:cNvSpPr/>
          <p:nvPr/>
        </p:nvSpPr>
        <p:spPr>
          <a:xfrm>
            <a:off x="3936000" y="817183"/>
            <a:ext cx="4320000" cy="43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Beginner level subgroup (n=9)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217E810F-4F73-EE36-1BC8-8196A4BE3ED0}"/>
              </a:ext>
            </a:extLst>
          </p:cNvPr>
          <p:cNvGrpSpPr/>
          <p:nvPr/>
        </p:nvGrpSpPr>
        <p:grpSpPr>
          <a:xfrm>
            <a:off x="2845981" y="1406957"/>
            <a:ext cx="6255489" cy="3414535"/>
            <a:chOff x="3069265" y="2241985"/>
            <a:chExt cx="8109098" cy="3414535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87721DCA-749E-549D-A84D-E97E65CDA15C}"/>
                </a:ext>
              </a:extLst>
            </p:cNvPr>
            <p:cNvSpPr/>
            <p:nvPr/>
          </p:nvSpPr>
          <p:spPr>
            <a:xfrm>
              <a:off x="3069265" y="2241985"/>
              <a:ext cx="8109098" cy="690070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49A7E79E-19D8-9249-F96F-E17081FBC877}"/>
                </a:ext>
              </a:extLst>
            </p:cNvPr>
            <p:cNvSpPr/>
            <p:nvPr/>
          </p:nvSpPr>
          <p:spPr>
            <a:xfrm>
              <a:off x="3069265" y="2927400"/>
              <a:ext cx="8109098" cy="103844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BE42B33C-43B4-CC0A-AEE0-FFBC57B684F0}"/>
                </a:ext>
              </a:extLst>
            </p:cNvPr>
            <p:cNvSpPr/>
            <p:nvPr/>
          </p:nvSpPr>
          <p:spPr>
            <a:xfrm>
              <a:off x="3069265" y="3958026"/>
              <a:ext cx="8109098" cy="1698494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7AAB8AD0-622E-5A94-DEDF-7BB174922C44}"/>
              </a:ext>
            </a:extLst>
          </p:cNvPr>
          <p:cNvCxnSpPr>
            <a:cxnSpLocks/>
          </p:cNvCxnSpPr>
          <p:nvPr/>
        </p:nvCxnSpPr>
        <p:spPr>
          <a:xfrm>
            <a:off x="3048142" y="3122998"/>
            <a:ext cx="0" cy="1698494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図 24" descr="時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7E24AA5-6701-5D7A-A215-8BBC04C674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00" y="1054800"/>
            <a:ext cx="7559055" cy="422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46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60F4B-7314-E5BD-B0A1-5FE8245D7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B426E3A-01CB-40DF-FE8F-E2BDBBB5A333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169365" y="1233800"/>
            <a:ext cx="6120000" cy="3744000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784058D1-F3EB-DE28-5613-EDC73B2F219D}"/>
              </a:ext>
            </a:extLst>
          </p:cNvPr>
          <p:cNvGrpSpPr/>
          <p:nvPr/>
        </p:nvGrpSpPr>
        <p:grpSpPr>
          <a:xfrm>
            <a:off x="2845981" y="1406957"/>
            <a:ext cx="6255489" cy="3414535"/>
            <a:chOff x="3069265" y="2241985"/>
            <a:chExt cx="8109098" cy="3414535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722860DB-6335-C667-75DB-E98DBB190444}"/>
                </a:ext>
              </a:extLst>
            </p:cNvPr>
            <p:cNvSpPr/>
            <p:nvPr/>
          </p:nvSpPr>
          <p:spPr>
            <a:xfrm>
              <a:off x="3069265" y="2241985"/>
              <a:ext cx="8109098" cy="690070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EAE1810-9E14-9CED-4F6D-5F2DFCD64B83}"/>
                </a:ext>
              </a:extLst>
            </p:cNvPr>
            <p:cNvSpPr/>
            <p:nvPr/>
          </p:nvSpPr>
          <p:spPr>
            <a:xfrm>
              <a:off x="3069265" y="2927400"/>
              <a:ext cx="8109098" cy="103844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60486196-410C-1D96-094D-3A4A54A212D3}"/>
                </a:ext>
              </a:extLst>
            </p:cNvPr>
            <p:cNvSpPr/>
            <p:nvPr/>
          </p:nvSpPr>
          <p:spPr>
            <a:xfrm>
              <a:off x="3069265" y="3958026"/>
              <a:ext cx="8109098" cy="1698494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3" name="図 12" descr="時計 が含まれている画像">
            <a:extLst>
              <a:ext uri="{FF2B5EF4-FFF2-40B4-BE49-F238E27FC236}">
                <a16:creationId xmlns:a16="http://schemas.microsoft.com/office/drawing/2014/main" id="{1EB2B86A-7A13-65BB-7581-ACA7618B8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42" y="1055928"/>
            <a:ext cx="7559055" cy="4224537"/>
          </a:xfrm>
          <a:prstGeom prst="rect">
            <a:avLst/>
          </a:prstGeom>
        </p:spPr>
      </p:pic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8213215F-7F64-9BA5-F7BD-EF69638A7C03}"/>
              </a:ext>
            </a:extLst>
          </p:cNvPr>
          <p:cNvGraphicFramePr>
            <a:graphicFrameLocks noGrp="1"/>
          </p:cNvGraphicFramePr>
          <p:nvPr/>
        </p:nvGraphicFramePr>
        <p:xfrm>
          <a:off x="1080000" y="5400000"/>
          <a:ext cx="8048846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577">
                  <a:extLst>
                    <a:ext uri="{9D8B030D-6E8A-4147-A177-3AD203B41FA5}">
                      <a16:colId xmlns:a16="http://schemas.microsoft.com/office/drawing/2014/main" val="4096254328"/>
                    </a:ext>
                  </a:extLst>
                </a:gridCol>
                <a:gridCol w="1654197">
                  <a:extLst>
                    <a:ext uri="{9D8B030D-6E8A-4147-A177-3AD203B41FA5}">
                      <a16:colId xmlns:a16="http://schemas.microsoft.com/office/drawing/2014/main" val="3112267568"/>
                    </a:ext>
                  </a:extLst>
                </a:gridCol>
                <a:gridCol w="1578758">
                  <a:extLst>
                    <a:ext uri="{9D8B030D-6E8A-4147-A177-3AD203B41FA5}">
                      <a16:colId xmlns:a16="http://schemas.microsoft.com/office/drawing/2014/main" val="2327871890"/>
                    </a:ext>
                  </a:extLst>
                </a:gridCol>
                <a:gridCol w="1537157">
                  <a:extLst>
                    <a:ext uri="{9D8B030D-6E8A-4147-A177-3AD203B41FA5}">
                      <a16:colId xmlns:a16="http://schemas.microsoft.com/office/drawing/2014/main" val="4050187156"/>
                    </a:ext>
                  </a:extLst>
                </a:gridCol>
                <a:gridCol w="1537157">
                  <a:extLst>
                    <a:ext uri="{9D8B030D-6E8A-4147-A177-3AD203B41FA5}">
                      <a16:colId xmlns:a16="http://schemas.microsoft.com/office/drawing/2014/main" val="3554878820"/>
                    </a:ext>
                  </a:extLst>
                </a:gridCol>
              </a:tblGrid>
              <a:tr h="47664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Skill test score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</a:t>
                      </a:r>
                      <a:r>
                        <a:rPr lang="en-US" altLang="ja-JP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±SD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6.21±0.82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8.52±0.77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7.37±2.02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8.06±1.18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809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Skill level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Intermediate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Advanced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Intermediate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Advanced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873034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305E3B-DFEE-6AAE-787D-8A3A0ECDA6F3}"/>
              </a:ext>
            </a:extLst>
          </p:cNvPr>
          <p:cNvSpPr/>
          <p:nvPr/>
        </p:nvSpPr>
        <p:spPr>
          <a:xfrm>
            <a:off x="3936000" y="817183"/>
            <a:ext cx="4320000" cy="43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Intermediate level subgroup (n=11)</a:t>
            </a: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4A8CE64A-F869-96F9-E71E-0A0EBCD1D778}"/>
              </a:ext>
            </a:extLst>
          </p:cNvPr>
          <p:cNvCxnSpPr/>
          <p:nvPr/>
        </p:nvCxnSpPr>
        <p:spPr>
          <a:xfrm>
            <a:off x="3048142" y="2100192"/>
            <a:ext cx="0" cy="1022806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タイトル 1">
            <a:extLst>
              <a:ext uri="{FF2B5EF4-FFF2-40B4-BE49-F238E27FC236}">
                <a16:creationId xmlns:a16="http://schemas.microsoft.com/office/drawing/2014/main" id="{1F5938DD-E777-BA1C-A425-89D2BFBF25F6}"/>
              </a:ext>
            </a:extLst>
          </p:cNvPr>
          <p:cNvSpPr txBox="1">
            <a:spLocks/>
          </p:cNvSpPr>
          <p:nvPr/>
        </p:nvSpPr>
        <p:spPr>
          <a:xfrm>
            <a:off x="1" y="-2833"/>
            <a:ext cx="12192000" cy="6246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ja-JP" sz="2800" dirty="0">
                <a:ea typeface="Meiryo UI" panose="020B0604030504040204" pitchFamily="50" charset="-128"/>
              </a:rPr>
              <a:t>【Subgroup Analysis</a:t>
            </a:r>
            <a:r>
              <a:rPr lang="ja-JP" altLang="en-US" sz="2800" dirty="0">
                <a:ea typeface="Meiryo UI" panose="020B0604030504040204" pitchFamily="50" charset="-128"/>
              </a:rPr>
              <a:t> </a:t>
            </a:r>
            <a:r>
              <a:rPr lang="en-US" altLang="ja-JP" sz="2800" dirty="0">
                <a:ea typeface="Meiryo UI" panose="020B0604030504040204" pitchFamily="50" charset="-128"/>
              </a:rPr>
              <a:t>by Pre-training Competency Level】</a:t>
            </a:r>
            <a:endParaRPr lang="ja-JP" altLang="en-US" sz="2800" dirty="0"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3182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58D8F-4320-ECD0-8B55-3D50D8366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63DE8DE-225E-8699-5161-D0F97666ABD0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162390" y="1234800"/>
            <a:ext cx="6120000" cy="6120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86620418-26D7-C49C-D8DC-85DD2A751BA3}"/>
              </a:ext>
            </a:extLst>
          </p:cNvPr>
          <p:cNvSpPr txBox="1">
            <a:spLocks/>
          </p:cNvSpPr>
          <p:nvPr/>
        </p:nvSpPr>
        <p:spPr>
          <a:xfrm>
            <a:off x="1" y="-2833"/>
            <a:ext cx="12192000" cy="6246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ja-JP" sz="2800" dirty="0">
                <a:ea typeface="Meiryo UI" panose="020B0604030504040204" pitchFamily="50" charset="-128"/>
              </a:rPr>
              <a:t>【Subgroup Analysis</a:t>
            </a:r>
            <a:r>
              <a:rPr lang="ja-JP" altLang="en-US" sz="2800" dirty="0">
                <a:ea typeface="Meiryo UI" panose="020B0604030504040204" pitchFamily="50" charset="-128"/>
              </a:rPr>
              <a:t> </a:t>
            </a:r>
            <a:r>
              <a:rPr lang="en-US" altLang="ja-JP" sz="2800" dirty="0">
                <a:ea typeface="Meiryo UI" panose="020B0604030504040204" pitchFamily="50" charset="-128"/>
              </a:rPr>
              <a:t>by Pre-training Competency Level】</a:t>
            </a:r>
            <a:endParaRPr lang="ja-JP" altLang="en-US" sz="2800" dirty="0">
              <a:ea typeface="Meiryo UI" panose="020B0604030504040204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B9DFEBC-200B-6DB0-5572-5AAE12411313}"/>
              </a:ext>
            </a:extLst>
          </p:cNvPr>
          <p:cNvGrpSpPr/>
          <p:nvPr/>
        </p:nvGrpSpPr>
        <p:grpSpPr>
          <a:xfrm>
            <a:off x="2845981" y="1406957"/>
            <a:ext cx="6255489" cy="3414535"/>
            <a:chOff x="3069265" y="2241985"/>
            <a:chExt cx="8109098" cy="3414535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CEC4426B-FE13-44E6-2670-5F9C6A5D44A1}"/>
                </a:ext>
              </a:extLst>
            </p:cNvPr>
            <p:cNvSpPr/>
            <p:nvPr/>
          </p:nvSpPr>
          <p:spPr>
            <a:xfrm>
              <a:off x="3069265" y="2241985"/>
              <a:ext cx="8109098" cy="690070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7400F68E-85E9-EB74-73D9-0FE105F4B3AC}"/>
                </a:ext>
              </a:extLst>
            </p:cNvPr>
            <p:cNvSpPr/>
            <p:nvPr/>
          </p:nvSpPr>
          <p:spPr>
            <a:xfrm>
              <a:off x="3069265" y="2927400"/>
              <a:ext cx="8109098" cy="1038446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245BC8A8-5443-5B42-3034-29B7F9E6F41F}"/>
                </a:ext>
              </a:extLst>
            </p:cNvPr>
            <p:cNvSpPr/>
            <p:nvPr/>
          </p:nvSpPr>
          <p:spPr>
            <a:xfrm>
              <a:off x="3069265" y="3958026"/>
              <a:ext cx="8109098" cy="1698494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F3D03D58-2B6B-E2F3-B660-91E2BA07D483}"/>
              </a:ext>
            </a:extLst>
          </p:cNvPr>
          <p:cNvGraphicFramePr>
            <a:graphicFrameLocks noGrp="1"/>
          </p:cNvGraphicFramePr>
          <p:nvPr/>
        </p:nvGraphicFramePr>
        <p:xfrm>
          <a:off x="1080000" y="5400000"/>
          <a:ext cx="8048846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577">
                  <a:extLst>
                    <a:ext uri="{9D8B030D-6E8A-4147-A177-3AD203B41FA5}">
                      <a16:colId xmlns:a16="http://schemas.microsoft.com/office/drawing/2014/main" val="4096254328"/>
                    </a:ext>
                  </a:extLst>
                </a:gridCol>
                <a:gridCol w="1654197">
                  <a:extLst>
                    <a:ext uri="{9D8B030D-6E8A-4147-A177-3AD203B41FA5}">
                      <a16:colId xmlns:a16="http://schemas.microsoft.com/office/drawing/2014/main" val="3112267568"/>
                    </a:ext>
                  </a:extLst>
                </a:gridCol>
                <a:gridCol w="1578758">
                  <a:extLst>
                    <a:ext uri="{9D8B030D-6E8A-4147-A177-3AD203B41FA5}">
                      <a16:colId xmlns:a16="http://schemas.microsoft.com/office/drawing/2014/main" val="2327871890"/>
                    </a:ext>
                  </a:extLst>
                </a:gridCol>
                <a:gridCol w="1537157">
                  <a:extLst>
                    <a:ext uri="{9D8B030D-6E8A-4147-A177-3AD203B41FA5}">
                      <a16:colId xmlns:a16="http://schemas.microsoft.com/office/drawing/2014/main" val="4050187156"/>
                    </a:ext>
                  </a:extLst>
                </a:gridCol>
                <a:gridCol w="1537157">
                  <a:extLst>
                    <a:ext uri="{9D8B030D-6E8A-4147-A177-3AD203B41FA5}">
                      <a16:colId xmlns:a16="http://schemas.microsoft.com/office/drawing/2014/main" val="3554878820"/>
                    </a:ext>
                  </a:extLst>
                </a:gridCol>
              </a:tblGrid>
              <a:tr h="47664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Skill test score</a:t>
                      </a:r>
                    </a:p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</a:t>
                      </a:r>
                      <a:r>
                        <a:rPr lang="en-US" altLang="ja-JP" sz="16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±SD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8.89±0.75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9.17±0.96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8.89±0.50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9.07±0.89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809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Skill level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Advanced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Advanced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solidFill>
                            <a:schemeClr val="tx1"/>
                          </a:solidFill>
                        </a:rPr>
                        <a:t>Advanced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Advanced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873034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944BBD5-C9B7-F352-F772-73AEF50D7C99}"/>
              </a:ext>
            </a:extLst>
          </p:cNvPr>
          <p:cNvSpPr/>
          <p:nvPr/>
        </p:nvSpPr>
        <p:spPr>
          <a:xfrm>
            <a:off x="3936000" y="817183"/>
            <a:ext cx="4320000" cy="43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Advanced level subgroup (n=6)</a:t>
            </a:r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9A54EC48-EC00-0D3F-4B3C-7A8AA7BC7CC7}"/>
              </a:ext>
            </a:extLst>
          </p:cNvPr>
          <p:cNvCxnSpPr>
            <a:cxnSpLocks/>
          </p:cNvCxnSpPr>
          <p:nvPr/>
        </p:nvCxnSpPr>
        <p:spPr>
          <a:xfrm>
            <a:off x="3048142" y="1405248"/>
            <a:ext cx="0" cy="687124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図 16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184950AF-35BC-349E-2099-23F54226B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400" y="1054800"/>
            <a:ext cx="7559055" cy="422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72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メイリオ設定">
      <a:majorFont>
        <a:latin typeface="Arial"/>
        <a:ea typeface="メイリオ"/>
        <a:cs typeface=""/>
      </a:majorFont>
      <a:minorFont>
        <a:latin typeface="Arial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4407</TotalTime>
  <Words>143</Words>
  <Application>Microsoft Office PowerPoint</Application>
  <PresentationFormat>ワイド画面</PresentationFormat>
  <Paragraphs>45</Paragraphs>
  <Slides>4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Meiryo UI</vt:lpstr>
      <vt:lpstr>游ゴシック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重城 聡</dc:creator>
  <cp:lastModifiedBy>聡 重城</cp:lastModifiedBy>
  <cp:revision>222</cp:revision>
  <cp:lastPrinted>2023-01-06T22:32:51Z</cp:lastPrinted>
  <dcterms:created xsi:type="dcterms:W3CDTF">2023-01-05T15:41:45Z</dcterms:created>
  <dcterms:modified xsi:type="dcterms:W3CDTF">2026-06-07T02:05:09Z</dcterms:modified>
</cp:coreProperties>
</file>