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2128" y="4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2E69-D477-40ED-9567-5D3035F89D96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E3DF8-0CB1-45F4-867B-DC2DE16EB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4594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2E69-D477-40ED-9567-5D3035F89D96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E3DF8-0CB1-45F4-867B-DC2DE16EB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6051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2E69-D477-40ED-9567-5D3035F89D96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E3DF8-0CB1-45F4-867B-DC2DE16EB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147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2E69-D477-40ED-9567-5D3035F89D96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E3DF8-0CB1-45F4-867B-DC2DE16EB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5414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2E69-D477-40ED-9567-5D3035F89D96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E3DF8-0CB1-45F4-867B-DC2DE16EB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0191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2E69-D477-40ED-9567-5D3035F89D96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E3DF8-0CB1-45F4-867B-DC2DE16EB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3756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2E69-D477-40ED-9567-5D3035F89D96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E3DF8-0CB1-45F4-867B-DC2DE16EB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7526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2E69-D477-40ED-9567-5D3035F89D96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E3DF8-0CB1-45F4-867B-DC2DE16EB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505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2E69-D477-40ED-9567-5D3035F89D96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E3DF8-0CB1-45F4-867B-DC2DE16EB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3087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2E69-D477-40ED-9567-5D3035F89D96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E3DF8-0CB1-45F4-867B-DC2DE16EB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0733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2E69-D477-40ED-9567-5D3035F89D96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E3DF8-0CB1-45F4-867B-DC2DE16EB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8522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E2E69-D477-40ED-9567-5D3035F89D96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E3DF8-0CB1-45F4-867B-DC2DE16EB6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4547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6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46AB3C9-1150-4DE6-8200-9B05355163C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373" y="4778598"/>
            <a:ext cx="1098000" cy="1080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B41CFF-15D9-46A4-B570-52189FF4D02C}"/>
              </a:ext>
            </a:extLst>
          </p:cNvPr>
          <p:cNvSpPr txBox="1"/>
          <p:nvPr/>
        </p:nvSpPr>
        <p:spPr>
          <a:xfrm>
            <a:off x="358815" y="421078"/>
            <a:ext cx="61403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kumimoji="1" lang="ja-JP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Figure 1</a:t>
            </a:r>
          </a:p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Excellent quality reference (</a:t>
            </a:r>
            <a:r>
              <a:rPr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) and examples of acceptable (</a:t>
            </a:r>
            <a:r>
              <a:rPr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) and poor quality (</a:t>
            </a:r>
            <a:r>
              <a:rPr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) images of 5 cardiac POCUS views</a:t>
            </a:r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D5960B42-39B9-4306-BFBF-A426A2ECBD1B}"/>
              </a:ext>
            </a:extLst>
          </p:cNvPr>
          <p:cNvGrpSpPr/>
          <p:nvPr/>
        </p:nvGrpSpPr>
        <p:grpSpPr>
          <a:xfrm>
            <a:off x="571455" y="1610461"/>
            <a:ext cx="5715091" cy="4275799"/>
            <a:chOff x="565567" y="3056489"/>
            <a:chExt cx="5715091" cy="4275799"/>
          </a:xfrm>
        </p:grpSpPr>
        <p:pic>
          <p:nvPicPr>
            <p:cNvPr id="32" name="図 31" descr="ガラス, ボトル が含まれている画像&#10;&#10;自動的に生成された説明">
              <a:extLst>
                <a:ext uri="{FF2B5EF4-FFF2-40B4-BE49-F238E27FC236}">
                  <a16:creationId xmlns:a16="http://schemas.microsoft.com/office/drawing/2014/main" id="{18573440-7746-40C1-8EE1-2EE0E71E8C1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6485" y="3289654"/>
              <a:ext cx="1098000" cy="1080000"/>
            </a:xfrm>
            <a:prstGeom prst="rect">
              <a:avLst/>
            </a:prstGeom>
          </p:spPr>
        </p:pic>
        <p:pic>
          <p:nvPicPr>
            <p:cNvPr id="34" name="図 33" descr="屋内, 座る, テーブル, ブラック が含まれている画像&#10;&#10;自動的に生成された説明">
              <a:extLst>
                <a:ext uri="{FF2B5EF4-FFF2-40B4-BE49-F238E27FC236}">
                  <a16:creationId xmlns:a16="http://schemas.microsoft.com/office/drawing/2014/main" id="{F73E353D-622C-4850-B8E3-207E923E48E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4811" y="3289654"/>
              <a:ext cx="1098000" cy="1080000"/>
            </a:xfrm>
            <a:prstGeom prst="rect">
              <a:avLst/>
            </a:prstGeom>
          </p:spPr>
        </p:pic>
        <p:pic>
          <p:nvPicPr>
            <p:cNvPr id="38" name="図 37">
              <a:extLst>
                <a:ext uri="{FF2B5EF4-FFF2-40B4-BE49-F238E27FC236}">
                  <a16:creationId xmlns:a16="http://schemas.microsoft.com/office/drawing/2014/main" id="{04694C3A-3045-4A31-BD89-1E398F0AF65B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10" y="3289654"/>
              <a:ext cx="1098000" cy="1080000"/>
            </a:xfrm>
            <a:prstGeom prst="rect">
              <a:avLst/>
            </a:prstGeom>
          </p:spPr>
        </p:pic>
        <p:pic>
          <p:nvPicPr>
            <p:cNvPr id="40" name="図 39" descr="星 が含まれている画像&#10;&#10;自動的に生成された説明">
              <a:extLst>
                <a:ext uri="{FF2B5EF4-FFF2-40B4-BE49-F238E27FC236}">
                  <a16:creationId xmlns:a16="http://schemas.microsoft.com/office/drawing/2014/main" id="{4F472F76-A700-4147-87B5-32119DE7671C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9835" y="3289654"/>
              <a:ext cx="1098000" cy="1080000"/>
            </a:xfrm>
            <a:prstGeom prst="rect">
              <a:avLst/>
            </a:prstGeom>
          </p:spPr>
        </p:pic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9EEE45CE-73FE-4656-A535-B2446675F6CD}"/>
                </a:ext>
              </a:extLst>
            </p:cNvPr>
            <p:cNvSpPr txBox="1"/>
            <p:nvPr/>
          </p:nvSpPr>
          <p:spPr>
            <a:xfrm>
              <a:off x="621510" y="3289033"/>
              <a:ext cx="32949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900" dirty="0">
                  <a:solidFill>
                    <a:schemeClr val="bg1"/>
                  </a:solidFill>
                  <a:highlight>
                    <a:srgbClr val="0000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PLAX</a:t>
              </a:r>
              <a:endPara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図 2" descr="ガラス が含まれている画像&#10;&#10;自動的に生成された説明">
              <a:extLst>
                <a:ext uri="{FF2B5EF4-FFF2-40B4-BE49-F238E27FC236}">
                  <a16:creationId xmlns:a16="http://schemas.microsoft.com/office/drawing/2014/main" id="{ADBC3762-C705-49F4-ADC6-EC765963A84B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8160" y="3289654"/>
              <a:ext cx="1098000" cy="1080000"/>
            </a:xfrm>
            <a:prstGeom prst="rect">
              <a:avLst/>
            </a:prstGeom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CC9EFCDB-9B08-424E-8E32-639F299418E3}"/>
                </a:ext>
              </a:extLst>
            </p:cNvPr>
            <p:cNvPicPr>
              <a:picLocks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9835" y="4757140"/>
              <a:ext cx="1098000" cy="1080000"/>
            </a:xfrm>
            <a:prstGeom prst="rect">
              <a:avLst/>
            </a:prstGeom>
          </p:spPr>
        </p:pic>
        <p:pic>
          <p:nvPicPr>
            <p:cNvPr id="7" name="図 6" descr="黒い背景とぼやけた写真&#10;&#10;自動的に生成された説明">
              <a:extLst>
                <a:ext uri="{FF2B5EF4-FFF2-40B4-BE49-F238E27FC236}">
                  <a16:creationId xmlns:a16="http://schemas.microsoft.com/office/drawing/2014/main" id="{DAB25464-9CF2-43A3-85B6-609E575E5FBC}"/>
                </a:ext>
              </a:extLst>
            </p:cNvPr>
            <p:cNvPicPr>
              <a:picLocks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9835" y="6224626"/>
              <a:ext cx="1098000" cy="1080000"/>
            </a:xfrm>
            <a:prstGeom prst="rect">
              <a:avLst/>
            </a:prstGeom>
          </p:spPr>
        </p:pic>
        <p:pic>
          <p:nvPicPr>
            <p:cNvPr id="9" name="図 8" descr="ブラック が含まれている画像&#10;&#10;自動的に生成された説明">
              <a:extLst>
                <a:ext uri="{FF2B5EF4-FFF2-40B4-BE49-F238E27FC236}">
                  <a16:creationId xmlns:a16="http://schemas.microsoft.com/office/drawing/2014/main" id="{7D6C6B3F-201F-42E0-A4A4-245E879E4042}"/>
                </a:ext>
              </a:extLst>
            </p:cNvPr>
            <p:cNvPicPr>
              <a:picLocks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8160" y="4757140"/>
              <a:ext cx="1098000" cy="1080000"/>
            </a:xfrm>
            <a:prstGeom prst="rect">
              <a:avLst/>
            </a:prstGeom>
          </p:spPr>
        </p:pic>
        <p:pic>
          <p:nvPicPr>
            <p:cNvPr id="11" name="図 10" descr="星と文字の加工写真&#10;&#10;自動的に生成された説明">
              <a:extLst>
                <a:ext uri="{FF2B5EF4-FFF2-40B4-BE49-F238E27FC236}">
                  <a16:creationId xmlns:a16="http://schemas.microsoft.com/office/drawing/2014/main" id="{A8927FB7-621C-494F-B4B3-AC8F7DD9AF9B}"/>
                </a:ext>
              </a:extLst>
            </p:cNvPr>
            <p:cNvPicPr>
              <a:picLocks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8160" y="6224626"/>
              <a:ext cx="1098000" cy="1080000"/>
            </a:xfrm>
            <a:prstGeom prst="rect">
              <a:avLst/>
            </a:prstGeom>
          </p:spPr>
        </p:pic>
        <p:pic>
          <p:nvPicPr>
            <p:cNvPr id="23" name="図 22" descr="星, ガラス が含まれている画像&#10;&#10;自動的に生成された説明">
              <a:extLst>
                <a:ext uri="{FF2B5EF4-FFF2-40B4-BE49-F238E27FC236}">
                  <a16:creationId xmlns:a16="http://schemas.microsoft.com/office/drawing/2014/main" id="{2BE8E194-A504-4CC2-98AA-19FC19E2C2F9}"/>
                </a:ext>
              </a:extLst>
            </p:cNvPr>
            <p:cNvPicPr>
              <a:picLocks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6485" y="4757140"/>
              <a:ext cx="1098000" cy="1080000"/>
            </a:xfrm>
            <a:prstGeom prst="rect">
              <a:avLst/>
            </a:prstGeom>
          </p:spPr>
        </p:pic>
        <p:pic>
          <p:nvPicPr>
            <p:cNvPr id="27" name="図 26" descr="座る, テーブル, 消火栓 が含まれている画像&#10;&#10;自動的に生成された説明">
              <a:extLst>
                <a:ext uri="{FF2B5EF4-FFF2-40B4-BE49-F238E27FC236}">
                  <a16:creationId xmlns:a16="http://schemas.microsoft.com/office/drawing/2014/main" id="{ABC7CA49-187F-4E4B-90DD-E877EB4B3267}"/>
                </a:ext>
              </a:extLst>
            </p:cNvPr>
            <p:cNvPicPr>
              <a:picLocks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4811" y="4757140"/>
              <a:ext cx="1098000" cy="1080000"/>
            </a:xfrm>
            <a:prstGeom prst="rect">
              <a:avLst/>
            </a:prstGeom>
          </p:spPr>
        </p:pic>
        <p:pic>
          <p:nvPicPr>
            <p:cNvPr id="29" name="図 28" descr="ブラック, 座る, テーブル, 猫 が含まれている画像&#10;&#10;自動的に生成された説明">
              <a:extLst>
                <a:ext uri="{FF2B5EF4-FFF2-40B4-BE49-F238E27FC236}">
                  <a16:creationId xmlns:a16="http://schemas.microsoft.com/office/drawing/2014/main" id="{F14AD6B7-A745-41F2-9077-AF1DB1020EBC}"/>
                </a:ext>
              </a:extLst>
            </p:cNvPr>
            <p:cNvPicPr>
              <a:picLocks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4811" y="6224626"/>
              <a:ext cx="1098000" cy="1080000"/>
            </a:xfrm>
            <a:prstGeom prst="rect">
              <a:avLst/>
            </a:prstGeom>
          </p:spPr>
        </p:pic>
        <p:pic>
          <p:nvPicPr>
            <p:cNvPr id="31" name="図 30" descr="ブラック, 猫 が含まれている画像&#10;&#10;自動的に生成された説明">
              <a:extLst>
                <a:ext uri="{FF2B5EF4-FFF2-40B4-BE49-F238E27FC236}">
                  <a16:creationId xmlns:a16="http://schemas.microsoft.com/office/drawing/2014/main" id="{ED11ABCC-B98D-40AB-9AF3-10E0AD102667}"/>
                </a:ext>
              </a:extLst>
            </p:cNvPr>
            <p:cNvPicPr>
              <a:picLocks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10" y="4757140"/>
              <a:ext cx="1098000" cy="1080000"/>
            </a:xfrm>
            <a:prstGeom prst="rect">
              <a:avLst/>
            </a:prstGeom>
          </p:spPr>
        </p:pic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93A0B33B-AC67-4EDE-A3E9-39BCD869AF8A}"/>
                </a:ext>
              </a:extLst>
            </p:cNvPr>
            <p:cNvPicPr>
              <a:picLocks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10" y="6224626"/>
              <a:ext cx="1098000" cy="1080000"/>
            </a:xfrm>
            <a:prstGeom prst="rect">
              <a:avLst/>
            </a:prstGeom>
          </p:spPr>
        </p:pic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DB0E04A3-32C3-48C8-A194-000CDB0E0269}"/>
                </a:ext>
              </a:extLst>
            </p:cNvPr>
            <p:cNvSpPr/>
            <p:nvPr/>
          </p:nvSpPr>
          <p:spPr>
            <a:xfrm>
              <a:off x="577342" y="3068062"/>
              <a:ext cx="5703316" cy="133615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1FF31F68-5EC0-42A0-B1A0-10148CCACDA5}"/>
                </a:ext>
              </a:extLst>
            </p:cNvPr>
            <p:cNvSpPr txBox="1"/>
            <p:nvPr/>
          </p:nvSpPr>
          <p:spPr>
            <a:xfrm>
              <a:off x="567335" y="3056489"/>
              <a:ext cx="265950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A: Excellent quality reference images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384D245E-D673-471F-AD8B-210E860FCF2E}"/>
                </a:ext>
              </a:extLst>
            </p:cNvPr>
            <p:cNvSpPr txBox="1"/>
            <p:nvPr/>
          </p:nvSpPr>
          <p:spPr>
            <a:xfrm>
              <a:off x="621510" y="4753263"/>
              <a:ext cx="32949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900" dirty="0">
                  <a:solidFill>
                    <a:schemeClr val="bg1"/>
                  </a:solidFill>
                  <a:highlight>
                    <a:srgbClr val="0000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PLAX</a:t>
              </a:r>
              <a:endPara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0169A118-0ED5-4B60-9B1A-B12F7733346E}"/>
                </a:ext>
              </a:extLst>
            </p:cNvPr>
            <p:cNvSpPr txBox="1"/>
            <p:nvPr/>
          </p:nvSpPr>
          <p:spPr>
            <a:xfrm>
              <a:off x="621510" y="6225198"/>
              <a:ext cx="32949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900" dirty="0">
                  <a:solidFill>
                    <a:schemeClr val="bg1"/>
                  </a:solidFill>
                  <a:highlight>
                    <a:srgbClr val="0000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PLAX</a:t>
              </a:r>
              <a:endPara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0AF41E93-E868-495A-8459-4408029B1671}"/>
                </a:ext>
              </a:extLst>
            </p:cNvPr>
            <p:cNvSpPr txBox="1"/>
            <p:nvPr/>
          </p:nvSpPr>
          <p:spPr>
            <a:xfrm>
              <a:off x="1749835" y="3289478"/>
              <a:ext cx="32949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900" dirty="0">
                  <a:solidFill>
                    <a:schemeClr val="bg1"/>
                  </a:solidFill>
                  <a:highlight>
                    <a:srgbClr val="0000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PSAX</a:t>
              </a:r>
              <a:endPara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304B12F2-375D-4142-B6F2-34CF8D2500EF}"/>
                </a:ext>
              </a:extLst>
            </p:cNvPr>
            <p:cNvSpPr txBox="1"/>
            <p:nvPr/>
          </p:nvSpPr>
          <p:spPr>
            <a:xfrm>
              <a:off x="2861837" y="6235787"/>
              <a:ext cx="32949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900" dirty="0">
                  <a:solidFill>
                    <a:schemeClr val="bg1"/>
                  </a:solidFill>
                  <a:highlight>
                    <a:srgbClr val="0000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A4C</a:t>
              </a:r>
              <a:endPara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7553ED2B-04C1-4936-A4FD-AEB6D19E181C}"/>
                </a:ext>
              </a:extLst>
            </p:cNvPr>
            <p:cNvSpPr/>
            <p:nvPr/>
          </p:nvSpPr>
          <p:spPr>
            <a:xfrm>
              <a:off x="577342" y="4530926"/>
              <a:ext cx="5703316" cy="133615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1B64C30D-350C-439A-87AB-8CAA2A17147F}"/>
                </a:ext>
              </a:extLst>
            </p:cNvPr>
            <p:cNvSpPr txBox="1"/>
            <p:nvPr/>
          </p:nvSpPr>
          <p:spPr>
            <a:xfrm>
              <a:off x="565567" y="4519329"/>
              <a:ext cx="265950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B: Acceptable quality images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1C6664D6-7C5C-4BC5-8416-E3F009D3F381}"/>
                </a:ext>
              </a:extLst>
            </p:cNvPr>
            <p:cNvSpPr/>
            <p:nvPr/>
          </p:nvSpPr>
          <p:spPr>
            <a:xfrm>
              <a:off x="577342" y="5996131"/>
              <a:ext cx="5703316" cy="133615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8A589AF9-91BD-4EF0-84B4-82CB3D9D0590}"/>
                </a:ext>
              </a:extLst>
            </p:cNvPr>
            <p:cNvSpPr txBox="1"/>
            <p:nvPr/>
          </p:nvSpPr>
          <p:spPr>
            <a:xfrm>
              <a:off x="565567" y="5978228"/>
              <a:ext cx="265950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C: Poor quality images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328A129D-B27F-4C7A-A6AA-3568B4387114}"/>
                </a:ext>
              </a:extLst>
            </p:cNvPr>
            <p:cNvSpPr txBox="1"/>
            <p:nvPr/>
          </p:nvSpPr>
          <p:spPr>
            <a:xfrm>
              <a:off x="2861837" y="4762457"/>
              <a:ext cx="32949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900" dirty="0">
                  <a:solidFill>
                    <a:schemeClr val="bg1"/>
                  </a:solidFill>
                  <a:highlight>
                    <a:srgbClr val="0000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A4C</a:t>
              </a:r>
              <a:endPara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0F1E93BD-5D4C-4325-B6CD-440977EC1286}"/>
                </a:ext>
              </a:extLst>
            </p:cNvPr>
            <p:cNvSpPr txBox="1"/>
            <p:nvPr/>
          </p:nvSpPr>
          <p:spPr>
            <a:xfrm>
              <a:off x="2861837" y="3293092"/>
              <a:ext cx="32949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900" dirty="0">
                  <a:solidFill>
                    <a:schemeClr val="bg1"/>
                  </a:solidFill>
                  <a:highlight>
                    <a:srgbClr val="0000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A4C</a:t>
              </a:r>
              <a:endPara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B82E6DF8-DB8D-440D-B76C-B144D699BE2F}"/>
                </a:ext>
              </a:extLst>
            </p:cNvPr>
            <p:cNvSpPr txBox="1"/>
            <p:nvPr/>
          </p:nvSpPr>
          <p:spPr>
            <a:xfrm>
              <a:off x="1749835" y="6225198"/>
              <a:ext cx="32949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900" dirty="0">
                  <a:solidFill>
                    <a:schemeClr val="bg1"/>
                  </a:solidFill>
                  <a:highlight>
                    <a:srgbClr val="0000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PSAX</a:t>
              </a:r>
              <a:endPara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6BCEFDEB-066C-4C67-B41C-E49C37A1A553}"/>
                </a:ext>
              </a:extLst>
            </p:cNvPr>
            <p:cNvSpPr txBox="1"/>
            <p:nvPr/>
          </p:nvSpPr>
          <p:spPr>
            <a:xfrm>
              <a:off x="1749835" y="4753262"/>
              <a:ext cx="32949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900" dirty="0">
                  <a:solidFill>
                    <a:schemeClr val="bg1"/>
                  </a:solidFill>
                  <a:highlight>
                    <a:srgbClr val="0000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PSAX</a:t>
              </a:r>
              <a:endPara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368EA2A8-FB08-4CC9-8AF0-5C85E2AD7E37}"/>
                </a:ext>
              </a:extLst>
            </p:cNvPr>
            <p:cNvSpPr txBox="1"/>
            <p:nvPr/>
          </p:nvSpPr>
          <p:spPr>
            <a:xfrm>
              <a:off x="3980722" y="3301144"/>
              <a:ext cx="32949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900" dirty="0">
                  <a:solidFill>
                    <a:schemeClr val="bg1"/>
                  </a:solidFill>
                  <a:highlight>
                    <a:srgbClr val="0000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S4C</a:t>
              </a:r>
              <a:endPara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A2ECB770-447D-4B9C-BC88-9D879372D78D}"/>
                </a:ext>
              </a:extLst>
            </p:cNvPr>
            <p:cNvSpPr txBox="1"/>
            <p:nvPr/>
          </p:nvSpPr>
          <p:spPr>
            <a:xfrm>
              <a:off x="3973508" y="6235787"/>
              <a:ext cx="32949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900" dirty="0">
                  <a:solidFill>
                    <a:schemeClr val="bg1"/>
                  </a:solidFill>
                  <a:highlight>
                    <a:srgbClr val="0000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S4C</a:t>
              </a:r>
              <a:endPara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502F6C52-D0FF-4BBC-920F-05F1DEF70B1D}"/>
                </a:ext>
              </a:extLst>
            </p:cNvPr>
            <p:cNvSpPr txBox="1"/>
            <p:nvPr/>
          </p:nvSpPr>
          <p:spPr>
            <a:xfrm>
              <a:off x="3987935" y="4752130"/>
              <a:ext cx="32949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900" dirty="0">
                  <a:solidFill>
                    <a:schemeClr val="bg1"/>
                  </a:solidFill>
                  <a:highlight>
                    <a:srgbClr val="0000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S4C</a:t>
              </a:r>
              <a:endPara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5D8A8C16-DB7D-478B-B6B2-C098427F2136}"/>
                </a:ext>
              </a:extLst>
            </p:cNvPr>
            <p:cNvSpPr txBox="1"/>
            <p:nvPr/>
          </p:nvSpPr>
          <p:spPr>
            <a:xfrm>
              <a:off x="5110342" y="3296838"/>
              <a:ext cx="32949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900" dirty="0">
                  <a:solidFill>
                    <a:schemeClr val="bg1"/>
                  </a:solidFill>
                  <a:highlight>
                    <a:srgbClr val="0000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SIVC</a:t>
              </a:r>
              <a:endPara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874509E9-07B5-4D57-93EB-6AE182088E4E}"/>
                </a:ext>
              </a:extLst>
            </p:cNvPr>
            <p:cNvSpPr txBox="1"/>
            <p:nvPr/>
          </p:nvSpPr>
          <p:spPr>
            <a:xfrm>
              <a:off x="5122813" y="4762457"/>
              <a:ext cx="32949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900" dirty="0">
                  <a:solidFill>
                    <a:schemeClr val="bg1"/>
                  </a:solidFill>
                  <a:highlight>
                    <a:srgbClr val="0000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SIVC</a:t>
              </a:r>
              <a:endPara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EEBF97EF-6BEE-4F92-A6D7-F52504B7019B}"/>
                </a:ext>
              </a:extLst>
            </p:cNvPr>
            <p:cNvSpPr txBox="1"/>
            <p:nvPr/>
          </p:nvSpPr>
          <p:spPr>
            <a:xfrm>
              <a:off x="5135284" y="6235787"/>
              <a:ext cx="32949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sz="900" dirty="0">
                  <a:solidFill>
                    <a:schemeClr val="bg1"/>
                  </a:solidFill>
                  <a:highlight>
                    <a:srgbClr val="0000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SIVC</a:t>
              </a:r>
              <a:endPara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2F0121F-0A6E-7EEC-CF3A-EBB211E97BA0}"/>
              </a:ext>
            </a:extLst>
          </p:cNvPr>
          <p:cNvSpPr txBox="1"/>
          <p:nvPr/>
        </p:nvSpPr>
        <p:spPr>
          <a:xfrm>
            <a:off x="718838" y="5983950"/>
            <a:ext cx="570331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ja-JP" sz="105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</a:rPr>
              <a:t>Adapted from Jujo et al., </a:t>
            </a:r>
            <a:r>
              <a:rPr lang="en-US" altLang="ja-JP" sz="1050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</a:rPr>
              <a:t>Cardiovascular Ultrasound, </a:t>
            </a:r>
            <a:r>
              <a:rPr lang="en-US" altLang="ja-JP" sz="105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</a:rPr>
              <a:t>2022;20:26.</a:t>
            </a:r>
            <a:endParaRPr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246912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468</TotalTime>
  <Words>70</Words>
  <Application>Microsoft Office PowerPoint</Application>
  <PresentationFormat>A4 210 x 297 mm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聡 重城</dc:creator>
  <cp:lastModifiedBy>聡 重城</cp:lastModifiedBy>
  <cp:revision>34</cp:revision>
  <dcterms:created xsi:type="dcterms:W3CDTF">2020-03-25T05:42:46Z</dcterms:created>
  <dcterms:modified xsi:type="dcterms:W3CDTF">2026-06-07T01:48:25Z</dcterms:modified>
</cp:coreProperties>
</file>