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sldIdLst>
    <p:sldId id="266" r:id="rId2"/>
    <p:sldId id="267" r:id="rId3"/>
    <p:sldId id="256" r:id="rId4"/>
    <p:sldId id="257" r:id="rId5"/>
    <p:sldId id="264" r:id="rId6"/>
    <p:sldId id="265" r:id="rId7"/>
    <p:sldId id="258" r:id="rId8"/>
    <p:sldId id="259" r:id="rId9"/>
    <p:sldId id="260" r:id="rId10"/>
    <p:sldId id="269" r:id="rId11"/>
    <p:sldId id="270" r:id="rId12"/>
  </p:sldIdLst>
  <p:sldSz cx="6858000" cy="9906000" type="A4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12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87" autoAdjust="0"/>
    <p:restoredTop sz="89480" autoAdjust="0"/>
  </p:normalViewPr>
  <p:slideViewPr>
    <p:cSldViewPr snapToGrid="0" showGuides="1">
      <p:cViewPr varScale="1">
        <p:scale>
          <a:sx n="69" d="100"/>
          <a:sy n="69" d="100"/>
        </p:scale>
        <p:origin x="3288" y="72"/>
      </p:cViewPr>
      <p:guideLst>
        <p:guide orient="horz" pos="312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E0C0C8-9EC3-41D4-9C80-8C0B9BF2F21B}" type="datetimeFigureOut">
              <a:rPr kumimoji="1" lang="ja-JP" altLang="en-US" smtClean="0"/>
              <a:t>2026/6/6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7E4D35-51B0-4100-BCE4-44967939095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738468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E0C0C8-9EC3-41D4-9C80-8C0B9BF2F21B}" type="datetimeFigureOut">
              <a:rPr kumimoji="1" lang="ja-JP" altLang="en-US" smtClean="0"/>
              <a:t>2026/6/6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7E4D35-51B0-4100-BCE4-44967939095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236442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E0C0C8-9EC3-41D4-9C80-8C0B9BF2F21B}" type="datetimeFigureOut">
              <a:rPr kumimoji="1" lang="ja-JP" altLang="en-US" smtClean="0"/>
              <a:t>2026/6/6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7E4D35-51B0-4100-BCE4-44967939095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883496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E0C0C8-9EC3-41D4-9C80-8C0B9BF2F21B}" type="datetimeFigureOut">
              <a:rPr kumimoji="1" lang="ja-JP" altLang="en-US" smtClean="0"/>
              <a:t>2026/6/6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7E4D35-51B0-4100-BCE4-44967939095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958049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E0C0C8-9EC3-41D4-9C80-8C0B9BF2F21B}" type="datetimeFigureOut">
              <a:rPr kumimoji="1" lang="ja-JP" altLang="en-US" smtClean="0"/>
              <a:t>2026/6/6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7E4D35-51B0-4100-BCE4-44967939095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239623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E0C0C8-9EC3-41D4-9C80-8C0B9BF2F21B}" type="datetimeFigureOut">
              <a:rPr kumimoji="1" lang="ja-JP" altLang="en-US" smtClean="0"/>
              <a:t>2026/6/6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7E4D35-51B0-4100-BCE4-44967939095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831051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E0C0C8-9EC3-41D4-9C80-8C0B9BF2F21B}" type="datetimeFigureOut">
              <a:rPr kumimoji="1" lang="ja-JP" altLang="en-US" smtClean="0"/>
              <a:t>2026/6/6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7E4D35-51B0-4100-BCE4-44967939095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567799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E0C0C8-9EC3-41D4-9C80-8C0B9BF2F21B}" type="datetimeFigureOut">
              <a:rPr kumimoji="1" lang="ja-JP" altLang="en-US" smtClean="0"/>
              <a:t>2026/6/6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7E4D35-51B0-4100-BCE4-44967939095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117803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E0C0C8-9EC3-41D4-9C80-8C0B9BF2F21B}" type="datetimeFigureOut">
              <a:rPr kumimoji="1" lang="ja-JP" altLang="en-US" smtClean="0"/>
              <a:t>2026/6/6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7E4D35-51B0-4100-BCE4-44967939095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102525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E0C0C8-9EC3-41D4-9C80-8C0B9BF2F21B}" type="datetimeFigureOut">
              <a:rPr kumimoji="1" lang="ja-JP" altLang="en-US" smtClean="0"/>
              <a:t>2026/6/6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7E4D35-51B0-4100-BCE4-44967939095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451479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ja-JP" altLang="en-US"/>
              <a:t>アイコンをクリックして図を追加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E0C0C8-9EC3-41D4-9C80-8C0B9BF2F21B}" type="datetimeFigureOut">
              <a:rPr kumimoji="1" lang="ja-JP" altLang="en-US" smtClean="0"/>
              <a:t>2026/6/6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7E4D35-51B0-4100-BCE4-44967939095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123491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E0C0C8-9EC3-41D4-9C80-8C0B9BF2F21B}" type="datetimeFigureOut">
              <a:rPr kumimoji="1" lang="ja-JP" altLang="en-US" smtClean="0"/>
              <a:t>2026/6/6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67E4D35-51B0-4100-BCE4-44967939095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964647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kumimoji="1"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9EAC0D1E-BAD8-4DD7-A77F-B61BDCF1C528}"/>
              </a:ext>
            </a:extLst>
          </p:cNvPr>
          <p:cNvSpPr txBox="1"/>
          <p:nvPr/>
        </p:nvSpPr>
        <p:spPr>
          <a:xfrm>
            <a:off x="158750" y="3288507"/>
            <a:ext cx="65405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2800" dirty="0">
                <a:latin typeface="Arial" panose="020B0604020202020204" pitchFamily="34" charset="0"/>
                <a:cs typeface="Arial" panose="020B0604020202020204" pitchFamily="34" charset="0"/>
              </a:rPr>
              <a:t>5 cardiac POCUS views knowledge test</a:t>
            </a:r>
          </a:p>
          <a:p>
            <a:pPr algn="ctr"/>
            <a:r>
              <a:rPr kumimoji="1" lang="en-US" altLang="ja-JP" sz="2800" dirty="0">
                <a:latin typeface="Arial" panose="020B0604020202020204" pitchFamily="34" charset="0"/>
                <a:cs typeface="Arial" panose="020B0604020202020204" pitchFamily="34" charset="0"/>
              </a:rPr>
              <a:t>(40-point maximum)</a:t>
            </a:r>
            <a:endParaRPr kumimoji="1" lang="ja-JP" alt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AD88C112-0B53-4AF1-A2B4-DE7C0621B961}"/>
              </a:ext>
            </a:extLst>
          </p:cNvPr>
          <p:cNvSpPr/>
          <p:nvPr/>
        </p:nvSpPr>
        <p:spPr>
          <a:xfrm>
            <a:off x="158750" y="4857741"/>
            <a:ext cx="6540500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ja-JP" dirty="0">
                <a:latin typeface="Arial" panose="020B0604020202020204" pitchFamily="34" charset="0"/>
                <a:cs typeface="Arial" panose="020B0604020202020204" pitchFamily="34" charset="0"/>
              </a:rPr>
              <a:t>This knowledge test includes 40 multiple-choice questions;</a:t>
            </a:r>
          </a:p>
          <a:p>
            <a:r>
              <a:rPr lang="en-US" altLang="ja-JP" dirty="0">
                <a:latin typeface="Arial" panose="020B0604020202020204" pitchFamily="34" charset="0"/>
                <a:cs typeface="Arial" panose="020B0604020202020204" pitchFamily="34" charset="0"/>
              </a:rPr>
              <a:t>(Part 1: 9 questions, Part 2: 10 questions, Part 3: 9 questions, Part 4: 7 questions, Part 5: 5 questions).</a:t>
            </a:r>
          </a:p>
          <a:p>
            <a:r>
              <a:rPr lang="en-US" altLang="ja-JP" dirty="0">
                <a:latin typeface="Arial" panose="020B0604020202020204" pitchFamily="34" charset="0"/>
                <a:cs typeface="Arial" panose="020B0604020202020204" pitchFamily="34" charset="0"/>
              </a:rPr>
              <a:t>Please choose correct answer from the answer choices below.</a:t>
            </a:r>
          </a:p>
          <a:p>
            <a:endParaRPr lang="en-US" altLang="ja-JP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altLang="ja-JP" dirty="0">
                <a:latin typeface="Arial" panose="020B0604020202020204" pitchFamily="34" charset="0"/>
                <a:cs typeface="Arial" panose="020B0604020202020204" pitchFamily="34" charset="0"/>
              </a:rPr>
              <a:t>Please complete the test within 30 minutes.</a:t>
            </a:r>
          </a:p>
          <a:p>
            <a:endParaRPr lang="en-US" altLang="ja-JP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altLang="ja-JP" dirty="0">
                <a:latin typeface="Arial" panose="020B0604020202020204" pitchFamily="34" charset="0"/>
                <a:cs typeface="Arial" panose="020B0604020202020204" pitchFamily="34" charset="0"/>
              </a:rPr>
              <a:t>Please do not review any resources such as textbooks or websites prior to or during your knowledge assessment. </a:t>
            </a:r>
            <a:endParaRPr lang="ja-JP" alt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08B50890-0769-4FF1-8D78-DD3A966FDD1D}"/>
              </a:ext>
            </a:extLst>
          </p:cNvPr>
          <p:cNvSpPr txBox="1"/>
          <p:nvPr/>
        </p:nvSpPr>
        <p:spPr>
          <a:xfrm>
            <a:off x="0" y="2380992"/>
            <a:ext cx="6858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3200" dirty="0">
                <a:latin typeface="Arial" panose="020B0604020202020204" pitchFamily="34" charset="0"/>
                <a:cs typeface="Arial" panose="020B0604020202020204" pitchFamily="34" charset="0"/>
              </a:rPr>
              <a:t>Supplementary Appendix 2</a:t>
            </a:r>
            <a:endParaRPr kumimoji="1" lang="ja-JP" altLang="en-US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829E1113-5DBF-48D1-9C10-3458786F0CAC}"/>
              </a:ext>
            </a:extLst>
          </p:cNvPr>
          <p:cNvSpPr txBox="1"/>
          <p:nvPr/>
        </p:nvSpPr>
        <p:spPr>
          <a:xfrm>
            <a:off x="335071" y="27353"/>
            <a:ext cx="618785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1200" dirty="0">
                <a:latin typeface="Arial" panose="020B0604020202020204" pitchFamily="34" charset="0"/>
                <a:cs typeface="Arial" panose="020B0604020202020204" pitchFamily="34" charset="0"/>
              </a:rPr>
              <a:t>Adapted from Jujo et al. </a:t>
            </a:r>
            <a:r>
              <a:rPr kumimoji="1" lang="en-US" altLang="ja-JP" sz="1200" i="1" dirty="0">
                <a:latin typeface="Arial" panose="020B0604020202020204" pitchFamily="34" charset="0"/>
                <a:cs typeface="Arial" panose="020B0604020202020204" pitchFamily="34" charset="0"/>
              </a:rPr>
              <a:t>The Pilot and Feasibility Studies. </a:t>
            </a:r>
            <a:r>
              <a:rPr kumimoji="1" lang="en-US" altLang="ja-JP" sz="1200" dirty="0">
                <a:latin typeface="Arial" panose="020B0604020202020204" pitchFamily="34" charset="0"/>
                <a:cs typeface="Arial" panose="020B0604020202020204" pitchFamily="34" charset="0"/>
              </a:rPr>
              <a:t>2021;7:175.</a:t>
            </a:r>
            <a:endParaRPr kumimoji="1" lang="ja-JP" alt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4291422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表 7">
            <a:extLst>
              <a:ext uri="{FF2B5EF4-FFF2-40B4-BE49-F238E27FC236}">
                <a16:creationId xmlns:a16="http://schemas.microsoft.com/office/drawing/2014/main" id="{47BC13D9-F594-4A39-84EE-5FC72D3264C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48680973"/>
              </p:ext>
            </p:extLst>
          </p:nvPr>
        </p:nvGraphicFramePr>
        <p:xfrm>
          <a:off x="548894" y="1461000"/>
          <a:ext cx="5760212" cy="6705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72656">
                  <a:extLst>
                    <a:ext uri="{9D8B030D-6E8A-4147-A177-3AD203B41FA5}">
                      <a16:colId xmlns:a16="http://schemas.microsoft.com/office/drawing/2014/main" val="2373391591"/>
                    </a:ext>
                  </a:extLst>
                </a:gridCol>
                <a:gridCol w="3687556">
                  <a:extLst>
                    <a:ext uri="{9D8B030D-6E8A-4147-A177-3AD203B41FA5}">
                      <a16:colId xmlns:a16="http://schemas.microsoft.com/office/drawing/2014/main" val="2960540916"/>
                    </a:ext>
                  </a:extLst>
                </a:gridCol>
              </a:tblGrid>
              <a:tr h="273880">
                <a:tc>
                  <a:txBody>
                    <a:bodyPr/>
                    <a:lstStyle/>
                    <a:p>
                      <a:r>
                        <a:rPr kumimoji="1" lang="en-US" altLang="ja-JP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Question</a:t>
                      </a:r>
                      <a:endParaRPr kumimoji="1" lang="ja-JP" altLang="en-US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1" lang="en-US" altLang="ja-JP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Answer</a:t>
                      </a:r>
                      <a:endParaRPr kumimoji="1" lang="ja-JP" altLang="en-US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02230601"/>
                  </a:ext>
                </a:extLst>
              </a:tr>
              <a:tr h="273880">
                <a:tc>
                  <a:txBody>
                    <a:bodyPr/>
                    <a:lstStyle/>
                    <a:p>
                      <a:r>
                        <a:rPr kumimoji="1" lang="en-US" altLang="ja-JP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Part 1 </a:t>
                      </a:r>
                      <a:endParaRPr kumimoji="1" lang="ja-JP" altLang="en-US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kumimoji="1" lang="ja-JP" altLang="en-US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75398402"/>
                  </a:ext>
                </a:extLst>
              </a:tr>
              <a:tr h="273880">
                <a:tc>
                  <a:txBody>
                    <a:bodyPr/>
                    <a:lstStyle/>
                    <a:p>
                      <a:r>
                        <a:rPr lang="en-US" altLang="ja-JP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Question 1-1. 1a</a:t>
                      </a:r>
                      <a:endParaRPr kumimoji="1" lang="ja-JP" altLang="en-US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ja-JP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31 (Parasternal long-axis view) </a:t>
                      </a:r>
                      <a:endParaRPr kumimoji="1" lang="ja-JP" altLang="en-US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73306654"/>
                  </a:ext>
                </a:extLst>
              </a:tr>
              <a:tr h="273880"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ja-JP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Question 1-2. 1b</a:t>
                      </a:r>
                      <a:endParaRPr kumimoji="1" lang="ja-JP" altLang="en-US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ja-JP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 (Right Ventricle)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45393654"/>
                  </a:ext>
                </a:extLst>
              </a:tr>
              <a:tr h="273880">
                <a:tc>
                  <a:txBody>
                    <a:bodyPr/>
                    <a:lstStyle/>
                    <a:p>
                      <a:r>
                        <a:rPr lang="en-US" altLang="ja-JP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Question 1-3. 1c</a:t>
                      </a:r>
                      <a:endParaRPr kumimoji="1" lang="ja-JP" altLang="en-US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ja-JP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19 (Interventricular Septum)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50714981"/>
                  </a:ext>
                </a:extLst>
              </a:tr>
              <a:tr h="273880">
                <a:tc>
                  <a:txBody>
                    <a:bodyPr/>
                    <a:lstStyle/>
                    <a:p>
                      <a:r>
                        <a:rPr lang="en-US" altLang="ja-JP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Question 1-4. 1d</a:t>
                      </a:r>
                      <a:endParaRPr kumimoji="1" lang="ja-JP" altLang="en-US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ja-JP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 (Left Ventricle)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54045215"/>
                  </a:ext>
                </a:extLst>
              </a:tr>
              <a:tr h="273880"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ja-JP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Question 1-5. 1e</a:t>
                      </a:r>
                      <a:endParaRPr kumimoji="1" lang="ja-JP" altLang="en-US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ja-JP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 (Aortic Valve)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99203295"/>
                  </a:ext>
                </a:extLst>
              </a:tr>
              <a:tr h="273880">
                <a:tc>
                  <a:txBody>
                    <a:bodyPr/>
                    <a:lstStyle/>
                    <a:p>
                      <a:r>
                        <a:rPr lang="en-US" altLang="ja-JP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Question 1-6. 1f </a:t>
                      </a:r>
                      <a:endParaRPr kumimoji="1" lang="ja-JP" altLang="en-US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ja-JP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 (Ascending Aorta)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21447107"/>
                  </a:ext>
                </a:extLst>
              </a:tr>
              <a:tr h="273880">
                <a:tc>
                  <a:txBody>
                    <a:bodyPr/>
                    <a:lstStyle/>
                    <a:p>
                      <a:r>
                        <a:rPr lang="en-US" altLang="ja-JP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Question 1-7. 1g</a:t>
                      </a:r>
                      <a:endParaRPr kumimoji="1" lang="ja-JP" altLang="en-US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ja-JP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 (Left</a:t>
                      </a:r>
                      <a:r>
                        <a:rPr lang="ja-JP" altLang="en-US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altLang="ja-JP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Atrium)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54809509"/>
                  </a:ext>
                </a:extLst>
              </a:tr>
              <a:tr h="273880"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ja-JP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Question 1-8. 1h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 (</a:t>
                      </a:r>
                      <a:r>
                        <a:rPr lang="en-US" altLang="ja-JP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Mitral Valve)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17781557"/>
                  </a:ext>
                </a:extLst>
              </a:tr>
              <a:tr h="273880"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ja-JP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Question 1-9. 1i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ja-JP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26 (Pericardium)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54242030"/>
                  </a:ext>
                </a:extLst>
              </a:tr>
              <a:tr h="273880"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ja-JP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Part 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kumimoji="1" lang="ja-JP" altLang="en-US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19014102"/>
                  </a:ext>
                </a:extLst>
              </a:tr>
              <a:tr h="273880">
                <a:tc>
                  <a:txBody>
                    <a:bodyPr/>
                    <a:lstStyle/>
                    <a:p>
                      <a:r>
                        <a:rPr lang="en-US" altLang="ja-JP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Question 2-1. 2a</a:t>
                      </a:r>
                      <a:endParaRPr kumimoji="1" lang="ja-JP" altLang="en-US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ja-JP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32 (Parasternal short-axis view) </a:t>
                      </a:r>
                      <a:endParaRPr kumimoji="1" lang="ja-JP" altLang="en-US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71108442"/>
                  </a:ext>
                </a:extLst>
              </a:tr>
              <a:tr h="273880"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ja-JP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Question 2-2. 2b</a:t>
                      </a:r>
                      <a:endParaRPr kumimoji="1" lang="ja-JP" altLang="en-US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ja-JP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 (Right Ventricle)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9644417"/>
                  </a:ext>
                </a:extLst>
              </a:tr>
              <a:tr h="273880">
                <a:tc>
                  <a:txBody>
                    <a:bodyPr/>
                    <a:lstStyle/>
                    <a:p>
                      <a:r>
                        <a:rPr lang="en-US" altLang="ja-JP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Question 2-3. 2c</a:t>
                      </a:r>
                      <a:endParaRPr kumimoji="1" lang="ja-JP" altLang="en-US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ja-JP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 (Left Ventricle)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10145335"/>
                  </a:ext>
                </a:extLst>
              </a:tr>
              <a:tr h="273880">
                <a:tc>
                  <a:txBody>
                    <a:bodyPr/>
                    <a:lstStyle/>
                    <a:p>
                      <a:r>
                        <a:rPr lang="en-US" altLang="ja-JP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Question 2-4. 2d</a:t>
                      </a:r>
                      <a:endParaRPr kumimoji="1" lang="ja-JP" altLang="en-US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ja-JP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24 (Postero-medial Papillary Muscle)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02174157"/>
                  </a:ext>
                </a:extLst>
              </a:tr>
              <a:tr h="273880">
                <a:tc>
                  <a:txBody>
                    <a:bodyPr/>
                    <a:lstStyle/>
                    <a:p>
                      <a:r>
                        <a:rPr lang="en-US" altLang="ja-JP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Question 2-5. 2e</a:t>
                      </a:r>
                      <a:endParaRPr kumimoji="1" lang="ja-JP" altLang="en-US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ja-JP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23 (Antero-lateral Papillary Muscle)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84394284"/>
                  </a:ext>
                </a:extLst>
              </a:tr>
              <a:tr h="273880"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ja-JP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Question 2-6. 2f</a:t>
                      </a:r>
                      <a:endParaRPr kumimoji="1" lang="ja-JP" altLang="en-US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ja-JP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19 (Interventricular Septum)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91266152"/>
                  </a:ext>
                </a:extLst>
              </a:tr>
              <a:tr h="273880">
                <a:tc>
                  <a:txBody>
                    <a:bodyPr/>
                    <a:lstStyle/>
                    <a:p>
                      <a:r>
                        <a:rPr lang="en-US" altLang="ja-JP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Question 2-7. 2g</a:t>
                      </a:r>
                      <a:endParaRPr kumimoji="1" lang="ja-JP" altLang="en-US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ja-JP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 (Anterior wall of LV)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83118785"/>
                  </a:ext>
                </a:extLst>
              </a:tr>
              <a:tr h="273880"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ja-JP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Question 2-8. 2h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ja-JP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22 (Lateral wall of LV (Antero-lateral))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17436433"/>
                  </a:ext>
                </a:extLst>
              </a:tr>
              <a:tr h="273880"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ja-JP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Question 2-9. 2i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ja-JP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21 (Inferior wall of LV)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41597245"/>
                  </a:ext>
                </a:extLst>
              </a:tr>
              <a:tr h="273880"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ja-JP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Question 2-10. 2j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ja-JP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26 (Pericardium)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51292562"/>
                  </a:ext>
                </a:extLst>
              </a:tr>
            </a:tbl>
          </a:graphicData>
        </a:graphic>
      </p:graphicFrame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56378002-F2EE-4204-92DB-BBE513D7ADFA}"/>
              </a:ext>
            </a:extLst>
          </p:cNvPr>
          <p:cNvSpPr txBox="1"/>
          <p:nvPr/>
        </p:nvSpPr>
        <p:spPr>
          <a:xfrm>
            <a:off x="548895" y="8289003"/>
            <a:ext cx="2107651" cy="311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1400" dirty="0">
                <a:latin typeface="Arial" panose="020B0604020202020204" pitchFamily="34" charset="0"/>
                <a:cs typeface="Arial" panose="020B0604020202020204" pitchFamily="34" charset="0"/>
              </a:rPr>
              <a:t>LV = Left Ventricle  </a:t>
            </a:r>
            <a:endParaRPr kumimoji="1" lang="ja-JP" alt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26F02B28-0F74-46C7-98D9-9B6D660B0917}"/>
              </a:ext>
            </a:extLst>
          </p:cNvPr>
          <p:cNvSpPr txBox="1"/>
          <p:nvPr/>
        </p:nvSpPr>
        <p:spPr>
          <a:xfrm>
            <a:off x="292650" y="583049"/>
            <a:ext cx="4038050" cy="3539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1700" dirty="0">
                <a:latin typeface="Arial" panose="020B0604020202020204" pitchFamily="34" charset="0"/>
                <a:cs typeface="Arial" panose="020B0604020202020204" pitchFamily="34" charset="0"/>
              </a:rPr>
              <a:t>Correct Answers: Part 1 and 2.  </a:t>
            </a:r>
            <a:endParaRPr kumimoji="1" lang="ja-JP" altLang="en-US" sz="17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C880DCF5-C28E-4774-BA45-6659B532362F}"/>
              </a:ext>
            </a:extLst>
          </p:cNvPr>
          <p:cNvSpPr txBox="1"/>
          <p:nvPr/>
        </p:nvSpPr>
        <p:spPr>
          <a:xfrm>
            <a:off x="335071" y="27353"/>
            <a:ext cx="618785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1200" dirty="0">
                <a:latin typeface="Arial" panose="020B0604020202020204" pitchFamily="34" charset="0"/>
                <a:cs typeface="Arial" panose="020B0604020202020204" pitchFamily="34" charset="0"/>
              </a:rPr>
              <a:t>Adapted from Jujo et al. </a:t>
            </a:r>
            <a:r>
              <a:rPr kumimoji="1" lang="en-US" altLang="ja-JP" sz="1200" i="1" dirty="0">
                <a:latin typeface="Arial" panose="020B0604020202020204" pitchFamily="34" charset="0"/>
                <a:cs typeface="Arial" panose="020B0604020202020204" pitchFamily="34" charset="0"/>
              </a:rPr>
              <a:t>The Pilot and Feasibility Studies. </a:t>
            </a:r>
            <a:r>
              <a:rPr kumimoji="1" lang="en-US" altLang="ja-JP" sz="1200" dirty="0">
                <a:latin typeface="Arial" panose="020B0604020202020204" pitchFamily="34" charset="0"/>
                <a:cs typeface="Arial" panose="020B0604020202020204" pitchFamily="34" charset="0"/>
              </a:rPr>
              <a:t>2021;7:175.</a:t>
            </a:r>
            <a:endParaRPr kumimoji="1" lang="ja-JP" alt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1863795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表 7">
            <a:extLst>
              <a:ext uri="{FF2B5EF4-FFF2-40B4-BE49-F238E27FC236}">
                <a16:creationId xmlns:a16="http://schemas.microsoft.com/office/drawing/2014/main" id="{47BC13D9-F594-4A39-84EE-5FC72D3264C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32735718"/>
              </p:ext>
            </p:extLst>
          </p:nvPr>
        </p:nvGraphicFramePr>
        <p:xfrm>
          <a:off x="542544" y="1147422"/>
          <a:ext cx="5772912" cy="7620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77227">
                  <a:extLst>
                    <a:ext uri="{9D8B030D-6E8A-4147-A177-3AD203B41FA5}">
                      <a16:colId xmlns:a16="http://schemas.microsoft.com/office/drawing/2014/main" val="2373391591"/>
                    </a:ext>
                  </a:extLst>
                </a:gridCol>
                <a:gridCol w="3695685">
                  <a:extLst>
                    <a:ext uri="{9D8B030D-6E8A-4147-A177-3AD203B41FA5}">
                      <a16:colId xmlns:a16="http://schemas.microsoft.com/office/drawing/2014/main" val="2960540916"/>
                    </a:ext>
                  </a:extLst>
                </a:gridCol>
              </a:tblGrid>
              <a:tr h="289452">
                <a:tc>
                  <a:txBody>
                    <a:bodyPr/>
                    <a:lstStyle/>
                    <a:p>
                      <a:r>
                        <a:rPr kumimoji="1" lang="en-US" altLang="ja-JP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Question</a:t>
                      </a:r>
                      <a:endParaRPr kumimoji="1" lang="ja-JP" altLang="en-US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1" lang="en-US" altLang="ja-JP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Answer</a:t>
                      </a:r>
                      <a:endParaRPr kumimoji="1" lang="ja-JP" altLang="en-US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02230601"/>
                  </a:ext>
                </a:extLst>
              </a:tr>
              <a:tr h="289452">
                <a:tc>
                  <a:txBody>
                    <a:bodyPr/>
                    <a:lstStyle/>
                    <a:p>
                      <a:r>
                        <a:rPr kumimoji="1" lang="en-US" altLang="ja-JP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Part 3</a:t>
                      </a:r>
                      <a:endParaRPr kumimoji="1" lang="ja-JP" altLang="en-US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kumimoji="1" lang="ja-JP" altLang="en-US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75398402"/>
                  </a:ext>
                </a:extLst>
              </a:tr>
              <a:tr h="289452">
                <a:tc>
                  <a:txBody>
                    <a:bodyPr/>
                    <a:lstStyle/>
                    <a:p>
                      <a:r>
                        <a:rPr lang="en-US" altLang="ja-JP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Question 3-1. 3a</a:t>
                      </a:r>
                      <a:endParaRPr kumimoji="1" lang="ja-JP" altLang="en-US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ja-JP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33 (Apical 4-chamber view) </a:t>
                      </a:r>
                      <a:endParaRPr kumimoji="1" lang="ja-JP" altLang="en-US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73306654"/>
                  </a:ext>
                </a:extLst>
              </a:tr>
              <a:tr h="289452"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ja-JP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Question 3-2. 3b</a:t>
                      </a:r>
                      <a:endParaRPr kumimoji="1" lang="ja-JP" altLang="en-US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ja-JP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 (Right Ventricle)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45393654"/>
                  </a:ext>
                </a:extLst>
              </a:tr>
              <a:tr h="289452">
                <a:tc>
                  <a:txBody>
                    <a:bodyPr/>
                    <a:lstStyle/>
                    <a:p>
                      <a:r>
                        <a:rPr lang="en-US" altLang="ja-JP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Question 3-3. 3c</a:t>
                      </a:r>
                      <a:endParaRPr kumimoji="1" lang="ja-JP" altLang="en-US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ja-JP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 (Tricuspid Valve)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50714981"/>
                  </a:ext>
                </a:extLst>
              </a:tr>
              <a:tr h="289452">
                <a:tc>
                  <a:txBody>
                    <a:bodyPr/>
                    <a:lstStyle/>
                    <a:p>
                      <a:r>
                        <a:rPr lang="en-US" altLang="ja-JP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Question 3-4. 3d</a:t>
                      </a:r>
                      <a:endParaRPr kumimoji="1" lang="ja-JP" altLang="en-US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ja-JP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(Right</a:t>
                      </a:r>
                      <a:r>
                        <a:rPr lang="ja-JP" altLang="en-US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altLang="ja-JP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Atrium)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54045215"/>
                  </a:ext>
                </a:extLst>
              </a:tr>
              <a:tr h="289452"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ja-JP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Question 3-5. 3e</a:t>
                      </a:r>
                      <a:endParaRPr kumimoji="1" lang="ja-JP" altLang="en-US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ja-JP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19 (Interventricular Septum)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99203295"/>
                  </a:ext>
                </a:extLst>
              </a:tr>
              <a:tr h="289452">
                <a:tc>
                  <a:txBody>
                    <a:bodyPr/>
                    <a:lstStyle/>
                    <a:p>
                      <a:r>
                        <a:rPr lang="en-US" altLang="ja-JP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Question 3-6. 3f </a:t>
                      </a:r>
                      <a:endParaRPr kumimoji="1" lang="ja-JP" altLang="en-US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ja-JP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 (Left Ventricle)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21447107"/>
                  </a:ext>
                </a:extLst>
              </a:tr>
              <a:tr h="289452">
                <a:tc>
                  <a:txBody>
                    <a:bodyPr/>
                    <a:lstStyle/>
                    <a:p>
                      <a:r>
                        <a:rPr lang="en-US" altLang="ja-JP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Question 3-7. 3g</a:t>
                      </a:r>
                      <a:endParaRPr kumimoji="1" lang="ja-JP" altLang="en-US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 (</a:t>
                      </a:r>
                      <a:r>
                        <a:rPr lang="en-US" altLang="ja-JP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Mitral Valve)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54809509"/>
                  </a:ext>
                </a:extLst>
              </a:tr>
              <a:tr h="289452"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ja-JP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Question 3-8. 3h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ja-JP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18</a:t>
                      </a:r>
                      <a:r>
                        <a:rPr lang="en-US" altLang="ja-JP" sz="1400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(</a:t>
                      </a:r>
                      <a:r>
                        <a:rPr lang="en-US" altLang="ja-JP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Interatrial Septum</a:t>
                      </a:r>
                      <a:r>
                        <a:rPr lang="en-US" altLang="ja-JP" sz="1400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)</a:t>
                      </a:r>
                      <a:endParaRPr lang="en-US" altLang="ja-JP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17781557"/>
                  </a:ext>
                </a:extLst>
              </a:tr>
              <a:tr h="289452"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ja-JP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Question 3-9. 3i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ja-JP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 (Left</a:t>
                      </a:r>
                      <a:r>
                        <a:rPr lang="ja-JP" altLang="en-US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altLang="ja-JP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Atrium)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54242030"/>
                  </a:ext>
                </a:extLst>
              </a:tr>
              <a:tr h="289452"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ja-JP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Part 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kumimoji="1" lang="ja-JP" altLang="en-US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19014102"/>
                  </a:ext>
                </a:extLst>
              </a:tr>
              <a:tr h="289452">
                <a:tc>
                  <a:txBody>
                    <a:bodyPr/>
                    <a:lstStyle/>
                    <a:p>
                      <a:r>
                        <a:rPr lang="en-US" altLang="ja-JP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Question 4-1. 4a</a:t>
                      </a:r>
                      <a:endParaRPr kumimoji="1" lang="ja-JP" altLang="en-US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ja-JP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38 (Subcostal 4-chamber view) </a:t>
                      </a:r>
                      <a:endParaRPr kumimoji="1" lang="ja-JP" altLang="en-US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71108442"/>
                  </a:ext>
                </a:extLst>
              </a:tr>
              <a:tr h="289452"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ja-JP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Question 4-2. 4b</a:t>
                      </a:r>
                      <a:endParaRPr kumimoji="1" lang="ja-JP" altLang="en-US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ja-JP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27 (Liver)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9644417"/>
                  </a:ext>
                </a:extLst>
              </a:tr>
              <a:tr h="289452">
                <a:tc>
                  <a:txBody>
                    <a:bodyPr/>
                    <a:lstStyle/>
                    <a:p>
                      <a:r>
                        <a:rPr lang="en-US" altLang="ja-JP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Question 4-3. 4c</a:t>
                      </a:r>
                      <a:endParaRPr kumimoji="1" lang="ja-JP" altLang="en-US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ja-JP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(Right</a:t>
                      </a:r>
                      <a:r>
                        <a:rPr lang="ja-JP" altLang="en-US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altLang="ja-JP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Atrium)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10145335"/>
                  </a:ext>
                </a:extLst>
              </a:tr>
              <a:tr h="289452">
                <a:tc>
                  <a:txBody>
                    <a:bodyPr/>
                    <a:lstStyle/>
                    <a:p>
                      <a:r>
                        <a:rPr lang="en-US" altLang="ja-JP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Question 4-4. 4d</a:t>
                      </a:r>
                      <a:endParaRPr kumimoji="1" lang="ja-JP" altLang="en-US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ja-JP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 (Right Ventricle)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02174157"/>
                  </a:ext>
                </a:extLst>
              </a:tr>
              <a:tr h="289452">
                <a:tc>
                  <a:txBody>
                    <a:bodyPr/>
                    <a:lstStyle/>
                    <a:p>
                      <a:r>
                        <a:rPr lang="en-US" altLang="ja-JP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Question 4-5. 4e</a:t>
                      </a:r>
                      <a:endParaRPr kumimoji="1" lang="ja-JP" altLang="en-US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ja-JP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 (Left</a:t>
                      </a:r>
                      <a:r>
                        <a:rPr lang="ja-JP" altLang="en-US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altLang="ja-JP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Atrium)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84394284"/>
                  </a:ext>
                </a:extLst>
              </a:tr>
              <a:tr h="289452"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ja-JP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Question 4-6. 4f</a:t>
                      </a:r>
                      <a:endParaRPr kumimoji="1" lang="ja-JP" altLang="en-US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ja-JP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 (Left Ventricle)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91266152"/>
                  </a:ext>
                </a:extLst>
              </a:tr>
              <a:tr h="289452">
                <a:tc>
                  <a:txBody>
                    <a:bodyPr/>
                    <a:lstStyle/>
                    <a:p>
                      <a:r>
                        <a:rPr lang="en-US" altLang="ja-JP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Question 4-7. 4g</a:t>
                      </a:r>
                      <a:endParaRPr kumimoji="1" lang="ja-JP" altLang="en-US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ja-JP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19 (Interventricular Septum)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83118785"/>
                  </a:ext>
                </a:extLst>
              </a:tr>
              <a:tr h="289452"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ja-JP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Part 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ja-JP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17436433"/>
                  </a:ext>
                </a:extLst>
              </a:tr>
              <a:tr h="289452">
                <a:tc>
                  <a:txBody>
                    <a:bodyPr/>
                    <a:lstStyle/>
                    <a:p>
                      <a:r>
                        <a:rPr lang="en-US" altLang="ja-JP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Question 5-1. 5a</a:t>
                      </a:r>
                      <a:endParaRPr kumimoji="1" lang="ja-JP" altLang="en-US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ja-JP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39 (Subcostal IVC view) </a:t>
                      </a:r>
                      <a:endParaRPr kumimoji="1" lang="ja-JP" altLang="en-US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41597245"/>
                  </a:ext>
                </a:extLst>
              </a:tr>
              <a:tr h="289452"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ja-JP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Question 5-2. 5b</a:t>
                      </a:r>
                      <a:endParaRPr kumimoji="1" lang="ja-JP" altLang="en-US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ja-JP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27 (Liver)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51292562"/>
                  </a:ext>
                </a:extLst>
              </a:tr>
              <a:tr h="289452">
                <a:tc>
                  <a:txBody>
                    <a:bodyPr/>
                    <a:lstStyle/>
                    <a:p>
                      <a:r>
                        <a:rPr lang="en-US" altLang="ja-JP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Question 5-3. 5c</a:t>
                      </a:r>
                      <a:endParaRPr kumimoji="1" lang="ja-JP" altLang="en-US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ja-JP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25 (Diaphragm)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38647712"/>
                  </a:ext>
                </a:extLst>
              </a:tr>
              <a:tr h="289452">
                <a:tc>
                  <a:txBody>
                    <a:bodyPr/>
                    <a:lstStyle/>
                    <a:p>
                      <a:r>
                        <a:rPr lang="en-US" altLang="ja-JP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Question 5-4. 5d</a:t>
                      </a:r>
                      <a:endParaRPr kumimoji="1" lang="ja-JP" altLang="en-US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ja-JP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17 (IVC)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70797751"/>
                  </a:ext>
                </a:extLst>
              </a:tr>
              <a:tr h="289452">
                <a:tc>
                  <a:txBody>
                    <a:bodyPr/>
                    <a:lstStyle/>
                    <a:p>
                      <a:r>
                        <a:rPr lang="en-US" altLang="ja-JP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Question 5-5. 5e</a:t>
                      </a:r>
                      <a:endParaRPr kumimoji="1" lang="ja-JP" altLang="en-US" sz="1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ja-JP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(Right</a:t>
                      </a:r>
                      <a:r>
                        <a:rPr lang="ja-JP" altLang="en-US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altLang="ja-JP" sz="14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Atrium)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54080547"/>
                  </a:ext>
                </a:extLst>
              </a:tr>
            </a:tbl>
          </a:graphicData>
        </a:graphic>
      </p:graphicFrame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3537C9B3-18CB-4DCF-B11A-39C3BFD12D8F}"/>
              </a:ext>
            </a:extLst>
          </p:cNvPr>
          <p:cNvSpPr txBox="1"/>
          <p:nvPr/>
        </p:nvSpPr>
        <p:spPr>
          <a:xfrm>
            <a:off x="542544" y="8800882"/>
            <a:ext cx="2636012" cy="3539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1400" dirty="0">
                <a:latin typeface="Arial" panose="020B0604020202020204" pitchFamily="34" charset="0"/>
                <a:cs typeface="Arial" panose="020B0604020202020204" pitchFamily="34" charset="0"/>
              </a:rPr>
              <a:t>IVC = Inferior Vena Cava</a:t>
            </a:r>
            <a:r>
              <a:rPr kumimoji="1" lang="en-US" altLang="ja-JP" sz="17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kumimoji="1" lang="ja-JP" altLang="en-US" sz="17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85B5B82D-5A3C-407C-A718-2782BCE6FCFF}"/>
              </a:ext>
            </a:extLst>
          </p:cNvPr>
          <p:cNvSpPr txBox="1"/>
          <p:nvPr/>
        </p:nvSpPr>
        <p:spPr>
          <a:xfrm>
            <a:off x="292650" y="583049"/>
            <a:ext cx="4596850" cy="3539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1700" dirty="0">
                <a:latin typeface="Arial" panose="020B0604020202020204" pitchFamily="34" charset="0"/>
                <a:cs typeface="Arial" panose="020B0604020202020204" pitchFamily="34" charset="0"/>
              </a:rPr>
              <a:t>Correct Answers: Part 3,4, and 5 </a:t>
            </a:r>
            <a:endParaRPr kumimoji="1" lang="ja-JP" altLang="en-US" sz="17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BD54806B-4628-425B-89DC-25F47C4D0BDA}"/>
              </a:ext>
            </a:extLst>
          </p:cNvPr>
          <p:cNvSpPr txBox="1"/>
          <p:nvPr/>
        </p:nvSpPr>
        <p:spPr>
          <a:xfrm>
            <a:off x="335071" y="27353"/>
            <a:ext cx="618785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1200" dirty="0">
                <a:latin typeface="Arial" panose="020B0604020202020204" pitchFamily="34" charset="0"/>
                <a:cs typeface="Arial" panose="020B0604020202020204" pitchFamily="34" charset="0"/>
              </a:rPr>
              <a:t>Adapted from Jujo et al. </a:t>
            </a:r>
            <a:r>
              <a:rPr kumimoji="1" lang="en-US" altLang="ja-JP" sz="1200" i="1" dirty="0">
                <a:latin typeface="Arial" panose="020B0604020202020204" pitchFamily="34" charset="0"/>
                <a:cs typeface="Arial" panose="020B0604020202020204" pitchFamily="34" charset="0"/>
              </a:rPr>
              <a:t>The Pilot and Feasibility Studies. </a:t>
            </a:r>
            <a:r>
              <a:rPr kumimoji="1" lang="en-US" altLang="ja-JP" sz="1200" dirty="0">
                <a:latin typeface="Arial" panose="020B0604020202020204" pitchFamily="34" charset="0"/>
                <a:cs typeface="Arial" panose="020B0604020202020204" pitchFamily="34" charset="0"/>
              </a:rPr>
              <a:t>2021;7:175.</a:t>
            </a:r>
            <a:endParaRPr kumimoji="1" lang="ja-JP" alt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5498524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プレースホルダー 2">
            <a:extLst>
              <a:ext uri="{FF2B5EF4-FFF2-40B4-BE49-F238E27FC236}">
                <a16:creationId xmlns:a16="http://schemas.microsoft.com/office/drawing/2014/main" id="{188A794C-5299-40E7-BB07-9F63BE343EF6}"/>
              </a:ext>
            </a:extLst>
          </p:cNvPr>
          <p:cNvSpPr txBox="1">
            <a:spLocks/>
          </p:cNvSpPr>
          <p:nvPr/>
        </p:nvSpPr>
        <p:spPr>
          <a:xfrm>
            <a:off x="140249" y="1127525"/>
            <a:ext cx="2899834" cy="776660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kumimoji="1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kumimoji="1"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kumimoji="1"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kumimoji="1"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kumimoji="1"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kumimoji="1"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kumimoji="1"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kumimoji="1"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10000"/>
              </a:lnSpc>
              <a:buFont typeface="+mj-lt"/>
              <a:buAutoNum type="arabicPeriod"/>
            </a:pPr>
            <a:r>
              <a:rPr lang="en-US" altLang="ja-JP" sz="1700" dirty="0">
                <a:latin typeface="Arial" panose="020B0604020202020204" pitchFamily="34" charset="0"/>
                <a:cs typeface="Arial" panose="020B0604020202020204" pitchFamily="34" charset="0"/>
              </a:rPr>
              <a:t> Right</a:t>
            </a:r>
            <a:r>
              <a:rPr lang="ja-JP" altLang="en-US" sz="17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ja-JP" sz="1700" dirty="0">
                <a:latin typeface="Arial" panose="020B0604020202020204" pitchFamily="34" charset="0"/>
                <a:cs typeface="Arial" panose="020B0604020202020204" pitchFamily="34" charset="0"/>
              </a:rPr>
              <a:t>Atrium</a:t>
            </a:r>
          </a:p>
          <a:p>
            <a:pPr>
              <a:lnSpc>
                <a:spcPct val="110000"/>
              </a:lnSpc>
              <a:buFont typeface="+mj-lt"/>
              <a:buAutoNum type="arabicPeriod"/>
            </a:pPr>
            <a:r>
              <a:rPr lang="en-US" altLang="ja-JP" sz="1700" dirty="0">
                <a:latin typeface="Arial" panose="020B0604020202020204" pitchFamily="34" charset="0"/>
                <a:cs typeface="Arial" panose="020B0604020202020204" pitchFamily="34" charset="0"/>
              </a:rPr>
              <a:t> Right Atrial Appendage</a:t>
            </a:r>
          </a:p>
          <a:p>
            <a:pPr>
              <a:lnSpc>
                <a:spcPct val="110000"/>
              </a:lnSpc>
              <a:buFont typeface="+mj-lt"/>
              <a:buAutoNum type="arabicPeriod"/>
            </a:pPr>
            <a:r>
              <a:rPr lang="en-US" altLang="ja-JP" sz="1700" dirty="0">
                <a:latin typeface="Arial" panose="020B0604020202020204" pitchFamily="34" charset="0"/>
                <a:cs typeface="Arial" panose="020B0604020202020204" pitchFamily="34" charset="0"/>
              </a:rPr>
              <a:t> Right Ventricle</a:t>
            </a:r>
          </a:p>
          <a:p>
            <a:pPr>
              <a:lnSpc>
                <a:spcPct val="110000"/>
              </a:lnSpc>
              <a:buFont typeface="+mj-lt"/>
              <a:buAutoNum type="arabicPeriod"/>
            </a:pPr>
            <a:r>
              <a:rPr lang="en-US" altLang="ja-JP" sz="1700" dirty="0">
                <a:latin typeface="Arial" panose="020B0604020202020204" pitchFamily="34" charset="0"/>
                <a:cs typeface="Arial" panose="020B0604020202020204" pitchFamily="34" charset="0"/>
              </a:rPr>
              <a:t> Left</a:t>
            </a:r>
            <a:r>
              <a:rPr lang="ja-JP" altLang="en-US" sz="17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ja-JP" sz="1700" dirty="0">
                <a:latin typeface="Arial" panose="020B0604020202020204" pitchFamily="34" charset="0"/>
                <a:cs typeface="Arial" panose="020B0604020202020204" pitchFamily="34" charset="0"/>
              </a:rPr>
              <a:t>Atrium</a:t>
            </a:r>
          </a:p>
          <a:p>
            <a:pPr>
              <a:lnSpc>
                <a:spcPct val="110000"/>
              </a:lnSpc>
              <a:buFont typeface="+mj-lt"/>
              <a:buAutoNum type="arabicPeriod"/>
            </a:pPr>
            <a:r>
              <a:rPr lang="en-US" altLang="ja-JP" sz="1700" dirty="0">
                <a:latin typeface="Arial" panose="020B0604020202020204" pitchFamily="34" charset="0"/>
                <a:cs typeface="Arial" panose="020B0604020202020204" pitchFamily="34" charset="0"/>
              </a:rPr>
              <a:t> Left Atrial Appendage</a:t>
            </a:r>
          </a:p>
          <a:p>
            <a:pPr>
              <a:lnSpc>
                <a:spcPct val="110000"/>
              </a:lnSpc>
              <a:buFont typeface="+mj-lt"/>
              <a:buAutoNum type="arabicPeriod"/>
            </a:pPr>
            <a:r>
              <a:rPr lang="en-US" altLang="ja-JP" sz="1700" dirty="0">
                <a:latin typeface="Arial" panose="020B0604020202020204" pitchFamily="34" charset="0"/>
                <a:cs typeface="Arial" panose="020B0604020202020204" pitchFamily="34" charset="0"/>
              </a:rPr>
              <a:t> Left Ventricle</a:t>
            </a:r>
          </a:p>
          <a:p>
            <a:pPr>
              <a:lnSpc>
                <a:spcPct val="110000"/>
              </a:lnSpc>
              <a:buFont typeface="+mj-lt"/>
              <a:buAutoNum type="arabicPeriod"/>
            </a:pPr>
            <a:r>
              <a:rPr lang="en-US" altLang="ja-JP" sz="1700" dirty="0">
                <a:latin typeface="Arial" panose="020B0604020202020204" pitchFamily="34" charset="0"/>
                <a:cs typeface="Arial" panose="020B0604020202020204" pitchFamily="34" charset="0"/>
              </a:rPr>
              <a:t> Aortic Valve</a:t>
            </a:r>
          </a:p>
          <a:p>
            <a:pPr>
              <a:lnSpc>
                <a:spcPct val="110000"/>
              </a:lnSpc>
              <a:buFont typeface="+mj-lt"/>
              <a:buAutoNum type="arabicPeriod"/>
            </a:pPr>
            <a:r>
              <a:rPr lang="en-US" altLang="ja-JP" sz="1700" dirty="0">
                <a:latin typeface="Arial" panose="020B0604020202020204" pitchFamily="34" charset="0"/>
                <a:cs typeface="Arial" panose="020B0604020202020204" pitchFamily="34" charset="0"/>
              </a:rPr>
              <a:t> Mitral Valve</a:t>
            </a:r>
          </a:p>
          <a:p>
            <a:pPr>
              <a:lnSpc>
                <a:spcPct val="110000"/>
              </a:lnSpc>
              <a:buFont typeface="+mj-lt"/>
              <a:buAutoNum type="arabicPeriod"/>
            </a:pPr>
            <a:r>
              <a:rPr lang="en-US" altLang="ja-JP" sz="1700" dirty="0">
                <a:latin typeface="Arial" panose="020B0604020202020204" pitchFamily="34" charset="0"/>
                <a:cs typeface="Arial" panose="020B0604020202020204" pitchFamily="34" charset="0"/>
              </a:rPr>
              <a:t> Tricuspid Valve</a:t>
            </a:r>
          </a:p>
          <a:p>
            <a:pPr>
              <a:lnSpc>
                <a:spcPct val="110000"/>
              </a:lnSpc>
              <a:buFont typeface="+mj-lt"/>
              <a:buAutoNum type="arabicPeriod"/>
            </a:pPr>
            <a:r>
              <a:rPr lang="en-US" altLang="ja-JP" sz="1700" dirty="0">
                <a:latin typeface="Arial" panose="020B0604020202020204" pitchFamily="34" charset="0"/>
                <a:cs typeface="Arial" panose="020B0604020202020204" pitchFamily="34" charset="0"/>
              </a:rPr>
              <a:t> Pulmonary Valve</a:t>
            </a:r>
          </a:p>
          <a:p>
            <a:pPr>
              <a:lnSpc>
                <a:spcPct val="110000"/>
              </a:lnSpc>
              <a:buFont typeface="+mj-lt"/>
              <a:buAutoNum type="arabicPeriod"/>
            </a:pPr>
            <a:r>
              <a:rPr lang="en-US" altLang="ja-JP" sz="1700" dirty="0">
                <a:latin typeface="Arial" panose="020B0604020202020204" pitchFamily="34" charset="0"/>
                <a:cs typeface="Arial" panose="020B0604020202020204" pitchFamily="34" charset="0"/>
              </a:rPr>
              <a:t> Ascending Aorta</a:t>
            </a:r>
          </a:p>
          <a:p>
            <a:pPr>
              <a:lnSpc>
                <a:spcPct val="110000"/>
              </a:lnSpc>
              <a:buFont typeface="+mj-lt"/>
              <a:buAutoNum type="arabicPeriod"/>
            </a:pPr>
            <a:r>
              <a:rPr lang="en-US" altLang="ja-JP" sz="1700" dirty="0">
                <a:latin typeface="Arial" panose="020B0604020202020204" pitchFamily="34" charset="0"/>
                <a:cs typeface="Arial" panose="020B0604020202020204" pitchFamily="34" charset="0"/>
              </a:rPr>
              <a:t> Descending Aorta</a:t>
            </a:r>
          </a:p>
          <a:p>
            <a:pPr>
              <a:lnSpc>
                <a:spcPct val="110000"/>
              </a:lnSpc>
              <a:buFont typeface="+mj-lt"/>
              <a:buAutoNum type="arabicPeriod"/>
            </a:pPr>
            <a:r>
              <a:rPr lang="en-US" altLang="ja-JP" sz="1700" dirty="0">
                <a:latin typeface="Arial" panose="020B0604020202020204" pitchFamily="34" charset="0"/>
                <a:cs typeface="Arial" panose="020B0604020202020204" pitchFamily="34" charset="0"/>
              </a:rPr>
              <a:t> Aortic</a:t>
            </a:r>
            <a:r>
              <a:rPr lang="ja-JP" altLang="en-US" sz="17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ja-JP" sz="1700" dirty="0">
                <a:latin typeface="Arial" panose="020B0604020202020204" pitchFamily="34" charset="0"/>
                <a:cs typeface="Arial" panose="020B0604020202020204" pitchFamily="34" charset="0"/>
              </a:rPr>
              <a:t>Arch</a:t>
            </a:r>
          </a:p>
          <a:p>
            <a:pPr>
              <a:lnSpc>
                <a:spcPct val="110000"/>
              </a:lnSpc>
              <a:buFont typeface="+mj-lt"/>
              <a:buAutoNum type="arabicPeriod"/>
            </a:pPr>
            <a:r>
              <a:rPr lang="en-US" altLang="ja-JP" sz="1700" dirty="0">
                <a:latin typeface="Arial" panose="020B0604020202020204" pitchFamily="34" charset="0"/>
                <a:cs typeface="Arial" panose="020B0604020202020204" pitchFamily="34" charset="0"/>
              </a:rPr>
              <a:t> Pulmonary Artery</a:t>
            </a:r>
          </a:p>
          <a:p>
            <a:pPr>
              <a:lnSpc>
                <a:spcPct val="110000"/>
              </a:lnSpc>
              <a:buFont typeface="+mj-lt"/>
              <a:buAutoNum type="arabicPeriod"/>
            </a:pPr>
            <a:r>
              <a:rPr lang="en-US" altLang="ja-JP" sz="1700" dirty="0">
                <a:latin typeface="Arial" panose="020B0604020202020204" pitchFamily="34" charset="0"/>
                <a:cs typeface="Arial" panose="020B0604020202020204" pitchFamily="34" charset="0"/>
              </a:rPr>
              <a:t> Pulmonary Vein</a:t>
            </a:r>
          </a:p>
          <a:p>
            <a:pPr>
              <a:lnSpc>
                <a:spcPct val="110000"/>
              </a:lnSpc>
              <a:buFont typeface="+mj-lt"/>
              <a:buAutoNum type="arabicPeriod" startAt="16"/>
            </a:pPr>
            <a:r>
              <a:rPr lang="en-US" altLang="ja-JP" sz="1700" dirty="0">
                <a:latin typeface="Arial" panose="020B0604020202020204" pitchFamily="34" charset="0"/>
                <a:cs typeface="Arial" panose="020B0604020202020204" pitchFamily="34" charset="0"/>
              </a:rPr>
              <a:t> Superior</a:t>
            </a:r>
            <a:r>
              <a:rPr lang="ja-JP" altLang="en-US" sz="17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ja-JP" sz="1700" dirty="0">
                <a:latin typeface="Arial" panose="020B0604020202020204" pitchFamily="34" charset="0"/>
                <a:cs typeface="Arial" panose="020B0604020202020204" pitchFamily="34" charset="0"/>
              </a:rPr>
              <a:t>Vena</a:t>
            </a:r>
            <a:r>
              <a:rPr lang="ja-JP" altLang="en-US" sz="17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ja-JP" sz="1700" dirty="0">
                <a:latin typeface="Arial" panose="020B0604020202020204" pitchFamily="34" charset="0"/>
                <a:cs typeface="Arial" panose="020B0604020202020204" pitchFamily="34" charset="0"/>
              </a:rPr>
              <a:t>Cava</a:t>
            </a:r>
          </a:p>
          <a:p>
            <a:pPr>
              <a:lnSpc>
                <a:spcPct val="110000"/>
              </a:lnSpc>
              <a:buFont typeface="+mj-lt"/>
              <a:buAutoNum type="arabicPeriod" startAt="16"/>
            </a:pPr>
            <a:r>
              <a:rPr lang="en-US" altLang="ja-JP" sz="1700" dirty="0">
                <a:latin typeface="Arial" panose="020B0604020202020204" pitchFamily="34" charset="0"/>
                <a:cs typeface="Arial" panose="020B0604020202020204" pitchFamily="34" charset="0"/>
              </a:rPr>
              <a:t> IVC</a:t>
            </a:r>
          </a:p>
          <a:p>
            <a:pPr>
              <a:lnSpc>
                <a:spcPct val="110000"/>
              </a:lnSpc>
              <a:buFont typeface="+mj-lt"/>
              <a:buAutoNum type="arabicPeriod" startAt="16"/>
            </a:pPr>
            <a:r>
              <a:rPr lang="en-US" altLang="ja-JP" sz="1700" dirty="0">
                <a:latin typeface="Arial" panose="020B0604020202020204" pitchFamily="34" charset="0"/>
                <a:cs typeface="Arial" panose="020B0604020202020204" pitchFamily="34" charset="0"/>
              </a:rPr>
              <a:t> Interatrial Septum</a:t>
            </a:r>
          </a:p>
          <a:p>
            <a:pPr>
              <a:lnSpc>
                <a:spcPct val="110000"/>
              </a:lnSpc>
              <a:buFont typeface="+mj-lt"/>
              <a:buAutoNum type="arabicPeriod" startAt="16"/>
            </a:pPr>
            <a:r>
              <a:rPr lang="en-US" altLang="ja-JP" sz="1700" dirty="0">
                <a:latin typeface="Arial" panose="020B0604020202020204" pitchFamily="34" charset="0"/>
                <a:cs typeface="Arial" panose="020B0604020202020204" pitchFamily="34" charset="0"/>
              </a:rPr>
              <a:t> Interventricular Septum</a:t>
            </a:r>
          </a:p>
          <a:p>
            <a:pPr>
              <a:lnSpc>
                <a:spcPct val="110000"/>
              </a:lnSpc>
              <a:buFont typeface="+mj-lt"/>
              <a:buAutoNum type="arabicPeriod" startAt="16"/>
            </a:pPr>
            <a:r>
              <a:rPr lang="en-US" altLang="ja-JP" sz="1700" dirty="0">
                <a:latin typeface="Arial" panose="020B0604020202020204" pitchFamily="34" charset="0"/>
                <a:cs typeface="Arial" panose="020B0604020202020204" pitchFamily="34" charset="0"/>
              </a:rPr>
              <a:t> Anterior wall of LV</a:t>
            </a:r>
          </a:p>
        </p:txBody>
      </p:sp>
      <p:sp>
        <p:nvSpPr>
          <p:cNvPr id="8" name="テキスト プレースホルダー 2">
            <a:extLst>
              <a:ext uri="{FF2B5EF4-FFF2-40B4-BE49-F238E27FC236}">
                <a16:creationId xmlns:a16="http://schemas.microsoft.com/office/drawing/2014/main" id="{06909F9E-D15F-4D68-86E7-632682F03D40}"/>
              </a:ext>
            </a:extLst>
          </p:cNvPr>
          <p:cNvSpPr txBox="1">
            <a:spLocks/>
          </p:cNvSpPr>
          <p:nvPr/>
        </p:nvSpPr>
        <p:spPr>
          <a:xfrm>
            <a:off x="3146962" y="1127525"/>
            <a:ext cx="3711039" cy="776660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kumimoji="1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kumimoji="1"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kumimoji="1"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kumimoji="1"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kumimoji="1"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kumimoji="1"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kumimoji="1"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kumimoji="1"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>
              <a:lnSpc>
                <a:spcPct val="110000"/>
              </a:lnSpc>
              <a:buFont typeface="+mj-lt"/>
              <a:buAutoNum type="arabicPeriod" startAt="21"/>
            </a:pPr>
            <a:r>
              <a:rPr lang="en-US" altLang="ja-JP" sz="1700" dirty="0">
                <a:latin typeface="Arial" panose="020B0604020202020204" pitchFamily="34" charset="0"/>
                <a:cs typeface="Arial" panose="020B0604020202020204" pitchFamily="34" charset="0"/>
              </a:rPr>
              <a:t>Inferior wall of LV</a:t>
            </a:r>
          </a:p>
          <a:p>
            <a:pPr marL="342900" indent="-342900">
              <a:lnSpc>
                <a:spcPct val="110000"/>
              </a:lnSpc>
              <a:buFont typeface="+mj-lt"/>
              <a:buAutoNum type="arabicPeriod" startAt="21"/>
            </a:pPr>
            <a:r>
              <a:rPr lang="en-US" altLang="ja-JP" sz="1700" dirty="0">
                <a:latin typeface="Arial" panose="020B0604020202020204" pitchFamily="34" charset="0"/>
                <a:cs typeface="Arial" panose="020B0604020202020204" pitchFamily="34" charset="0"/>
              </a:rPr>
              <a:t>Lateral wall of LV (Antero-lateral)</a:t>
            </a:r>
          </a:p>
          <a:p>
            <a:pPr marL="342900" indent="-342900">
              <a:lnSpc>
                <a:spcPct val="110000"/>
              </a:lnSpc>
              <a:buFont typeface="+mj-lt"/>
              <a:buAutoNum type="arabicPeriod" startAt="21"/>
            </a:pPr>
            <a:r>
              <a:rPr lang="en-US" altLang="ja-JP" sz="1700" dirty="0">
                <a:latin typeface="Arial" panose="020B0604020202020204" pitchFamily="34" charset="0"/>
                <a:cs typeface="Arial" panose="020B0604020202020204" pitchFamily="34" charset="0"/>
              </a:rPr>
              <a:t>Antero-lateral Papillary Muscle</a:t>
            </a:r>
          </a:p>
          <a:p>
            <a:pPr marL="342900" indent="-342900">
              <a:lnSpc>
                <a:spcPct val="110000"/>
              </a:lnSpc>
              <a:buFont typeface="+mj-lt"/>
              <a:buAutoNum type="arabicPeriod" startAt="21"/>
            </a:pPr>
            <a:r>
              <a:rPr lang="en-US" altLang="ja-JP" sz="1700" dirty="0">
                <a:latin typeface="Arial" panose="020B0604020202020204" pitchFamily="34" charset="0"/>
                <a:cs typeface="Arial" panose="020B0604020202020204" pitchFamily="34" charset="0"/>
              </a:rPr>
              <a:t>Postero-medial Papillary Muscle</a:t>
            </a:r>
          </a:p>
          <a:p>
            <a:pPr marL="342900" indent="-342900">
              <a:lnSpc>
                <a:spcPct val="110000"/>
              </a:lnSpc>
              <a:buFont typeface="+mj-lt"/>
              <a:buAutoNum type="arabicPeriod" startAt="21"/>
            </a:pPr>
            <a:r>
              <a:rPr lang="en-US" altLang="ja-JP" sz="1700" dirty="0">
                <a:latin typeface="Arial" panose="020B0604020202020204" pitchFamily="34" charset="0"/>
                <a:cs typeface="Arial" panose="020B0604020202020204" pitchFamily="34" charset="0"/>
              </a:rPr>
              <a:t>Diaphragm</a:t>
            </a:r>
          </a:p>
          <a:p>
            <a:pPr marL="342900" indent="-342900">
              <a:lnSpc>
                <a:spcPct val="110000"/>
              </a:lnSpc>
              <a:buFont typeface="+mj-lt"/>
              <a:buAutoNum type="arabicPeriod" startAt="21"/>
            </a:pPr>
            <a:r>
              <a:rPr lang="en-US" altLang="ja-JP" sz="1700" dirty="0">
                <a:latin typeface="Arial" panose="020B0604020202020204" pitchFamily="34" charset="0"/>
                <a:cs typeface="Arial" panose="020B0604020202020204" pitchFamily="34" charset="0"/>
              </a:rPr>
              <a:t>Pericardium</a:t>
            </a:r>
          </a:p>
          <a:p>
            <a:pPr marL="342900" indent="-342900">
              <a:lnSpc>
                <a:spcPct val="110000"/>
              </a:lnSpc>
              <a:buFont typeface="+mj-lt"/>
              <a:buAutoNum type="arabicPeriod" startAt="21"/>
            </a:pPr>
            <a:r>
              <a:rPr lang="en-US" altLang="ja-JP" sz="1700" dirty="0">
                <a:latin typeface="Arial" panose="020B0604020202020204" pitchFamily="34" charset="0"/>
                <a:cs typeface="Arial" panose="020B0604020202020204" pitchFamily="34" charset="0"/>
              </a:rPr>
              <a:t>Liver</a:t>
            </a:r>
          </a:p>
          <a:p>
            <a:pPr marL="342900" indent="-342900">
              <a:lnSpc>
                <a:spcPct val="110000"/>
              </a:lnSpc>
              <a:buFont typeface="+mj-lt"/>
              <a:buAutoNum type="arabicPeriod" startAt="21"/>
            </a:pPr>
            <a:r>
              <a:rPr lang="en-US" altLang="ja-JP" sz="1700" dirty="0">
                <a:latin typeface="Arial" panose="020B0604020202020204" pitchFamily="34" charset="0"/>
                <a:cs typeface="Arial" panose="020B0604020202020204" pitchFamily="34" charset="0"/>
              </a:rPr>
              <a:t>Lung</a:t>
            </a:r>
          </a:p>
          <a:p>
            <a:pPr marL="342900" indent="-342900">
              <a:lnSpc>
                <a:spcPct val="110000"/>
              </a:lnSpc>
              <a:buFont typeface="+mj-lt"/>
              <a:buAutoNum type="arabicPeriod" startAt="21"/>
            </a:pPr>
            <a:r>
              <a:rPr lang="en-US" altLang="ja-JP" sz="1700" dirty="0">
                <a:latin typeface="Arial" panose="020B0604020202020204" pitchFamily="34" charset="0"/>
                <a:cs typeface="Arial" panose="020B0604020202020204" pitchFamily="34" charset="0"/>
              </a:rPr>
              <a:t>Kidney</a:t>
            </a:r>
          </a:p>
          <a:p>
            <a:pPr marL="342900" indent="-342900">
              <a:lnSpc>
                <a:spcPct val="110000"/>
              </a:lnSpc>
              <a:buFont typeface="+mj-lt"/>
              <a:buAutoNum type="arabicPeriod" startAt="21"/>
            </a:pPr>
            <a:r>
              <a:rPr lang="en-US" altLang="ja-JP" sz="1700" dirty="0">
                <a:latin typeface="Arial" panose="020B0604020202020204" pitchFamily="34" charset="0"/>
                <a:cs typeface="Arial" panose="020B0604020202020204" pitchFamily="34" charset="0"/>
              </a:rPr>
              <a:t>Spleen</a:t>
            </a:r>
          </a:p>
          <a:p>
            <a:pPr marL="342900" indent="-342900">
              <a:lnSpc>
                <a:spcPct val="110000"/>
              </a:lnSpc>
              <a:buFont typeface="+mj-lt"/>
              <a:buAutoNum type="arabicPeriod" startAt="21"/>
            </a:pPr>
            <a:r>
              <a:rPr lang="en-US" altLang="ja-JP" sz="1700" dirty="0">
                <a:latin typeface="Arial" panose="020B0604020202020204" pitchFamily="34" charset="0"/>
                <a:cs typeface="Arial" panose="020B0604020202020204" pitchFamily="34" charset="0"/>
              </a:rPr>
              <a:t>Parasternal long-axis view</a:t>
            </a:r>
          </a:p>
          <a:p>
            <a:pPr marL="342900" indent="-342900">
              <a:lnSpc>
                <a:spcPct val="110000"/>
              </a:lnSpc>
              <a:buFont typeface="+mj-lt"/>
              <a:buAutoNum type="arabicPeriod" startAt="21"/>
            </a:pPr>
            <a:r>
              <a:rPr lang="en-US" altLang="ja-JP" sz="1700" dirty="0">
                <a:latin typeface="Arial" panose="020B0604020202020204" pitchFamily="34" charset="0"/>
                <a:cs typeface="Arial" panose="020B0604020202020204" pitchFamily="34" charset="0"/>
              </a:rPr>
              <a:t>Parasternal short-axis view</a:t>
            </a:r>
          </a:p>
          <a:p>
            <a:pPr marL="342900" indent="-342900">
              <a:lnSpc>
                <a:spcPct val="110000"/>
              </a:lnSpc>
              <a:buFont typeface="+mj-lt"/>
              <a:buAutoNum type="arabicPeriod" startAt="21"/>
            </a:pPr>
            <a:r>
              <a:rPr lang="en-US" altLang="ja-JP" sz="1700" dirty="0">
                <a:latin typeface="Arial" panose="020B0604020202020204" pitchFamily="34" charset="0"/>
                <a:cs typeface="Arial" panose="020B0604020202020204" pitchFamily="34" charset="0"/>
              </a:rPr>
              <a:t>Apical 4-chamber view</a:t>
            </a:r>
          </a:p>
          <a:p>
            <a:pPr marL="342900" indent="-342900">
              <a:lnSpc>
                <a:spcPct val="110000"/>
              </a:lnSpc>
              <a:buFont typeface="+mj-lt"/>
              <a:buAutoNum type="arabicPeriod" startAt="21"/>
            </a:pPr>
            <a:r>
              <a:rPr lang="en-US" altLang="ja-JP" sz="1700" dirty="0">
                <a:latin typeface="Arial" panose="020B0604020202020204" pitchFamily="34" charset="0"/>
                <a:cs typeface="Arial" panose="020B0604020202020204" pitchFamily="34" charset="0"/>
              </a:rPr>
              <a:t>Apical 2-chamber view</a:t>
            </a:r>
          </a:p>
          <a:p>
            <a:pPr marL="342900" indent="-342900">
              <a:lnSpc>
                <a:spcPct val="110000"/>
              </a:lnSpc>
              <a:buFont typeface="+mj-lt"/>
              <a:buAutoNum type="arabicPeriod" startAt="21"/>
            </a:pPr>
            <a:r>
              <a:rPr lang="en-US" altLang="ja-JP" sz="1700" dirty="0">
                <a:latin typeface="Arial" panose="020B0604020202020204" pitchFamily="34" charset="0"/>
                <a:cs typeface="Arial" panose="020B0604020202020204" pitchFamily="34" charset="0"/>
              </a:rPr>
              <a:t>Apical 3-chamber view</a:t>
            </a:r>
          </a:p>
          <a:p>
            <a:pPr marL="342900" indent="-342900">
              <a:lnSpc>
                <a:spcPct val="110000"/>
              </a:lnSpc>
              <a:buFont typeface="+mj-lt"/>
              <a:buAutoNum type="arabicPeriod" startAt="21"/>
            </a:pPr>
            <a:r>
              <a:rPr lang="en-US" altLang="ja-JP" sz="1700" dirty="0">
                <a:latin typeface="Arial" panose="020B0604020202020204" pitchFamily="34" charset="0"/>
                <a:cs typeface="Arial" panose="020B0604020202020204" pitchFamily="34" charset="0"/>
              </a:rPr>
              <a:t>Apical 5-chamber view</a:t>
            </a:r>
          </a:p>
          <a:p>
            <a:pPr marL="342900" indent="-342900">
              <a:lnSpc>
                <a:spcPct val="110000"/>
              </a:lnSpc>
              <a:buFont typeface="+mj-lt"/>
              <a:buAutoNum type="arabicPeriod" startAt="21"/>
            </a:pPr>
            <a:r>
              <a:rPr lang="en-US" altLang="ja-JP" sz="1700" dirty="0">
                <a:latin typeface="Arial" panose="020B0604020202020204" pitchFamily="34" charset="0"/>
                <a:cs typeface="Arial" panose="020B0604020202020204" pitchFamily="34" charset="0"/>
              </a:rPr>
              <a:t>Suprasternal view</a:t>
            </a:r>
          </a:p>
          <a:p>
            <a:pPr marL="342900" indent="-342900">
              <a:lnSpc>
                <a:spcPct val="110000"/>
              </a:lnSpc>
              <a:buFont typeface="+mj-lt"/>
              <a:buAutoNum type="arabicPeriod" startAt="21"/>
            </a:pPr>
            <a:r>
              <a:rPr lang="en-US" altLang="ja-JP" sz="1700" dirty="0">
                <a:latin typeface="Arial" panose="020B0604020202020204" pitchFamily="34" charset="0"/>
                <a:cs typeface="Arial" panose="020B0604020202020204" pitchFamily="34" charset="0"/>
              </a:rPr>
              <a:t>Subcostal 4-chamber view</a:t>
            </a:r>
          </a:p>
          <a:p>
            <a:pPr marL="342900" indent="-342900">
              <a:lnSpc>
                <a:spcPct val="110000"/>
              </a:lnSpc>
              <a:buFont typeface="+mj-lt"/>
              <a:buAutoNum type="arabicPeriod" startAt="21"/>
            </a:pPr>
            <a:r>
              <a:rPr lang="en-US" altLang="ja-JP" sz="1700" dirty="0">
                <a:latin typeface="Arial" panose="020B0604020202020204" pitchFamily="34" charset="0"/>
                <a:cs typeface="Arial" panose="020B0604020202020204" pitchFamily="34" charset="0"/>
              </a:rPr>
              <a:t>Subcostal IVC view</a:t>
            </a:r>
          </a:p>
          <a:p>
            <a:pPr marL="342900" indent="-342900">
              <a:lnSpc>
                <a:spcPct val="110000"/>
              </a:lnSpc>
              <a:buFont typeface="+mj-lt"/>
              <a:buAutoNum type="arabicPeriod" startAt="21"/>
            </a:pPr>
            <a:r>
              <a:rPr lang="en-US" altLang="ja-JP" sz="1700" dirty="0">
                <a:latin typeface="Arial" panose="020B0604020202020204" pitchFamily="34" charset="0"/>
                <a:cs typeface="Arial" panose="020B0604020202020204" pitchFamily="34" charset="0"/>
              </a:rPr>
              <a:t>I have no idea.</a:t>
            </a:r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34659EFF-97E2-453C-80CB-7361C5F045EA}"/>
              </a:ext>
            </a:extLst>
          </p:cNvPr>
          <p:cNvSpPr txBox="1"/>
          <p:nvPr/>
        </p:nvSpPr>
        <p:spPr>
          <a:xfrm>
            <a:off x="140250" y="9010958"/>
            <a:ext cx="4952011" cy="3539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1700" dirty="0">
                <a:latin typeface="Arial" panose="020B0604020202020204" pitchFamily="34" charset="0"/>
                <a:cs typeface="Arial" panose="020B0604020202020204" pitchFamily="34" charset="0"/>
              </a:rPr>
              <a:t>IVC = Inferior Vena Cava, LV = Left Ventricle  </a:t>
            </a:r>
            <a:endParaRPr kumimoji="1" lang="ja-JP" altLang="en-US" sz="17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BB51BF25-1C54-4728-B79C-20E3658DD77E}"/>
              </a:ext>
            </a:extLst>
          </p:cNvPr>
          <p:cNvSpPr txBox="1"/>
          <p:nvPr/>
        </p:nvSpPr>
        <p:spPr>
          <a:xfrm>
            <a:off x="292650" y="583049"/>
            <a:ext cx="1836776" cy="3539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1700" dirty="0">
                <a:latin typeface="Arial" panose="020B0604020202020204" pitchFamily="34" charset="0"/>
                <a:cs typeface="Arial" panose="020B0604020202020204" pitchFamily="34" charset="0"/>
              </a:rPr>
              <a:t>Answer choices  </a:t>
            </a:r>
            <a:endParaRPr kumimoji="1" lang="ja-JP" altLang="en-US" sz="17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82F30BDD-5033-49AD-8FFC-A0793FD650C7}"/>
              </a:ext>
            </a:extLst>
          </p:cNvPr>
          <p:cNvSpPr txBox="1"/>
          <p:nvPr/>
        </p:nvSpPr>
        <p:spPr>
          <a:xfrm>
            <a:off x="335071" y="27353"/>
            <a:ext cx="618785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1200" dirty="0">
                <a:latin typeface="Arial" panose="020B0604020202020204" pitchFamily="34" charset="0"/>
                <a:cs typeface="Arial" panose="020B0604020202020204" pitchFamily="34" charset="0"/>
              </a:rPr>
              <a:t>Adapted from Jujo et al. </a:t>
            </a:r>
            <a:r>
              <a:rPr kumimoji="1" lang="en-US" altLang="ja-JP" sz="1200" i="1" dirty="0">
                <a:latin typeface="Arial" panose="020B0604020202020204" pitchFamily="34" charset="0"/>
                <a:cs typeface="Arial" panose="020B0604020202020204" pitchFamily="34" charset="0"/>
              </a:rPr>
              <a:t>The Pilot and Feasibility Studies. </a:t>
            </a:r>
            <a:r>
              <a:rPr kumimoji="1" lang="en-US" altLang="ja-JP" sz="1200" dirty="0">
                <a:latin typeface="Arial" panose="020B0604020202020204" pitchFamily="34" charset="0"/>
                <a:cs typeface="Arial" panose="020B0604020202020204" pitchFamily="34" charset="0"/>
              </a:rPr>
              <a:t>2021;7:175.</a:t>
            </a:r>
            <a:endParaRPr kumimoji="1" lang="ja-JP" alt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7276422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図 10">
            <a:extLst>
              <a:ext uri="{FF2B5EF4-FFF2-40B4-BE49-F238E27FC236}">
                <a16:creationId xmlns:a16="http://schemas.microsoft.com/office/drawing/2014/main" id="{97F281FA-6CC6-430B-A9EC-260DBC9849DB}"/>
              </a:ext>
            </a:extLst>
          </p:cNvPr>
          <p:cNvPicPr>
            <a:picLocks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9000" y="439852"/>
            <a:ext cx="6480000" cy="6480000"/>
          </a:xfrm>
          <a:prstGeom prst="rect">
            <a:avLst/>
          </a:prstGeom>
        </p:spPr>
      </p:pic>
      <p:sp>
        <p:nvSpPr>
          <p:cNvPr id="45" name="フローチャート: 結合子 44">
            <a:extLst>
              <a:ext uri="{FF2B5EF4-FFF2-40B4-BE49-F238E27FC236}">
                <a16:creationId xmlns:a16="http://schemas.microsoft.com/office/drawing/2014/main" id="{C925372A-9724-4EFA-99CA-EA4E5F72A3EF}"/>
              </a:ext>
            </a:extLst>
          </p:cNvPr>
          <p:cNvSpPr/>
          <p:nvPr/>
        </p:nvSpPr>
        <p:spPr>
          <a:xfrm>
            <a:off x="1443546" y="3102936"/>
            <a:ext cx="619550" cy="560882"/>
          </a:xfrm>
          <a:prstGeom prst="flowChartConnector">
            <a:avLst/>
          </a:prstGeom>
          <a:solidFill>
            <a:srgbClr val="000000"/>
          </a:solidFill>
          <a:ln w="25400" cap="flat" cmpd="sng" algn="ctr">
            <a:solidFill>
              <a:srgbClr val="FFFFFF"/>
            </a:solidFill>
            <a:prstDash val="solid"/>
          </a:ln>
          <a:effectLst/>
        </p:spPr>
        <p:txBody>
          <a:bodyPr rtlCol="0" anchor="ctr"/>
          <a:lstStyle/>
          <a:p>
            <a:pPr algn="ctr" defTabSz="914400">
              <a:buClr>
                <a:srgbClr val="000000"/>
              </a:buClr>
            </a:pPr>
            <a:r>
              <a:rPr kumimoji="1" lang="en-US" altLang="ja-JP" sz="1400" kern="0" dirty="0">
                <a:solidFill>
                  <a:srgbClr val="FFFFFF"/>
                </a:solidFill>
                <a:latin typeface="Arial"/>
                <a:ea typeface="ＭＳ Ｐゴシック" panose="020B0600070205080204" pitchFamily="50" charset="-128"/>
                <a:sym typeface="Arial"/>
              </a:rPr>
              <a:t>1d</a:t>
            </a:r>
            <a:endParaRPr kumimoji="1" lang="ja-JP" altLang="en-US" sz="1400" kern="0" dirty="0">
              <a:solidFill>
                <a:srgbClr val="FFFFFF"/>
              </a:solidFill>
              <a:latin typeface="Arial"/>
              <a:ea typeface="ＭＳ Ｐゴシック" panose="020B0600070205080204" pitchFamily="50" charset="-128"/>
              <a:sym typeface="Arial"/>
            </a:endParaRPr>
          </a:p>
        </p:txBody>
      </p:sp>
      <p:cxnSp>
        <p:nvCxnSpPr>
          <p:cNvPr id="46" name="直線矢印コネクタ 45">
            <a:extLst>
              <a:ext uri="{FF2B5EF4-FFF2-40B4-BE49-F238E27FC236}">
                <a16:creationId xmlns:a16="http://schemas.microsoft.com/office/drawing/2014/main" id="{69691E8A-CD7A-40AB-B95C-879B369B7BD8}"/>
              </a:ext>
            </a:extLst>
          </p:cNvPr>
          <p:cNvCxnSpPr>
            <a:cxnSpLocks/>
          </p:cNvCxnSpPr>
          <p:nvPr/>
        </p:nvCxnSpPr>
        <p:spPr>
          <a:xfrm flipH="1">
            <a:off x="4395990" y="1843717"/>
            <a:ext cx="1059979" cy="1539660"/>
          </a:xfrm>
          <a:prstGeom prst="straightConnector1">
            <a:avLst/>
          </a:prstGeom>
          <a:noFill/>
          <a:ln w="28575" cap="flat" cmpd="sng" algn="ctr">
            <a:solidFill>
              <a:srgbClr val="FFFF00"/>
            </a:solidFill>
            <a:prstDash val="solid"/>
            <a:tailEnd type="triangle"/>
          </a:ln>
          <a:effectLst/>
        </p:spPr>
      </p:cxnSp>
      <p:sp>
        <p:nvSpPr>
          <p:cNvPr id="47" name="フローチャート: 結合子 46">
            <a:extLst>
              <a:ext uri="{FF2B5EF4-FFF2-40B4-BE49-F238E27FC236}">
                <a16:creationId xmlns:a16="http://schemas.microsoft.com/office/drawing/2014/main" id="{39ABB88E-3C97-47AA-83CA-4B3D94C10546}"/>
              </a:ext>
            </a:extLst>
          </p:cNvPr>
          <p:cNvSpPr/>
          <p:nvPr/>
        </p:nvSpPr>
        <p:spPr>
          <a:xfrm>
            <a:off x="5172065" y="1388167"/>
            <a:ext cx="613739" cy="465905"/>
          </a:xfrm>
          <a:prstGeom prst="flowChartConnector">
            <a:avLst/>
          </a:prstGeom>
          <a:solidFill>
            <a:srgbClr val="000000"/>
          </a:solidFill>
          <a:ln w="25400" cap="flat" cmpd="sng" algn="ctr">
            <a:solidFill>
              <a:srgbClr val="FFFFFF"/>
            </a:solidFill>
            <a:prstDash val="solid"/>
          </a:ln>
          <a:effectLst/>
        </p:spPr>
        <p:txBody>
          <a:bodyPr rtlCol="0" anchor="ctr"/>
          <a:lstStyle/>
          <a:p>
            <a:pPr algn="ctr" defTabSz="914400">
              <a:buClr>
                <a:srgbClr val="000000"/>
              </a:buClr>
            </a:pPr>
            <a:r>
              <a:rPr kumimoji="1" lang="en-US" altLang="ja-JP" sz="1400" kern="0" dirty="0">
                <a:solidFill>
                  <a:srgbClr val="FFFFFF"/>
                </a:solidFill>
                <a:latin typeface="Arial"/>
                <a:ea typeface="ＭＳ Ｐゴシック" panose="020B0600070205080204" pitchFamily="50" charset="-128"/>
                <a:sym typeface="Arial"/>
              </a:rPr>
              <a:t>1e</a:t>
            </a:r>
            <a:endParaRPr kumimoji="1" lang="ja-JP" altLang="en-US" sz="1400" kern="0" dirty="0">
              <a:solidFill>
                <a:srgbClr val="FFFFFF"/>
              </a:solidFill>
              <a:latin typeface="Arial"/>
              <a:ea typeface="ＭＳ Ｐゴシック" panose="020B0600070205080204" pitchFamily="50" charset="-128"/>
              <a:sym typeface="Arial"/>
            </a:endParaRPr>
          </a:p>
        </p:txBody>
      </p:sp>
      <p:sp>
        <p:nvSpPr>
          <p:cNvPr id="48" name="フローチャート: 結合子 47">
            <a:extLst>
              <a:ext uri="{FF2B5EF4-FFF2-40B4-BE49-F238E27FC236}">
                <a16:creationId xmlns:a16="http://schemas.microsoft.com/office/drawing/2014/main" id="{2EF8EA61-DB81-41F5-8EDD-EA4FE1445D25}"/>
              </a:ext>
            </a:extLst>
          </p:cNvPr>
          <p:cNvSpPr/>
          <p:nvPr/>
        </p:nvSpPr>
        <p:spPr>
          <a:xfrm>
            <a:off x="4418253" y="6453948"/>
            <a:ext cx="579781" cy="465905"/>
          </a:xfrm>
          <a:prstGeom prst="flowChartConnector">
            <a:avLst/>
          </a:prstGeom>
          <a:solidFill>
            <a:srgbClr val="000000"/>
          </a:solidFill>
          <a:ln w="25400" cap="flat" cmpd="sng" algn="ctr">
            <a:solidFill>
              <a:srgbClr val="FFFFFF"/>
            </a:solidFill>
            <a:prstDash val="solid"/>
          </a:ln>
          <a:effectLst/>
        </p:spPr>
        <p:txBody>
          <a:bodyPr rtlCol="0" anchor="ctr"/>
          <a:lstStyle/>
          <a:p>
            <a:pPr algn="ctr" defTabSz="914400">
              <a:buClr>
                <a:srgbClr val="000000"/>
              </a:buClr>
            </a:pPr>
            <a:r>
              <a:rPr kumimoji="1" lang="en-US" altLang="ja-JP" sz="1400" kern="0" dirty="0">
                <a:solidFill>
                  <a:srgbClr val="FFFFFF"/>
                </a:solidFill>
                <a:latin typeface="Arial"/>
                <a:ea typeface="ＭＳ Ｐゴシック" panose="020B0600070205080204" pitchFamily="50" charset="-128"/>
                <a:sym typeface="Arial"/>
              </a:rPr>
              <a:t>1h</a:t>
            </a:r>
            <a:endParaRPr kumimoji="1" lang="ja-JP" altLang="en-US" sz="1400" kern="0" dirty="0">
              <a:solidFill>
                <a:srgbClr val="FFFFFF"/>
              </a:solidFill>
              <a:latin typeface="Arial"/>
              <a:ea typeface="ＭＳ Ｐゴシック" panose="020B0600070205080204" pitchFamily="50" charset="-128"/>
              <a:sym typeface="Arial"/>
            </a:endParaRPr>
          </a:p>
        </p:txBody>
      </p:sp>
      <p:sp>
        <p:nvSpPr>
          <p:cNvPr id="50" name="フローチャート: 結合子 49">
            <a:extLst>
              <a:ext uri="{FF2B5EF4-FFF2-40B4-BE49-F238E27FC236}">
                <a16:creationId xmlns:a16="http://schemas.microsoft.com/office/drawing/2014/main" id="{C0CE2487-A6BB-4438-B552-132E760953CB}"/>
              </a:ext>
            </a:extLst>
          </p:cNvPr>
          <p:cNvSpPr/>
          <p:nvPr/>
        </p:nvSpPr>
        <p:spPr>
          <a:xfrm>
            <a:off x="2803335" y="2496297"/>
            <a:ext cx="598016" cy="364940"/>
          </a:xfrm>
          <a:prstGeom prst="flowChartConnector">
            <a:avLst/>
          </a:prstGeom>
          <a:solidFill>
            <a:srgbClr val="000000"/>
          </a:solidFill>
          <a:ln w="25400" cap="flat" cmpd="sng" algn="ctr">
            <a:solidFill>
              <a:srgbClr val="FFFFFF"/>
            </a:solidFill>
            <a:prstDash val="solid"/>
          </a:ln>
          <a:effectLst/>
        </p:spPr>
        <p:txBody>
          <a:bodyPr rtlCol="0" anchor="ctr"/>
          <a:lstStyle/>
          <a:p>
            <a:pPr algn="ctr" defTabSz="914400">
              <a:buClr>
                <a:srgbClr val="000000"/>
              </a:buClr>
            </a:pPr>
            <a:r>
              <a:rPr kumimoji="1" lang="en-US" altLang="ja-JP" sz="1400" kern="0" dirty="0">
                <a:solidFill>
                  <a:srgbClr val="FFFFFF"/>
                </a:solidFill>
                <a:latin typeface="Arial"/>
                <a:ea typeface="ＭＳ Ｐゴシック" panose="020B0600070205080204" pitchFamily="50" charset="-128"/>
                <a:sym typeface="Arial"/>
              </a:rPr>
              <a:t>1C</a:t>
            </a:r>
            <a:endParaRPr kumimoji="1" lang="ja-JP" altLang="en-US" sz="1400" kern="0" dirty="0">
              <a:solidFill>
                <a:srgbClr val="FFFFFF"/>
              </a:solidFill>
              <a:latin typeface="Arial"/>
              <a:ea typeface="ＭＳ Ｐゴシック" panose="020B0600070205080204" pitchFamily="50" charset="-128"/>
              <a:sym typeface="Arial"/>
            </a:endParaRPr>
          </a:p>
        </p:txBody>
      </p:sp>
      <p:grpSp>
        <p:nvGrpSpPr>
          <p:cNvPr id="13" name="グループ化 12">
            <a:extLst>
              <a:ext uri="{FF2B5EF4-FFF2-40B4-BE49-F238E27FC236}">
                <a16:creationId xmlns:a16="http://schemas.microsoft.com/office/drawing/2014/main" id="{95213AEE-CD0F-4217-8CAF-E2C6EABFD798}"/>
              </a:ext>
            </a:extLst>
          </p:cNvPr>
          <p:cNvGrpSpPr/>
          <p:nvPr/>
        </p:nvGrpSpPr>
        <p:grpSpPr>
          <a:xfrm>
            <a:off x="371032" y="740619"/>
            <a:ext cx="2722001" cy="465905"/>
            <a:chOff x="371031" y="359618"/>
            <a:chExt cx="2722001" cy="465905"/>
          </a:xfrm>
        </p:grpSpPr>
        <p:sp>
          <p:nvSpPr>
            <p:cNvPr id="49" name="フローチャート: 結合子 48">
              <a:extLst>
                <a:ext uri="{FF2B5EF4-FFF2-40B4-BE49-F238E27FC236}">
                  <a16:creationId xmlns:a16="http://schemas.microsoft.com/office/drawing/2014/main" id="{6EFCB4C4-17E1-4F19-8832-FAB0A7F5C2AC}"/>
                </a:ext>
              </a:extLst>
            </p:cNvPr>
            <p:cNvSpPr/>
            <p:nvPr/>
          </p:nvSpPr>
          <p:spPr>
            <a:xfrm>
              <a:off x="371031" y="359618"/>
              <a:ext cx="577043" cy="465905"/>
            </a:xfrm>
            <a:prstGeom prst="flowChartConnector">
              <a:avLst/>
            </a:prstGeom>
            <a:solidFill>
              <a:srgbClr val="000000"/>
            </a:solidFill>
            <a:ln w="25400" cap="flat" cmpd="sng" algn="ctr">
              <a:solidFill>
                <a:srgbClr val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algn="ctr" defTabSz="914400">
                <a:buClr>
                  <a:srgbClr val="000000"/>
                </a:buClr>
              </a:pPr>
              <a:r>
                <a:rPr kumimoji="1" lang="en-US" altLang="ja-JP" sz="1400" kern="0" dirty="0">
                  <a:solidFill>
                    <a:srgbClr val="FFFFFF"/>
                  </a:solidFill>
                  <a:latin typeface="Arial"/>
                  <a:ea typeface="ＭＳ Ｐゴシック" panose="020B0600070205080204" pitchFamily="50" charset="-128"/>
                  <a:sym typeface="Arial"/>
                </a:rPr>
                <a:t>1a</a:t>
              </a:r>
              <a:endParaRPr kumimoji="1" lang="ja-JP" altLang="en-US" sz="1400" kern="0" dirty="0">
                <a:solidFill>
                  <a:srgbClr val="FFFFFF"/>
                </a:solidFill>
                <a:latin typeface="Arial"/>
                <a:ea typeface="ＭＳ Ｐゴシック" panose="020B0600070205080204" pitchFamily="50" charset="-128"/>
                <a:sym typeface="Arial"/>
              </a:endParaRPr>
            </a:p>
          </p:txBody>
        </p:sp>
        <p:sp>
          <p:nvSpPr>
            <p:cNvPr id="51" name="Google Shape;102;p20">
              <a:extLst>
                <a:ext uri="{FF2B5EF4-FFF2-40B4-BE49-F238E27FC236}">
                  <a16:creationId xmlns:a16="http://schemas.microsoft.com/office/drawing/2014/main" id="{66D119BD-9E04-4A69-B908-74AF3A461D98}"/>
                </a:ext>
              </a:extLst>
            </p:cNvPr>
            <p:cNvSpPr txBox="1">
              <a:spLocks/>
            </p:cNvSpPr>
            <p:nvPr/>
          </p:nvSpPr>
          <p:spPr>
            <a:xfrm>
              <a:off x="1033159" y="359618"/>
              <a:ext cx="2059873" cy="46590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Arial"/>
                <a:buNone/>
                <a:defRPr sz="2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Arial"/>
                <a:buNone/>
                <a:defRPr sz="2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Arial"/>
                <a:buNone/>
                <a:defRPr sz="2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Arial"/>
                <a:buNone/>
                <a:defRPr sz="2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Arial"/>
                <a:buNone/>
                <a:defRPr sz="2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Arial"/>
                <a:buNone/>
                <a:defRPr sz="2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Arial"/>
                <a:buNone/>
                <a:defRPr sz="2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Arial"/>
                <a:buNone/>
                <a:defRPr sz="2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Arial"/>
                <a:buNone/>
                <a:defRPr sz="2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defTabSz="914400">
                <a:buClr>
                  <a:srgbClr val="000000"/>
                </a:buClr>
              </a:pPr>
              <a:r>
                <a:rPr lang="en-US" sz="1600" kern="0" dirty="0">
                  <a:solidFill>
                    <a:srgbClr val="FFFFFF"/>
                  </a:solidFill>
                </a:rPr>
                <a:t>Name of this view ?</a:t>
              </a:r>
            </a:p>
          </p:txBody>
        </p:sp>
      </p:grpSp>
      <p:cxnSp>
        <p:nvCxnSpPr>
          <p:cNvPr id="52" name="直線矢印コネクタ 51">
            <a:extLst>
              <a:ext uri="{FF2B5EF4-FFF2-40B4-BE49-F238E27FC236}">
                <a16:creationId xmlns:a16="http://schemas.microsoft.com/office/drawing/2014/main" id="{08281896-4D9A-4242-8310-069A62498E72}"/>
              </a:ext>
            </a:extLst>
          </p:cNvPr>
          <p:cNvCxnSpPr>
            <a:cxnSpLocks/>
          </p:cNvCxnSpPr>
          <p:nvPr/>
        </p:nvCxnSpPr>
        <p:spPr>
          <a:xfrm flipV="1">
            <a:off x="1682276" y="5049672"/>
            <a:ext cx="542309" cy="760951"/>
          </a:xfrm>
          <a:prstGeom prst="straightConnector1">
            <a:avLst/>
          </a:prstGeom>
          <a:noFill/>
          <a:ln w="38100" cap="flat" cmpd="sng" algn="ctr">
            <a:solidFill>
              <a:srgbClr val="FF0000"/>
            </a:solidFill>
            <a:prstDash val="solid"/>
            <a:tailEnd type="triangle"/>
          </a:ln>
          <a:effectLst/>
        </p:spPr>
      </p:cxnSp>
      <p:sp>
        <p:nvSpPr>
          <p:cNvPr id="53" name="フローチャート: 結合子 52">
            <a:extLst>
              <a:ext uri="{FF2B5EF4-FFF2-40B4-BE49-F238E27FC236}">
                <a16:creationId xmlns:a16="http://schemas.microsoft.com/office/drawing/2014/main" id="{1A9EECF1-3D16-43EB-B681-EB1E5230F464}"/>
              </a:ext>
            </a:extLst>
          </p:cNvPr>
          <p:cNvSpPr/>
          <p:nvPr/>
        </p:nvSpPr>
        <p:spPr>
          <a:xfrm>
            <a:off x="1307334" y="5810624"/>
            <a:ext cx="510209" cy="465905"/>
          </a:xfrm>
          <a:prstGeom prst="flowChartConnector">
            <a:avLst/>
          </a:prstGeom>
          <a:solidFill>
            <a:srgbClr val="000000"/>
          </a:solidFill>
          <a:ln w="25400" cap="flat" cmpd="sng" algn="ctr">
            <a:solidFill>
              <a:srgbClr val="FFFFFF"/>
            </a:solidFill>
            <a:prstDash val="solid"/>
          </a:ln>
          <a:effectLst/>
        </p:spPr>
        <p:txBody>
          <a:bodyPr rtlCol="0" anchor="ctr"/>
          <a:lstStyle/>
          <a:p>
            <a:pPr algn="ctr" defTabSz="914400">
              <a:buClr>
                <a:srgbClr val="000000"/>
              </a:buClr>
            </a:pPr>
            <a:r>
              <a:rPr kumimoji="1" lang="en-US" altLang="ja-JP" sz="1400" kern="0" dirty="0">
                <a:solidFill>
                  <a:srgbClr val="FFFFFF"/>
                </a:solidFill>
                <a:latin typeface="Arial"/>
                <a:ea typeface="ＭＳ Ｐゴシック" panose="020B0600070205080204" pitchFamily="50" charset="-128"/>
                <a:sym typeface="Arial"/>
              </a:rPr>
              <a:t>1i</a:t>
            </a:r>
            <a:endParaRPr kumimoji="1" lang="ja-JP" altLang="en-US" sz="1400" kern="0" dirty="0">
              <a:solidFill>
                <a:srgbClr val="FFFFFF"/>
              </a:solidFill>
              <a:latin typeface="Arial"/>
              <a:ea typeface="ＭＳ Ｐゴシック" panose="020B0600070205080204" pitchFamily="50" charset="-128"/>
              <a:sym typeface="Arial"/>
            </a:endParaRPr>
          </a:p>
        </p:txBody>
      </p:sp>
      <p:sp>
        <p:nvSpPr>
          <p:cNvPr id="55" name="フローチャート: 結合子 54">
            <a:extLst>
              <a:ext uri="{FF2B5EF4-FFF2-40B4-BE49-F238E27FC236}">
                <a16:creationId xmlns:a16="http://schemas.microsoft.com/office/drawing/2014/main" id="{697DD63C-DD42-44A8-A3F9-E659CEF83CB7}"/>
              </a:ext>
            </a:extLst>
          </p:cNvPr>
          <p:cNvSpPr/>
          <p:nvPr/>
        </p:nvSpPr>
        <p:spPr>
          <a:xfrm>
            <a:off x="4998033" y="2861237"/>
            <a:ext cx="622852" cy="392804"/>
          </a:xfrm>
          <a:prstGeom prst="flowChartConnector">
            <a:avLst/>
          </a:prstGeom>
          <a:solidFill>
            <a:srgbClr val="000000"/>
          </a:solidFill>
          <a:ln w="25400" cap="flat" cmpd="sng" algn="ctr">
            <a:solidFill>
              <a:srgbClr val="FFFFFF"/>
            </a:solidFill>
            <a:prstDash val="solid"/>
          </a:ln>
          <a:effectLst/>
        </p:spPr>
        <p:txBody>
          <a:bodyPr rtlCol="0" anchor="ctr"/>
          <a:lstStyle/>
          <a:p>
            <a:pPr algn="ctr" defTabSz="914400">
              <a:buClr>
                <a:srgbClr val="000000"/>
              </a:buClr>
            </a:pPr>
            <a:r>
              <a:rPr kumimoji="1" lang="en-US" altLang="ja-JP" sz="1400" kern="0" dirty="0">
                <a:solidFill>
                  <a:srgbClr val="FFFFFF"/>
                </a:solidFill>
                <a:latin typeface="Arial"/>
                <a:ea typeface="ＭＳ Ｐゴシック" panose="020B0600070205080204" pitchFamily="50" charset="-128"/>
                <a:sym typeface="Arial"/>
              </a:rPr>
              <a:t>1f</a:t>
            </a:r>
            <a:endParaRPr kumimoji="1" lang="ja-JP" altLang="en-US" sz="1400" kern="0" dirty="0">
              <a:solidFill>
                <a:srgbClr val="FFFFFF"/>
              </a:solidFill>
              <a:latin typeface="Arial"/>
              <a:ea typeface="ＭＳ Ｐゴシック" panose="020B0600070205080204" pitchFamily="50" charset="-128"/>
              <a:sym typeface="Arial"/>
            </a:endParaRPr>
          </a:p>
        </p:txBody>
      </p:sp>
      <p:sp>
        <p:nvSpPr>
          <p:cNvPr id="56" name="楕円 55">
            <a:extLst>
              <a:ext uri="{FF2B5EF4-FFF2-40B4-BE49-F238E27FC236}">
                <a16:creationId xmlns:a16="http://schemas.microsoft.com/office/drawing/2014/main" id="{265F89C6-2F1F-4F69-A488-3AF9B364DA97}"/>
              </a:ext>
            </a:extLst>
          </p:cNvPr>
          <p:cNvSpPr/>
          <p:nvPr/>
        </p:nvSpPr>
        <p:spPr>
          <a:xfrm>
            <a:off x="677522" y="1388166"/>
            <a:ext cx="783531" cy="521850"/>
          </a:xfrm>
          <a:prstGeom prst="ellipse">
            <a:avLst/>
          </a:prstGeom>
          <a:solidFill>
            <a:srgbClr val="000000"/>
          </a:solidFill>
          <a:ln w="25400" cap="flat" cmpd="sng" algn="ctr">
            <a:solidFill>
              <a:srgbClr val="000000"/>
            </a:solidFill>
            <a:prstDash val="solid"/>
          </a:ln>
          <a:effectLst/>
        </p:spPr>
        <p:txBody>
          <a:bodyPr rtlCol="0" anchor="ctr"/>
          <a:lstStyle/>
          <a:p>
            <a:pPr algn="ctr" defTabSz="914400">
              <a:buClr>
                <a:srgbClr val="000000"/>
              </a:buClr>
            </a:pPr>
            <a:endParaRPr kumimoji="1" lang="ja-JP" altLang="en-US" sz="1400" kern="0">
              <a:solidFill>
                <a:srgbClr val="FFFFFF"/>
              </a:solidFill>
              <a:latin typeface="Arial"/>
              <a:ea typeface="ＭＳ Ｐゴシック" panose="020B0600070205080204" pitchFamily="50" charset="-128"/>
              <a:sym typeface="Arial"/>
            </a:endParaRPr>
          </a:p>
        </p:txBody>
      </p:sp>
      <p:sp>
        <p:nvSpPr>
          <p:cNvPr id="57" name="フローチャート: 結合子 56">
            <a:extLst>
              <a:ext uri="{FF2B5EF4-FFF2-40B4-BE49-F238E27FC236}">
                <a16:creationId xmlns:a16="http://schemas.microsoft.com/office/drawing/2014/main" id="{D9FCCAF4-F19E-488C-9B5D-00924AC292C8}"/>
              </a:ext>
            </a:extLst>
          </p:cNvPr>
          <p:cNvSpPr/>
          <p:nvPr/>
        </p:nvSpPr>
        <p:spPr>
          <a:xfrm>
            <a:off x="3371802" y="1910017"/>
            <a:ext cx="613739" cy="465905"/>
          </a:xfrm>
          <a:prstGeom prst="flowChartConnector">
            <a:avLst/>
          </a:prstGeom>
          <a:solidFill>
            <a:srgbClr val="000000"/>
          </a:solidFill>
          <a:ln w="25400" cap="flat" cmpd="sng" algn="ctr">
            <a:solidFill>
              <a:srgbClr val="FFFFFF"/>
            </a:solidFill>
            <a:prstDash val="solid"/>
          </a:ln>
          <a:effectLst/>
        </p:spPr>
        <p:txBody>
          <a:bodyPr rtlCol="0" anchor="ctr"/>
          <a:lstStyle/>
          <a:p>
            <a:pPr algn="ctr" defTabSz="914400">
              <a:buClr>
                <a:srgbClr val="000000"/>
              </a:buClr>
            </a:pPr>
            <a:r>
              <a:rPr kumimoji="1" lang="en-US" altLang="ja-JP" sz="1400" kern="0" dirty="0">
                <a:solidFill>
                  <a:srgbClr val="FFFFFF"/>
                </a:solidFill>
                <a:latin typeface="Arial"/>
                <a:ea typeface="ＭＳ Ｐゴシック" panose="020B0600070205080204" pitchFamily="50" charset="-128"/>
                <a:sym typeface="Arial"/>
              </a:rPr>
              <a:t>1b</a:t>
            </a:r>
            <a:endParaRPr kumimoji="1" lang="ja-JP" altLang="en-US" sz="1400" kern="0" dirty="0">
              <a:solidFill>
                <a:srgbClr val="FFFFFF"/>
              </a:solidFill>
              <a:latin typeface="Arial"/>
              <a:ea typeface="ＭＳ Ｐゴシック" panose="020B0600070205080204" pitchFamily="50" charset="-128"/>
              <a:sym typeface="Arial"/>
            </a:endParaRPr>
          </a:p>
        </p:txBody>
      </p:sp>
      <p:sp>
        <p:nvSpPr>
          <p:cNvPr id="59" name="フローチャート: 結合子 58">
            <a:extLst>
              <a:ext uri="{FF2B5EF4-FFF2-40B4-BE49-F238E27FC236}">
                <a16:creationId xmlns:a16="http://schemas.microsoft.com/office/drawing/2014/main" id="{F5820102-C0A3-4045-BBD7-6275D0073B66}"/>
              </a:ext>
            </a:extLst>
          </p:cNvPr>
          <p:cNvSpPr/>
          <p:nvPr/>
        </p:nvSpPr>
        <p:spPr>
          <a:xfrm>
            <a:off x="3686734" y="4320472"/>
            <a:ext cx="628643" cy="361163"/>
          </a:xfrm>
          <a:prstGeom prst="flowChartConnector">
            <a:avLst/>
          </a:prstGeom>
          <a:solidFill>
            <a:srgbClr val="000000"/>
          </a:solidFill>
          <a:ln w="25400" cap="flat" cmpd="sng" algn="ctr">
            <a:solidFill>
              <a:srgbClr val="FFFFFF"/>
            </a:solidFill>
            <a:prstDash val="solid"/>
          </a:ln>
          <a:effectLst/>
        </p:spPr>
        <p:txBody>
          <a:bodyPr rtlCol="0" anchor="ctr"/>
          <a:lstStyle/>
          <a:p>
            <a:pPr algn="ctr" defTabSz="914400">
              <a:buClr>
                <a:srgbClr val="000000"/>
              </a:buClr>
            </a:pPr>
            <a:r>
              <a:rPr kumimoji="1" lang="en-US" altLang="ja-JP" sz="1400" kern="0" dirty="0">
                <a:solidFill>
                  <a:srgbClr val="FFFFFF"/>
                </a:solidFill>
                <a:latin typeface="Arial"/>
                <a:ea typeface="ＭＳ Ｐゴシック" panose="020B0600070205080204" pitchFamily="50" charset="-128"/>
                <a:sym typeface="Arial"/>
              </a:rPr>
              <a:t>1g</a:t>
            </a:r>
            <a:endParaRPr kumimoji="1" lang="ja-JP" altLang="en-US" sz="1400" kern="0" dirty="0">
              <a:solidFill>
                <a:srgbClr val="FFFFFF"/>
              </a:solidFill>
              <a:latin typeface="Arial"/>
              <a:ea typeface="ＭＳ Ｐゴシック" panose="020B0600070205080204" pitchFamily="50" charset="-128"/>
              <a:sym typeface="Arial"/>
            </a:endParaRPr>
          </a:p>
        </p:txBody>
      </p:sp>
      <p:cxnSp>
        <p:nvCxnSpPr>
          <p:cNvPr id="60" name="直線矢印コネクタ 59">
            <a:extLst>
              <a:ext uri="{FF2B5EF4-FFF2-40B4-BE49-F238E27FC236}">
                <a16:creationId xmlns:a16="http://schemas.microsoft.com/office/drawing/2014/main" id="{4FB4ABDA-630D-4E7F-A7C9-444033D53559}"/>
              </a:ext>
            </a:extLst>
          </p:cNvPr>
          <p:cNvCxnSpPr>
            <a:cxnSpLocks/>
          </p:cNvCxnSpPr>
          <p:nvPr/>
        </p:nvCxnSpPr>
        <p:spPr>
          <a:xfrm flipH="1" flipV="1">
            <a:off x="3171139" y="4068697"/>
            <a:ext cx="1369400" cy="2386240"/>
          </a:xfrm>
          <a:prstGeom prst="straightConnector1">
            <a:avLst/>
          </a:prstGeom>
          <a:noFill/>
          <a:ln w="28575" cap="flat" cmpd="sng" algn="ctr">
            <a:solidFill>
              <a:srgbClr val="FFFF00"/>
            </a:solidFill>
            <a:prstDash val="solid"/>
            <a:tailEnd type="triangle"/>
          </a:ln>
          <a:effectLst/>
        </p:spPr>
      </p:cxnSp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C3DDD76E-886E-4E00-8FA1-235512BD5314}"/>
              </a:ext>
            </a:extLst>
          </p:cNvPr>
          <p:cNvSpPr/>
          <p:nvPr/>
        </p:nvSpPr>
        <p:spPr>
          <a:xfrm>
            <a:off x="188908" y="6919853"/>
            <a:ext cx="4939173" cy="258532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ja-JP" dirty="0">
                <a:latin typeface="Arial" panose="020B0604020202020204" pitchFamily="34" charset="0"/>
                <a:cs typeface="Arial" panose="020B0604020202020204" pitchFamily="34" charset="0"/>
              </a:rPr>
              <a:t>Question 1-1. What is the name of view </a:t>
            </a:r>
            <a:r>
              <a:rPr lang="en-US" altLang="ja-JP" b="1" dirty="0">
                <a:latin typeface="Arial" panose="020B0604020202020204" pitchFamily="34" charset="0"/>
                <a:cs typeface="Arial" panose="020B0604020202020204" pitchFamily="34" charset="0"/>
              </a:rPr>
              <a:t>1a</a:t>
            </a:r>
            <a:r>
              <a:rPr lang="en-US" altLang="ja-JP" dirty="0">
                <a:latin typeface="Arial" panose="020B0604020202020204" pitchFamily="34" charset="0"/>
                <a:cs typeface="Arial" panose="020B0604020202020204" pitchFamily="34" charset="0"/>
              </a:rPr>
              <a:t> ?</a:t>
            </a:r>
          </a:p>
          <a:p>
            <a:r>
              <a:rPr lang="en-US" altLang="ja-JP" dirty="0">
                <a:latin typeface="Arial" panose="020B0604020202020204" pitchFamily="34" charset="0"/>
                <a:cs typeface="Arial" panose="020B0604020202020204" pitchFamily="34" charset="0"/>
              </a:rPr>
              <a:t>Question 1-2. What is </a:t>
            </a:r>
            <a:r>
              <a:rPr lang="en-US" altLang="ja-JP" b="1" dirty="0">
                <a:latin typeface="Arial" panose="020B0604020202020204" pitchFamily="34" charset="0"/>
                <a:cs typeface="Arial" panose="020B0604020202020204" pitchFamily="34" charset="0"/>
              </a:rPr>
              <a:t>1b</a:t>
            </a:r>
            <a:r>
              <a:rPr lang="en-US" altLang="ja-JP" dirty="0">
                <a:latin typeface="Arial" panose="020B0604020202020204" pitchFamily="34" charset="0"/>
                <a:cs typeface="Arial" panose="020B0604020202020204" pitchFamily="34" charset="0"/>
              </a:rPr>
              <a:t> ?</a:t>
            </a:r>
          </a:p>
          <a:p>
            <a:r>
              <a:rPr lang="en-US" altLang="ja-JP" dirty="0">
                <a:latin typeface="Arial" panose="020B0604020202020204" pitchFamily="34" charset="0"/>
                <a:cs typeface="Arial" panose="020B0604020202020204" pitchFamily="34" charset="0"/>
              </a:rPr>
              <a:t>Question 1-3. What is </a:t>
            </a:r>
            <a:r>
              <a:rPr lang="en-US" altLang="ja-JP" b="1" dirty="0">
                <a:latin typeface="Arial" panose="020B0604020202020204" pitchFamily="34" charset="0"/>
                <a:cs typeface="Arial" panose="020B0604020202020204" pitchFamily="34" charset="0"/>
              </a:rPr>
              <a:t>1c</a:t>
            </a:r>
            <a:r>
              <a:rPr lang="en-US" altLang="ja-JP" dirty="0">
                <a:latin typeface="Arial" panose="020B0604020202020204" pitchFamily="34" charset="0"/>
                <a:cs typeface="Arial" panose="020B0604020202020204" pitchFamily="34" charset="0"/>
              </a:rPr>
              <a:t> ?</a:t>
            </a:r>
          </a:p>
          <a:p>
            <a:r>
              <a:rPr lang="en-US" altLang="ja-JP" dirty="0">
                <a:latin typeface="Arial" panose="020B0604020202020204" pitchFamily="34" charset="0"/>
                <a:cs typeface="Arial" panose="020B0604020202020204" pitchFamily="34" charset="0"/>
              </a:rPr>
              <a:t>Question 1-4. What is </a:t>
            </a:r>
            <a:r>
              <a:rPr lang="en-US" altLang="ja-JP" b="1" dirty="0">
                <a:latin typeface="Arial" panose="020B0604020202020204" pitchFamily="34" charset="0"/>
                <a:cs typeface="Arial" panose="020B0604020202020204" pitchFamily="34" charset="0"/>
              </a:rPr>
              <a:t>1d </a:t>
            </a:r>
            <a:r>
              <a:rPr lang="en-US" altLang="ja-JP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r>
              <a:rPr lang="en-US" altLang="ja-JP" dirty="0">
                <a:latin typeface="Arial" panose="020B0604020202020204" pitchFamily="34" charset="0"/>
                <a:cs typeface="Arial" panose="020B0604020202020204" pitchFamily="34" charset="0"/>
              </a:rPr>
              <a:t>Question 1-5. What is </a:t>
            </a:r>
            <a:r>
              <a:rPr lang="en-US" altLang="ja-JP" b="1" dirty="0">
                <a:latin typeface="Arial" panose="020B0604020202020204" pitchFamily="34" charset="0"/>
                <a:cs typeface="Arial" panose="020B0604020202020204" pitchFamily="34" charset="0"/>
              </a:rPr>
              <a:t>1e</a:t>
            </a:r>
            <a:r>
              <a:rPr lang="en-US" altLang="ja-JP" dirty="0">
                <a:latin typeface="Arial" panose="020B0604020202020204" pitchFamily="34" charset="0"/>
                <a:cs typeface="Arial" panose="020B0604020202020204" pitchFamily="34" charset="0"/>
              </a:rPr>
              <a:t> ?</a:t>
            </a:r>
          </a:p>
          <a:p>
            <a:r>
              <a:rPr lang="en-US" altLang="ja-JP" dirty="0">
                <a:latin typeface="Arial" panose="020B0604020202020204" pitchFamily="34" charset="0"/>
                <a:cs typeface="Arial" panose="020B0604020202020204" pitchFamily="34" charset="0"/>
              </a:rPr>
              <a:t>Question 1-6. What is </a:t>
            </a:r>
            <a:r>
              <a:rPr lang="en-US" altLang="ja-JP" b="1" dirty="0">
                <a:latin typeface="Arial" panose="020B0604020202020204" pitchFamily="34" charset="0"/>
                <a:cs typeface="Arial" panose="020B0604020202020204" pitchFamily="34" charset="0"/>
              </a:rPr>
              <a:t>1f</a:t>
            </a:r>
            <a:r>
              <a:rPr lang="en-US" altLang="ja-JP" dirty="0">
                <a:latin typeface="Arial" panose="020B0604020202020204" pitchFamily="34" charset="0"/>
                <a:cs typeface="Arial" panose="020B0604020202020204" pitchFamily="34" charset="0"/>
              </a:rPr>
              <a:t> ?</a:t>
            </a:r>
          </a:p>
          <a:p>
            <a:r>
              <a:rPr lang="en-US" altLang="ja-JP" dirty="0">
                <a:latin typeface="Arial" panose="020B0604020202020204" pitchFamily="34" charset="0"/>
                <a:cs typeface="Arial" panose="020B0604020202020204" pitchFamily="34" charset="0"/>
              </a:rPr>
              <a:t>Question 1-7. What is </a:t>
            </a:r>
            <a:r>
              <a:rPr lang="en-US" altLang="ja-JP" b="1" dirty="0">
                <a:latin typeface="Arial" panose="020B0604020202020204" pitchFamily="34" charset="0"/>
                <a:cs typeface="Arial" panose="020B0604020202020204" pitchFamily="34" charset="0"/>
              </a:rPr>
              <a:t>1g</a:t>
            </a:r>
            <a:r>
              <a:rPr lang="en-US" altLang="ja-JP" dirty="0">
                <a:latin typeface="Arial" panose="020B0604020202020204" pitchFamily="34" charset="0"/>
                <a:cs typeface="Arial" panose="020B0604020202020204" pitchFamily="34" charset="0"/>
              </a:rPr>
              <a:t> ?</a:t>
            </a:r>
          </a:p>
          <a:p>
            <a:r>
              <a:rPr lang="en-US" altLang="ja-JP" dirty="0">
                <a:latin typeface="Arial" panose="020B0604020202020204" pitchFamily="34" charset="0"/>
                <a:cs typeface="Arial" panose="020B0604020202020204" pitchFamily="34" charset="0"/>
              </a:rPr>
              <a:t>Question 1-8. What is </a:t>
            </a:r>
            <a:r>
              <a:rPr lang="en-US" altLang="ja-JP" b="1" dirty="0">
                <a:latin typeface="Arial" panose="020B0604020202020204" pitchFamily="34" charset="0"/>
                <a:cs typeface="Arial" panose="020B0604020202020204" pitchFamily="34" charset="0"/>
              </a:rPr>
              <a:t>1h</a:t>
            </a:r>
            <a:r>
              <a:rPr lang="en-US" altLang="ja-JP" dirty="0">
                <a:latin typeface="Arial" panose="020B0604020202020204" pitchFamily="34" charset="0"/>
                <a:cs typeface="Arial" panose="020B0604020202020204" pitchFamily="34" charset="0"/>
              </a:rPr>
              <a:t> ?</a:t>
            </a:r>
          </a:p>
          <a:p>
            <a:r>
              <a:rPr lang="en-US" altLang="ja-JP" dirty="0">
                <a:latin typeface="Arial" panose="020B0604020202020204" pitchFamily="34" charset="0"/>
                <a:cs typeface="Arial" panose="020B0604020202020204" pitchFamily="34" charset="0"/>
              </a:rPr>
              <a:t>Question 1-9. What is the brighter region </a:t>
            </a:r>
            <a:r>
              <a:rPr lang="en-US" altLang="ja-JP" b="1" dirty="0">
                <a:latin typeface="Arial" panose="020B0604020202020204" pitchFamily="34" charset="0"/>
                <a:cs typeface="Arial" panose="020B0604020202020204" pitchFamily="34" charset="0"/>
              </a:rPr>
              <a:t>1i</a:t>
            </a:r>
            <a:r>
              <a:rPr lang="en-US" altLang="ja-JP" dirty="0">
                <a:latin typeface="Arial" panose="020B0604020202020204" pitchFamily="34" charset="0"/>
                <a:cs typeface="Arial" panose="020B0604020202020204" pitchFamily="34" charset="0"/>
              </a:rPr>
              <a:t> ?</a:t>
            </a:r>
            <a:endParaRPr lang="ja-JP" alt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F2E36728-C0F4-4F11-B11E-3672603A32AD}"/>
              </a:ext>
            </a:extLst>
          </p:cNvPr>
          <p:cNvSpPr txBox="1"/>
          <p:nvPr/>
        </p:nvSpPr>
        <p:spPr>
          <a:xfrm>
            <a:off x="5455969" y="513683"/>
            <a:ext cx="119006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Part 1</a:t>
            </a:r>
            <a:endParaRPr kumimoji="1" lang="ja-JP" altLang="en-US" sz="28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テキスト ボックス 21">
            <a:extLst>
              <a:ext uri="{FF2B5EF4-FFF2-40B4-BE49-F238E27FC236}">
                <a16:creationId xmlns:a16="http://schemas.microsoft.com/office/drawing/2014/main" id="{C49A6083-FD69-40D1-AB79-366ED6B44A4A}"/>
              </a:ext>
            </a:extLst>
          </p:cNvPr>
          <p:cNvSpPr txBox="1"/>
          <p:nvPr/>
        </p:nvSpPr>
        <p:spPr>
          <a:xfrm>
            <a:off x="335071" y="27353"/>
            <a:ext cx="618785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1200" dirty="0">
                <a:latin typeface="Arial" panose="020B0604020202020204" pitchFamily="34" charset="0"/>
                <a:cs typeface="Arial" panose="020B0604020202020204" pitchFamily="34" charset="0"/>
              </a:rPr>
              <a:t>Adapted from Jujo et al. </a:t>
            </a:r>
            <a:r>
              <a:rPr kumimoji="1" lang="en-US" altLang="ja-JP" sz="1200" i="1" dirty="0">
                <a:latin typeface="Arial" panose="020B0604020202020204" pitchFamily="34" charset="0"/>
                <a:cs typeface="Arial" panose="020B0604020202020204" pitchFamily="34" charset="0"/>
              </a:rPr>
              <a:t>The Pilot and Feasibility Studies. </a:t>
            </a:r>
            <a:r>
              <a:rPr kumimoji="1" lang="en-US" altLang="ja-JP" sz="1200" dirty="0">
                <a:latin typeface="Arial" panose="020B0604020202020204" pitchFamily="34" charset="0"/>
                <a:cs typeface="Arial" panose="020B0604020202020204" pitchFamily="34" charset="0"/>
              </a:rPr>
              <a:t>2021;7:175.</a:t>
            </a:r>
            <a:endParaRPr kumimoji="1" lang="ja-JP" alt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2046727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 descr="星 が含まれている画像&#10;&#10;自動的に生成された説明">
            <a:extLst>
              <a:ext uri="{FF2B5EF4-FFF2-40B4-BE49-F238E27FC236}">
                <a16:creationId xmlns:a16="http://schemas.microsoft.com/office/drawing/2014/main" id="{75899376-B802-4AA1-9F4D-B12160C12127}"/>
              </a:ext>
            </a:extLst>
          </p:cNvPr>
          <p:cNvPicPr>
            <a:picLocks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9000" y="431750"/>
            <a:ext cx="6480000" cy="6480000"/>
          </a:xfrm>
          <a:prstGeom prst="rect">
            <a:avLst/>
          </a:prstGeom>
        </p:spPr>
      </p:pic>
      <p:sp>
        <p:nvSpPr>
          <p:cNvPr id="5" name="フローチャート: 結合子 4">
            <a:extLst>
              <a:ext uri="{FF2B5EF4-FFF2-40B4-BE49-F238E27FC236}">
                <a16:creationId xmlns:a16="http://schemas.microsoft.com/office/drawing/2014/main" id="{FDB8FA1A-1F07-4A44-B223-84BBA52F9F2E}"/>
              </a:ext>
            </a:extLst>
          </p:cNvPr>
          <p:cNvSpPr/>
          <p:nvPr/>
        </p:nvSpPr>
        <p:spPr>
          <a:xfrm>
            <a:off x="2351236" y="2065426"/>
            <a:ext cx="579208" cy="343784"/>
          </a:xfrm>
          <a:prstGeom prst="flowChartConnector">
            <a:avLst/>
          </a:prstGeom>
          <a:solidFill>
            <a:srgbClr val="000000"/>
          </a:solidFill>
          <a:ln w="25400" cap="flat" cmpd="sng" algn="ctr">
            <a:solidFill>
              <a:srgbClr val="FFFFFF"/>
            </a:solidFill>
            <a:prstDash val="solid"/>
          </a:ln>
          <a:effectLst/>
        </p:spPr>
        <p:txBody>
          <a:bodyPr rtlCol="0" anchor="ctr"/>
          <a:lstStyle/>
          <a:p>
            <a:pPr algn="ctr" defTabSz="914400">
              <a:buClr>
                <a:srgbClr val="000000"/>
              </a:buClr>
              <a:defRPr/>
            </a:pPr>
            <a:r>
              <a:rPr kumimoji="1" lang="en-US" altLang="ja-JP" sz="1400" kern="0" dirty="0">
                <a:solidFill>
                  <a:srgbClr val="FFFFFF"/>
                </a:solidFill>
                <a:latin typeface="Arial"/>
                <a:ea typeface="ＭＳ Ｐゴシック" panose="020B0600070205080204" pitchFamily="50" charset="-128"/>
                <a:sym typeface="Arial"/>
              </a:rPr>
              <a:t>2b</a:t>
            </a:r>
            <a:endParaRPr kumimoji="1" lang="ja-JP" altLang="en-US" sz="1400" kern="0" dirty="0">
              <a:solidFill>
                <a:srgbClr val="FFFFFF"/>
              </a:solidFill>
              <a:latin typeface="Arial"/>
              <a:ea typeface="ＭＳ Ｐゴシック" panose="020B0600070205080204" pitchFamily="50" charset="-128"/>
              <a:sym typeface="Arial"/>
            </a:endParaRPr>
          </a:p>
        </p:txBody>
      </p:sp>
      <p:sp>
        <p:nvSpPr>
          <p:cNvPr id="6" name="フローチャート: 結合子 5">
            <a:extLst>
              <a:ext uri="{FF2B5EF4-FFF2-40B4-BE49-F238E27FC236}">
                <a16:creationId xmlns:a16="http://schemas.microsoft.com/office/drawing/2014/main" id="{72BB000F-DC3C-43F0-A94C-CA581E29284E}"/>
              </a:ext>
            </a:extLst>
          </p:cNvPr>
          <p:cNvSpPr/>
          <p:nvPr/>
        </p:nvSpPr>
        <p:spPr>
          <a:xfrm>
            <a:off x="3504354" y="3205846"/>
            <a:ext cx="592159" cy="465905"/>
          </a:xfrm>
          <a:prstGeom prst="flowChartConnector">
            <a:avLst/>
          </a:prstGeom>
          <a:solidFill>
            <a:srgbClr val="000000"/>
          </a:solidFill>
          <a:ln w="25400" cap="flat" cmpd="sng" algn="ctr">
            <a:solidFill>
              <a:srgbClr val="FFFFFF"/>
            </a:solidFill>
            <a:prstDash val="solid"/>
          </a:ln>
          <a:effectLst/>
        </p:spPr>
        <p:txBody>
          <a:bodyPr rtlCol="0" anchor="ctr"/>
          <a:lstStyle/>
          <a:p>
            <a:pPr algn="ctr" defTabSz="914400">
              <a:buClr>
                <a:srgbClr val="000000"/>
              </a:buClr>
              <a:defRPr/>
            </a:pPr>
            <a:r>
              <a:rPr kumimoji="1" lang="en-US" altLang="ja-JP" sz="1200" kern="0" dirty="0">
                <a:solidFill>
                  <a:srgbClr val="FFFFFF"/>
                </a:solidFill>
                <a:latin typeface="Arial"/>
                <a:ea typeface="ＭＳ Ｐゴシック" panose="020B0600070205080204" pitchFamily="50" charset="-128"/>
                <a:sym typeface="Arial"/>
              </a:rPr>
              <a:t>2C</a:t>
            </a:r>
            <a:endParaRPr kumimoji="1" lang="ja-JP" altLang="en-US" sz="1200" kern="0" dirty="0">
              <a:solidFill>
                <a:srgbClr val="FFFFFF"/>
              </a:solidFill>
              <a:latin typeface="Arial"/>
              <a:ea typeface="ＭＳ Ｐゴシック" panose="020B0600070205080204" pitchFamily="50" charset="-128"/>
              <a:sym typeface="Arial"/>
            </a:endParaRPr>
          </a:p>
        </p:txBody>
      </p:sp>
      <p:sp>
        <p:nvSpPr>
          <p:cNvPr id="7" name="フローチャート: 結合子 6">
            <a:extLst>
              <a:ext uri="{FF2B5EF4-FFF2-40B4-BE49-F238E27FC236}">
                <a16:creationId xmlns:a16="http://schemas.microsoft.com/office/drawing/2014/main" id="{EEAFC599-D44B-4294-BC38-09BED70E6A74}"/>
              </a:ext>
            </a:extLst>
          </p:cNvPr>
          <p:cNvSpPr/>
          <p:nvPr/>
        </p:nvSpPr>
        <p:spPr>
          <a:xfrm>
            <a:off x="2857293" y="2569027"/>
            <a:ext cx="510345" cy="313618"/>
          </a:xfrm>
          <a:prstGeom prst="flowChartConnector">
            <a:avLst/>
          </a:prstGeom>
          <a:solidFill>
            <a:srgbClr val="000000"/>
          </a:solidFill>
          <a:ln w="25400" cap="flat" cmpd="sng" algn="ctr">
            <a:solidFill>
              <a:srgbClr val="FFFFFF"/>
            </a:solidFill>
            <a:prstDash val="solid"/>
          </a:ln>
          <a:effectLst/>
        </p:spPr>
        <p:txBody>
          <a:bodyPr rtlCol="0" anchor="ctr"/>
          <a:lstStyle/>
          <a:p>
            <a:pPr algn="ctr" defTabSz="914400">
              <a:buClr>
                <a:srgbClr val="000000"/>
              </a:buClr>
              <a:defRPr/>
            </a:pPr>
            <a:r>
              <a:rPr kumimoji="1" lang="en-US" altLang="ja-JP" sz="1600" kern="0" dirty="0">
                <a:solidFill>
                  <a:srgbClr val="FFFFFF"/>
                </a:solidFill>
                <a:latin typeface="Arial"/>
                <a:ea typeface="ＭＳ Ｐゴシック" panose="020B0600070205080204" pitchFamily="50" charset="-128"/>
                <a:sym typeface="Arial"/>
              </a:rPr>
              <a:t>2f</a:t>
            </a:r>
            <a:endParaRPr kumimoji="1" lang="ja-JP" altLang="en-US" sz="1600" kern="0" dirty="0">
              <a:solidFill>
                <a:srgbClr val="FFFFFF"/>
              </a:solidFill>
              <a:latin typeface="Arial"/>
              <a:ea typeface="ＭＳ Ｐゴシック" panose="020B0600070205080204" pitchFamily="50" charset="-128"/>
              <a:sym typeface="Arial"/>
            </a:endParaRPr>
          </a:p>
        </p:txBody>
      </p:sp>
      <p:cxnSp>
        <p:nvCxnSpPr>
          <p:cNvPr id="11" name="直線矢印コネクタ 10">
            <a:extLst>
              <a:ext uri="{FF2B5EF4-FFF2-40B4-BE49-F238E27FC236}">
                <a16:creationId xmlns:a16="http://schemas.microsoft.com/office/drawing/2014/main" id="{ADA75D72-A945-41C0-A7BF-D4A5E8EA8829}"/>
              </a:ext>
            </a:extLst>
          </p:cNvPr>
          <p:cNvCxnSpPr>
            <a:cxnSpLocks/>
          </p:cNvCxnSpPr>
          <p:nvPr/>
        </p:nvCxnSpPr>
        <p:spPr>
          <a:xfrm flipV="1">
            <a:off x="1965960" y="4119328"/>
            <a:ext cx="1195410" cy="943400"/>
          </a:xfrm>
          <a:prstGeom prst="straightConnector1">
            <a:avLst/>
          </a:prstGeom>
          <a:noFill/>
          <a:ln w="28575" cap="flat" cmpd="sng" algn="ctr">
            <a:solidFill>
              <a:srgbClr val="FFFF00"/>
            </a:solidFill>
            <a:prstDash val="solid"/>
            <a:tailEnd type="triangle"/>
          </a:ln>
          <a:effectLst/>
        </p:spPr>
      </p:cxnSp>
      <p:sp>
        <p:nvSpPr>
          <p:cNvPr id="12" name="フローチャート: 結合子 11">
            <a:extLst>
              <a:ext uri="{FF2B5EF4-FFF2-40B4-BE49-F238E27FC236}">
                <a16:creationId xmlns:a16="http://schemas.microsoft.com/office/drawing/2014/main" id="{5EC31D65-A683-4354-BC59-A490F954E2FC}"/>
              </a:ext>
            </a:extLst>
          </p:cNvPr>
          <p:cNvSpPr/>
          <p:nvPr/>
        </p:nvSpPr>
        <p:spPr>
          <a:xfrm>
            <a:off x="1399727" y="4978865"/>
            <a:ext cx="663369" cy="415573"/>
          </a:xfrm>
          <a:prstGeom prst="flowChartConnector">
            <a:avLst/>
          </a:prstGeom>
          <a:solidFill>
            <a:srgbClr val="000000"/>
          </a:solidFill>
          <a:ln w="25400" cap="flat" cmpd="sng" algn="ctr">
            <a:solidFill>
              <a:srgbClr val="FFFFFF"/>
            </a:solidFill>
            <a:prstDash val="solid"/>
          </a:ln>
          <a:effectLst/>
        </p:spPr>
        <p:txBody>
          <a:bodyPr rtlCol="0" anchor="ctr"/>
          <a:lstStyle/>
          <a:p>
            <a:pPr algn="ctr" defTabSz="914400">
              <a:buClr>
                <a:srgbClr val="000000"/>
              </a:buClr>
              <a:defRPr/>
            </a:pPr>
            <a:r>
              <a:rPr kumimoji="1" lang="en-US" altLang="ja-JP" sz="1600" kern="0" dirty="0">
                <a:solidFill>
                  <a:srgbClr val="FFFFFF"/>
                </a:solidFill>
                <a:latin typeface="Arial"/>
                <a:ea typeface="ＭＳ Ｐゴシック" panose="020B0600070205080204" pitchFamily="50" charset="-128"/>
                <a:sym typeface="Arial"/>
              </a:rPr>
              <a:t>2d</a:t>
            </a:r>
            <a:endParaRPr kumimoji="1" lang="ja-JP" altLang="en-US" sz="1600" kern="0" dirty="0">
              <a:solidFill>
                <a:srgbClr val="FFFFFF"/>
              </a:solidFill>
              <a:latin typeface="Arial"/>
              <a:ea typeface="ＭＳ Ｐゴシック" panose="020B0600070205080204" pitchFamily="50" charset="-128"/>
              <a:sym typeface="Arial"/>
            </a:endParaRPr>
          </a:p>
        </p:txBody>
      </p:sp>
      <p:cxnSp>
        <p:nvCxnSpPr>
          <p:cNvPr id="13" name="直線矢印コネクタ 12">
            <a:extLst>
              <a:ext uri="{FF2B5EF4-FFF2-40B4-BE49-F238E27FC236}">
                <a16:creationId xmlns:a16="http://schemas.microsoft.com/office/drawing/2014/main" id="{8FA3301A-2C90-47E8-8C91-53E2761AE429}"/>
              </a:ext>
            </a:extLst>
          </p:cNvPr>
          <p:cNvCxnSpPr>
            <a:cxnSpLocks/>
          </p:cNvCxnSpPr>
          <p:nvPr/>
        </p:nvCxnSpPr>
        <p:spPr>
          <a:xfrm flipH="1">
            <a:off x="4734345" y="3772700"/>
            <a:ext cx="541331" cy="0"/>
          </a:xfrm>
          <a:prstGeom prst="straightConnector1">
            <a:avLst/>
          </a:prstGeom>
          <a:noFill/>
          <a:ln w="28575" cap="flat" cmpd="sng" algn="ctr">
            <a:solidFill>
              <a:srgbClr val="FFFF00"/>
            </a:solidFill>
            <a:prstDash val="solid"/>
            <a:tailEnd type="triangle"/>
          </a:ln>
          <a:effectLst/>
        </p:spPr>
      </p:cxnSp>
      <p:sp>
        <p:nvSpPr>
          <p:cNvPr id="14" name="フローチャート: 結合子 13">
            <a:extLst>
              <a:ext uri="{FF2B5EF4-FFF2-40B4-BE49-F238E27FC236}">
                <a16:creationId xmlns:a16="http://schemas.microsoft.com/office/drawing/2014/main" id="{0BB0A52E-1465-4965-990D-86BE32784E1D}"/>
              </a:ext>
            </a:extLst>
          </p:cNvPr>
          <p:cNvSpPr/>
          <p:nvPr/>
        </p:nvSpPr>
        <p:spPr>
          <a:xfrm>
            <a:off x="5275675" y="3567188"/>
            <a:ext cx="698110" cy="411025"/>
          </a:xfrm>
          <a:prstGeom prst="flowChartConnector">
            <a:avLst/>
          </a:prstGeom>
          <a:solidFill>
            <a:srgbClr val="000000"/>
          </a:solidFill>
          <a:ln w="25400" cap="flat" cmpd="sng" algn="ctr">
            <a:solidFill>
              <a:srgbClr val="FFFFFF"/>
            </a:solidFill>
            <a:prstDash val="solid"/>
          </a:ln>
          <a:effectLst/>
        </p:spPr>
        <p:txBody>
          <a:bodyPr rtlCol="0" anchor="ctr"/>
          <a:lstStyle/>
          <a:p>
            <a:pPr algn="ctr" defTabSz="914400">
              <a:buClr>
                <a:srgbClr val="000000"/>
              </a:buClr>
              <a:defRPr/>
            </a:pPr>
            <a:r>
              <a:rPr kumimoji="1" lang="en-US" altLang="ja-JP" kern="0" dirty="0">
                <a:solidFill>
                  <a:srgbClr val="FFFFFF"/>
                </a:solidFill>
                <a:latin typeface="Arial"/>
                <a:ea typeface="ＭＳ Ｐゴシック" panose="020B0600070205080204" pitchFamily="50" charset="-128"/>
                <a:sym typeface="Arial"/>
              </a:rPr>
              <a:t>2e</a:t>
            </a:r>
            <a:endParaRPr kumimoji="1" lang="ja-JP" altLang="en-US" kern="0" dirty="0">
              <a:solidFill>
                <a:srgbClr val="FFFFFF"/>
              </a:solidFill>
              <a:latin typeface="Arial"/>
              <a:ea typeface="ＭＳ Ｐゴシック" panose="020B0600070205080204" pitchFamily="50" charset="-128"/>
              <a:sym typeface="Arial"/>
            </a:endParaRPr>
          </a:p>
        </p:txBody>
      </p:sp>
      <p:sp>
        <p:nvSpPr>
          <p:cNvPr id="19" name="楕円 18">
            <a:extLst>
              <a:ext uri="{FF2B5EF4-FFF2-40B4-BE49-F238E27FC236}">
                <a16:creationId xmlns:a16="http://schemas.microsoft.com/office/drawing/2014/main" id="{C02C6AF8-7D7A-4BB5-9D9A-EA2535BC2BCE}"/>
              </a:ext>
            </a:extLst>
          </p:cNvPr>
          <p:cNvSpPr/>
          <p:nvPr/>
        </p:nvSpPr>
        <p:spPr>
          <a:xfrm>
            <a:off x="3112464" y="3703756"/>
            <a:ext cx="510346" cy="509623"/>
          </a:xfrm>
          <a:prstGeom prst="ellipse">
            <a:avLst/>
          </a:prstGeom>
          <a:noFill/>
          <a:ln w="25400" cap="flat" cmpd="sng" algn="ctr">
            <a:solidFill>
              <a:srgbClr val="FFFF00"/>
            </a:solidFill>
            <a:prstDash val="solid"/>
          </a:ln>
          <a:effectLst/>
        </p:spPr>
        <p:txBody>
          <a:bodyPr rtlCol="0" anchor="ctr"/>
          <a:lstStyle/>
          <a:p>
            <a:pPr algn="ctr" defTabSz="914400">
              <a:buClr>
                <a:srgbClr val="000000"/>
              </a:buClr>
              <a:defRPr/>
            </a:pPr>
            <a:endParaRPr kumimoji="1" lang="ja-JP" altLang="en-US" sz="1400" kern="0">
              <a:solidFill>
                <a:srgbClr val="FFFFFF"/>
              </a:solidFill>
              <a:latin typeface="Arial"/>
              <a:ea typeface="ＭＳ Ｐゴシック" panose="020B0600070205080204" pitchFamily="50" charset="-128"/>
              <a:sym typeface="Arial"/>
            </a:endParaRPr>
          </a:p>
        </p:txBody>
      </p:sp>
      <p:sp>
        <p:nvSpPr>
          <p:cNvPr id="20" name="楕円 19">
            <a:extLst>
              <a:ext uri="{FF2B5EF4-FFF2-40B4-BE49-F238E27FC236}">
                <a16:creationId xmlns:a16="http://schemas.microsoft.com/office/drawing/2014/main" id="{201D4091-C1BE-4E52-B974-D9A4AADCB465}"/>
              </a:ext>
            </a:extLst>
          </p:cNvPr>
          <p:cNvSpPr/>
          <p:nvPr/>
        </p:nvSpPr>
        <p:spPr>
          <a:xfrm>
            <a:off x="4193014" y="3517890"/>
            <a:ext cx="541331" cy="509623"/>
          </a:xfrm>
          <a:prstGeom prst="ellipse">
            <a:avLst/>
          </a:prstGeom>
          <a:noFill/>
          <a:ln w="25400" cap="flat" cmpd="sng" algn="ctr">
            <a:solidFill>
              <a:srgbClr val="FFFF00"/>
            </a:solidFill>
            <a:prstDash val="solid"/>
          </a:ln>
          <a:effectLst/>
        </p:spPr>
        <p:txBody>
          <a:bodyPr rtlCol="0" anchor="ctr"/>
          <a:lstStyle/>
          <a:p>
            <a:pPr algn="ctr" defTabSz="914400">
              <a:buClr>
                <a:srgbClr val="000000"/>
              </a:buClr>
              <a:defRPr/>
            </a:pPr>
            <a:endParaRPr kumimoji="1" lang="ja-JP" altLang="en-US" sz="1400" kern="0">
              <a:solidFill>
                <a:srgbClr val="FFFFFF"/>
              </a:solidFill>
              <a:latin typeface="Arial"/>
              <a:ea typeface="ＭＳ Ｐゴシック" panose="020B0600070205080204" pitchFamily="50" charset="-128"/>
              <a:sym typeface="Arial"/>
            </a:endParaRPr>
          </a:p>
        </p:txBody>
      </p:sp>
      <p:grpSp>
        <p:nvGrpSpPr>
          <p:cNvPr id="21" name="グループ化 20">
            <a:extLst>
              <a:ext uri="{FF2B5EF4-FFF2-40B4-BE49-F238E27FC236}">
                <a16:creationId xmlns:a16="http://schemas.microsoft.com/office/drawing/2014/main" id="{3DAAE4A2-D7DA-41B6-8104-72CC049B6D72}"/>
              </a:ext>
            </a:extLst>
          </p:cNvPr>
          <p:cNvGrpSpPr/>
          <p:nvPr/>
        </p:nvGrpSpPr>
        <p:grpSpPr>
          <a:xfrm>
            <a:off x="371032" y="740619"/>
            <a:ext cx="2722001" cy="465905"/>
            <a:chOff x="371031" y="359618"/>
            <a:chExt cx="2722001" cy="465905"/>
          </a:xfrm>
        </p:grpSpPr>
        <p:sp>
          <p:nvSpPr>
            <p:cNvPr id="22" name="フローチャート: 結合子 21">
              <a:extLst>
                <a:ext uri="{FF2B5EF4-FFF2-40B4-BE49-F238E27FC236}">
                  <a16:creationId xmlns:a16="http://schemas.microsoft.com/office/drawing/2014/main" id="{0585DCDF-3B9A-461A-9086-CAB242C1369D}"/>
                </a:ext>
              </a:extLst>
            </p:cNvPr>
            <p:cNvSpPr/>
            <p:nvPr/>
          </p:nvSpPr>
          <p:spPr>
            <a:xfrm>
              <a:off x="371031" y="359618"/>
              <a:ext cx="577043" cy="465905"/>
            </a:xfrm>
            <a:prstGeom prst="flowChartConnector">
              <a:avLst/>
            </a:prstGeom>
            <a:solidFill>
              <a:srgbClr val="000000"/>
            </a:solidFill>
            <a:ln w="25400" cap="flat" cmpd="sng" algn="ctr">
              <a:solidFill>
                <a:srgbClr val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algn="ctr" defTabSz="914400">
                <a:buClr>
                  <a:srgbClr val="000000"/>
                </a:buClr>
              </a:pPr>
              <a:r>
                <a:rPr kumimoji="1" lang="en-US" altLang="ja-JP" sz="1400" kern="0" dirty="0">
                  <a:solidFill>
                    <a:srgbClr val="FFFFFF"/>
                  </a:solidFill>
                  <a:latin typeface="Arial"/>
                  <a:ea typeface="ＭＳ Ｐゴシック" panose="020B0600070205080204" pitchFamily="50" charset="-128"/>
                  <a:sym typeface="Arial"/>
                </a:rPr>
                <a:t>2a</a:t>
              </a:r>
              <a:endParaRPr kumimoji="1" lang="ja-JP" altLang="en-US" sz="1400" kern="0" dirty="0">
                <a:solidFill>
                  <a:srgbClr val="FFFFFF"/>
                </a:solidFill>
                <a:latin typeface="Arial"/>
                <a:ea typeface="ＭＳ Ｐゴシック" panose="020B0600070205080204" pitchFamily="50" charset="-128"/>
                <a:sym typeface="Arial"/>
              </a:endParaRPr>
            </a:p>
          </p:txBody>
        </p:sp>
        <p:sp>
          <p:nvSpPr>
            <p:cNvPr id="23" name="Google Shape;102;p20">
              <a:extLst>
                <a:ext uri="{FF2B5EF4-FFF2-40B4-BE49-F238E27FC236}">
                  <a16:creationId xmlns:a16="http://schemas.microsoft.com/office/drawing/2014/main" id="{2ED4CA21-B57D-4ECE-9D27-A5D38E753B79}"/>
                </a:ext>
              </a:extLst>
            </p:cNvPr>
            <p:cNvSpPr txBox="1">
              <a:spLocks/>
            </p:cNvSpPr>
            <p:nvPr/>
          </p:nvSpPr>
          <p:spPr>
            <a:xfrm>
              <a:off x="1033159" y="359618"/>
              <a:ext cx="2059873" cy="46590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Arial"/>
                <a:buNone/>
                <a:defRPr sz="2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Arial"/>
                <a:buNone/>
                <a:defRPr sz="2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Arial"/>
                <a:buNone/>
                <a:defRPr sz="2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Arial"/>
                <a:buNone/>
                <a:defRPr sz="2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Arial"/>
                <a:buNone/>
                <a:defRPr sz="2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Arial"/>
                <a:buNone/>
                <a:defRPr sz="2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Arial"/>
                <a:buNone/>
                <a:defRPr sz="2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Arial"/>
                <a:buNone/>
                <a:defRPr sz="2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Arial"/>
                <a:buNone/>
                <a:defRPr sz="2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defTabSz="914400">
                <a:buClr>
                  <a:srgbClr val="000000"/>
                </a:buClr>
              </a:pPr>
              <a:r>
                <a:rPr lang="en-US" sz="1600" kern="0" dirty="0">
                  <a:solidFill>
                    <a:srgbClr val="FFFFFF"/>
                  </a:solidFill>
                </a:rPr>
                <a:t>Name of this view ?</a:t>
              </a:r>
            </a:p>
          </p:txBody>
        </p:sp>
      </p:grpSp>
      <p:sp>
        <p:nvSpPr>
          <p:cNvPr id="27" name="正方形/長方形 26">
            <a:extLst>
              <a:ext uri="{FF2B5EF4-FFF2-40B4-BE49-F238E27FC236}">
                <a16:creationId xmlns:a16="http://schemas.microsoft.com/office/drawing/2014/main" id="{79DF2418-638C-4470-A73B-520BCB22789B}"/>
              </a:ext>
            </a:extLst>
          </p:cNvPr>
          <p:cNvSpPr/>
          <p:nvPr/>
        </p:nvSpPr>
        <p:spPr>
          <a:xfrm>
            <a:off x="188907" y="6919852"/>
            <a:ext cx="4724370" cy="175432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ja-JP" dirty="0">
                <a:latin typeface="Arial" panose="020B0604020202020204" pitchFamily="34" charset="0"/>
                <a:cs typeface="Arial" panose="020B0604020202020204" pitchFamily="34" charset="0"/>
              </a:rPr>
              <a:t>Question 2-1. What is the name of view </a:t>
            </a:r>
            <a:r>
              <a:rPr lang="en-US" altLang="ja-JP" b="1" dirty="0">
                <a:latin typeface="Arial" panose="020B0604020202020204" pitchFamily="34" charset="0"/>
                <a:cs typeface="Arial" panose="020B0604020202020204" pitchFamily="34" charset="0"/>
              </a:rPr>
              <a:t>2a</a:t>
            </a:r>
            <a:r>
              <a:rPr lang="en-US" altLang="ja-JP" dirty="0">
                <a:latin typeface="Arial" panose="020B0604020202020204" pitchFamily="34" charset="0"/>
                <a:cs typeface="Arial" panose="020B0604020202020204" pitchFamily="34" charset="0"/>
              </a:rPr>
              <a:t> ?</a:t>
            </a:r>
          </a:p>
          <a:p>
            <a:r>
              <a:rPr lang="en-US" altLang="ja-JP" dirty="0">
                <a:latin typeface="Arial" panose="020B0604020202020204" pitchFamily="34" charset="0"/>
                <a:cs typeface="Arial" panose="020B0604020202020204" pitchFamily="34" charset="0"/>
              </a:rPr>
              <a:t>Question 2-2. What is </a:t>
            </a:r>
            <a:r>
              <a:rPr lang="en-US" altLang="ja-JP" b="1" dirty="0">
                <a:latin typeface="Arial" panose="020B0604020202020204" pitchFamily="34" charset="0"/>
                <a:cs typeface="Arial" panose="020B0604020202020204" pitchFamily="34" charset="0"/>
              </a:rPr>
              <a:t>2b</a:t>
            </a:r>
            <a:r>
              <a:rPr lang="en-US" altLang="ja-JP" dirty="0">
                <a:latin typeface="Arial" panose="020B0604020202020204" pitchFamily="34" charset="0"/>
                <a:cs typeface="Arial" panose="020B0604020202020204" pitchFamily="34" charset="0"/>
              </a:rPr>
              <a:t> ?</a:t>
            </a:r>
          </a:p>
          <a:p>
            <a:r>
              <a:rPr lang="en-US" altLang="ja-JP" dirty="0">
                <a:latin typeface="Arial" panose="020B0604020202020204" pitchFamily="34" charset="0"/>
                <a:cs typeface="Arial" panose="020B0604020202020204" pitchFamily="34" charset="0"/>
              </a:rPr>
              <a:t>Question 2-3. What is </a:t>
            </a:r>
            <a:r>
              <a:rPr lang="en-US" altLang="ja-JP" b="1" dirty="0">
                <a:latin typeface="Arial" panose="020B0604020202020204" pitchFamily="34" charset="0"/>
                <a:cs typeface="Arial" panose="020B0604020202020204" pitchFamily="34" charset="0"/>
              </a:rPr>
              <a:t>2c</a:t>
            </a:r>
            <a:r>
              <a:rPr lang="en-US" altLang="ja-JP" dirty="0">
                <a:latin typeface="Arial" panose="020B0604020202020204" pitchFamily="34" charset="0"/>
                <a:cs typeface="Arial" panose="020B0604020202020204" pitchFamily="34" charset="0"/>
              </a:rPr>
              <a:t> ?</a:t>
            </a:r>
          </a:p>
          <a:p>
            <a:r>
              <a:rPr lang="en-US" altLang="ja-JP" dirty="0">
                <a:latin typeface="Arial" panose="020B0604020202020204" pitchFamily="34" charset="0"/>
                <a:cs typeface="Arial" panose="020B0604020202020204" pitchFamily="34" charset="0"/>
              </a:rPr>
              <a:t>Question 2-4. What is </a:t>
            </a:r>
            <a:r>
              <a:rPr lang="en-US" altLang="ja-JP" b="1" dirty="0">
                <a:latin typeface="Arial" panose="020B0604020202020204" pitchFamily="34" charset="0"/>
                <a:cs typeface="Arial" panose="020B0604020202020204" pitchFamily="34" charset="0"/>
              </a:rPr>
              <a:t>2d </a:t>
            </a:r>
            <a:r>
              <a:rPr lang="en-US" altLang="ja-JP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r>
              <a:rPr lang="en-US" altLang="ja-JP" dirty="0">
                <a:latin typeface="Arial" panose="020B0604020202020204" pitchFamily="34" charset="0"/>
                <a:cs typeface="Arial" panose="020B0604020202020204" pitchFamily="34" charset="0"/>
              </a:rPr>
              <a:t>Question 2-5. What is </a:t>
            </a:r>
            <a:r>
              <a:rPr lang="en-US" altLang="ja-JP" b="1" dirty="0">
                <a:latin typeface="Arial" panose="020B0604020202020204" pitchFamily="34" charset="0"/>
                <a:cs typeface="Arial" panose="020B0604020202020204" pitchFamily="34" charset="0"/>
              </a:rPr>
              <a:t>2e</a:t>
            </a:r>
            <a:r>
              <a:rPr lang="en-US" altLang="ja-JP" dirty="0">
                <a:latin typeface="Arial" panose="020B0604020202020204" pitchFamily="34" charset="0"/>
                <a:cs typeface="Arial" panose="020B0604020202020204" pitchFamily="34" charset="0"/>
              </a:rPr>
              <a:t> ?</a:t>
            </a:r>
          </a:p>
          <a:p>
            <a:r>
              <a:rPr lang="en-US" altLang="ja-JP" dirty="0">
                <a:latin typeface="Arial" panose="020B0604020202020204" pitchFamily="34" charset="0"/>
                <a:cs typeface="Arial" panose="020B0604020202020204" pitchFamily="34" charset="0"/>
              </a:rPr>
              <a:t>Question 2-6. What is </a:t>
            </a:r>
            <a:r>
              <a:rPr lang="en-US" altLang="ja-JP" b="1" dirty="0">
                <a:latin typeface="Arial" panose="020B0604020202020204" pitchFamily="34" charset="0"/>
                <a:cs typeface="Arial" panose="020B0604020202020204" pitchFamily="34" charset="0"/>
              </a:rPr>
              <a:t>2f</a:t>
            </a:r>
            <a:r>
              <a:rPr lang="en-US" altLang="ja-JP" dirty="0">
                <a:latin typeface="Arial" panose="020B0604020202020204" pitchFamily="34" charset="0"/>
                <a:cs typeface="Arial" panose="020B0604020202020204" pitchFamily="34" charset="0"/>
              </a:rPr>
              <a:t> ?</a:t>
            </a:r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575A29DE-2DEB-4122-A6FD-7EDAA4C32FAD}"/>
              </a:ext>
            </a:extLst>
          </p:cNvPr>
          <p:cNvSpPr txBox="1"/>
          <p:nvPr/>
        </p:nvSpPr>
        <p:spPr>
          <a:xfrm>
            <a:off x="5455969" y="513683"/>
            <a:ext cx="119006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Part 2</a:t>
            </a:r>
            <a:endParaRPr kumimoji="1" lang="ja-JP" altLang="en-US" sz="28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テキスト ボックス 23">
            <a:extLst>
              <a:ext uri="{FF2B5EF4-FFF2-40B4-BE49-F238E27FC236}">
                <a16:creationId xmlns:a16="http://schemas.microsoft.com/office/drawing/2014/main" id="{0819EEDD-2798-4510-8B03-2ED4C888991D}"/>
              </a:ext>
            </a:extLst>
          </p:cNvPr>
          <p:cNvSpPr txBox="1"/>
          <p:nvPr/>
        </p:nvSpPr>
        <p:spPr>
          <a:xfrm>
            <a:off x="335071" y="27353"/>
            <a:ext cx="618785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1200" dirty="0">
                <a:latin typeface="Arial" panose="020B0604020202020204" pitchFamily="34" charset="0"/>
                <a:cs typeface="Arial" panose="020B0604020202020204" pitchFamily="34" charset="0"/>
              </a:rPr>
              <a:t>Adapted from Jujo et al. </a:t>
            </a:r>
            <a:r>
              <a:rPr kumimoji="1" lang="en-US" altLang="ja-JP" sz="1200" i="1" dirty="0">
                <a:latin typeface="Arial" panose="020B0604020202020204" pitchFamily="34" charset="0"/>
                <a:cs typeface="Arial" panose="020B0604020202020204" pitchFamily="34" charset="0"/>
              </a:rPr>
              <a:t>The Pilot and Feasibility Studies. </a:t>
            </a:r>
            <a:r>
              <a:rPr kumimoji="1" lang="en-US" altLang="ja-JP" sz="1200" dirty="0">
                <a:latin typeface="Arial" panose="020B0604020202020204" pitchFamily="34" charset="0"/>
                <a:cs typeface="Arial" panose="020B0604020202020204" pitchFamily="34" charset="0"/>
              </a:rPr>
              <a:t>2021;7:175.</a:t>
            </a:r>
            <a:endParaRPr kumimoji="1" lang="ja-JP" alt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4721373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 descr="星 が含まれている画像&#10;&#10;自動的に生成された説明">
            <a:extLst>
              <a:ext uri="{FF2B5EF4-FFF2-40B4-BE49-F238E27FC236}">
                <a16:creationId xmlns:a16="http://schemas.microsoft.com/office/drawing/2014/main" id="{75899376-B802-4AA1-9F4D-B12160C12127}"/>
              </a:ext>
            </a:extLst>
          </p:cNvPr>
          <p:cNvPicPr>
            <a:picLocks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9000" y="444500"/>
            <a:ext cx="6480000" cy="6480000"/>
          </a:xfrm>
          <a:prstGeom prst="rect">
            <a:avLst/>
          </a:prstGeom>
        </p:spPr>
      </p:pic>
      <p:sp>
        <p:nvSpPr>
          <p:cNvPr id="27" name="正方形/長方形 26">
            <a:extLst>
              <a:ext uri="{FF2B5EF4-FFF2-40B4-BE49-F238E27FC236}">
                <a16:creationId xmlns:a16="http://schemas.microsoft.com/office/drawing/2014/main" id="{79DF2418-638C-4470-A73B-520BCB22789B}"/>
              </a:ext>
            </a:extLst>
          </p:cNvPr>
          <p:cNvSpPr/>
          <p:nvPr/>
        </p:nvSpPr>
        <p:spPr>
          <a:xfrm>
            <a:off x="188907" y="6919852"/>
            <a:ext cx="5891356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ja-JP" dirty="0">
                <a:latin typeface="Arial" panose="020B0604020202020204" pitchFamily="34" charset="0"/>
                <a:cs typeface="Arial" panose="020B0604020202020204" pitchFamily="34" charset="0"/>
              </a:rPr>
              <a:t>Question 2-7. What segment of left ventricle wall is </a:t>
            </a:r>
            <a:r>
              <a:rPr lang="en-US" altLang="ja-JP" b="1" dirty="0">
                <a:latin typeface="Arial" panose="020B0604020202020204" pitchFamily="34" charset="0"/>
                <a:cs typeface="Arial" panose="020B0604020202020204" pitchFamily="34" charset="0"/>
              </a:rPr>
              <a:t>2g</a:t>
            </a:r>
            <a:r>
              <a:rPr lang="en-US" altLang="ja-JP" dirty="0">
                <a:latin typeface="Arial" panose="020B0604020202020204" pitchFamily="34" charset="0"/>
                <a:cs typeface="Arial" panose="020B0604020202020204" pitchFamily="34" charset="0"/>
              </a:rPr>
              <a:t> ?</a:t>
            </a:r>
          </a:p>
          <a:p>
            <a:r>
              <a:rPr lang="en-US" altLang="ja-JP" dirty="0">
                <a:latin typeface="Arial" panose="020B0604020202020204" pitchFamily="34" charset="0"/>
                <a:cs typeface="Arial" panose="020B0604020202020204" pitchFamily="34" charset="0"/>
              </a:rPr>
              <a:t>Question 2-8. What segment of left ventricle wall is </a:t>
            </a:r>
            <a:r>
              <a:rPr lang="en-US" altLang="ja-JP" b="1" dirty="0">
                <a:latin typeface="Arial" panose="020B0604020202020204" pitchFamily="34" charset="0"/>
                <a:cs typeface="Arial" panose="020B0604020202020204" pitchFamily="34" charset="0"/>
              </a:rPr>
              <a:t>2h</a:t>
            </a:r>
            <a:r>
              <a:rPr lang="en-US" altLang="ja-JP" dirty="0">
                <a:latin typeface="Arial" panose="020B0604020202020204" pitchFamily="34" charset="0"/>
                <a:cs typeface="Arial" panose="020B0604020202020204" pitchFamily="34" charset="0"/>
              </a:rPr>
              <a:t> ?</a:t>
            </a:r>
          </a:p>
          <a:p>
            <a:r>
              <a:rPr lang="en-US" altLang="ja-JP" dirty="0">
                <a:latin typeface="Arial" panose="020B0604020202020204" pitchFamily="34" charset="0"/>
                <a:cs typeface="Arial" panose="020B0604020202020204" pitchFamily="34" charset="0"/>
              </a:rPr>
              <a:t>Question 2-9. What segment of left ventricle wall is </a:t>
            </a:r>
            <a:r>
              <a:rPr lang="en-US" altLang="ja-JP" b="1" dirty="0">
                <a:latin typeface="Arial" panose="020B0604020202020204" pitchFamily="34" charset="0"/>
                <a:cs typeface="Arial" panose="020B0604020202020204" pitchFamily="34" charset="0"/>
              </a:rPr>
              <a:t>2i</a:t>
            </a:r>
            <a:r>
              <a:rPr lang="en-US" altLang="ja-JP" dirty="0">
                <a:latin typeface="Arial" panose="020B0604020202020204" pitchFamily="34" charset="0"/>
                <a:cs typeface="Arial" panose="020B0604020202020204" pitchFamily="34" charset="0"/>
              </a:rPr>
              <a:t> ?</a:t>
            </a: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2D6ECD05-B922-4646-9403-4D91ABECB0DB}"/>
              </a:ext>
            </a:extLst>
          </p:cNvPr>
          <p:cNvGrpSpPr>
            <a:grpSpLocks noChangeAspect="1"/>
          </p:cNvGrpSpPr>
          <p:nvPr/>
        </p:nvGrpSpPr>
        <p:grpSpPr>
          <a:xfrm>
            <a:off x="2503308" y="2251694"/>
            <a:ext cx="2648125" cy="2764806"/>
            <a:chOff x="2503307" y="1660644"/>
            <a:chExt cx="2672453" cy="2790206"/>
          </a:xfrm>
        </p:grpSpPr>
        <p:sp>
          <p:nvSpPr>
            <p:cNvPr id="29" name="アーチ 28">
              <a:extLst>
                <a:ext uri="{FF2B5EF4-FFF2-40B4-BE49-F238E27FC236}">
                  <a16:creationId xmlns:a16="http://schemas.microsoft.com/office/drawing/2014/main" id="{E54C90AC-85B7-4AAC-B32C-FE47A10E192B}"/>
                </a:ext>
              </a:extLst>
            </p:cNvPr>
            <p:cNvSpPr/>
            <p:nvPr/>
          </p:nvSpPr>
          <p:spPr>
            <a:xfrm rot="4069943">
              <a:off x="2450571" y="1720660"/>
              <a:ext cx="2781865" cy="2668512"/>
            </a:xfrm>
            <a:prstGeom prst="blockArc">
              <a:avLst>
                <a:gd name="adj1" fmla="val 2997792"/>
                <a:gd name="adj2" fmla="val 6449629"/>
                <a:gd name="adj3" fmla="val 14951"/>
              </a:avLst>
            </a:prstGeom>
            <a:solidFill>
              <a:srgbClr val="7030A0">
                <a:alpha val="25000"/>
              </a:srgbClr>
            </a:solidFill>
            <a:ln w="9525" cap="flat" cmpd="sng" algn="ctr">
              <a:solidFill>
                <a:srgbClr val="7030A0"/>
              </a:solidFill>
              <a:prstDash val="solid"/>
            </a:ln>
            <a:effectLst/>
          </p:spPr>
          <p:txBody>
            <a:bodyPr rtlCol="0" anchor="ctr"/>
            <a:lstStyle/>
            <a:p>
              <a:pPr algn="ctr" defTabSz="914400">
                <a:buClr>
                  <a:srgbClr val="000000"/>
                </a:buClr>
                <a:defRPr/>
              </a:pPr>
              <a:endParaRPr kumimoji="1" lang="ja-JP" altLang="en-US" sz="1400" kern="0">
                <a:solidFill>
                  <a:srgbClr val="000000"/>
                </a:solidFill>
                <a:latin typeface="Arial"/>
                <a:ea typeface="ＭＳ Ｐゴシック" panose="020B0600070205080204" pitchFamily="50" charset="-128"/>
                <a:sym typeface="Arial"/>
              </a:endParaRPr>
            </a:p>
          </p:txBody>
        </p:sp>
        <p:sp>
          <p:nvSpPr>
            <p:cNvPr id="30" name="アーチ 29">
              <a:extLst>
                <a:ext uri="{FF2B5EF4-FFF2-40B4-BE49-F238E27FC236}">
                  <a16:creationId xmlns:a16="http://schemas.microsoft.com/office/drawing/2014/main" id="{8B480B36-612C-40C9-8155-36DDD0275E99}"/>
                </a:ext>
              </a:extLst>
            </p:cNvPr>
            <p:cNvSpPr/>
            <p:nvPr/>
          </p:nvSpPr>
          <p:spPr>
            <a:xfrm rot="4069943">
              <a:off x="2450570" y="1718990"/>
              <a:ext cx="2781865" cy="2668512"/>
            </a:xfrm>
            <a:prstGeom prst="blockArc">
              <a:avLst>
                <a:gd name="adj1" fmla="val 20861511"/>
                <a:gd name="adj2" fmla="val 2886676"/>
                <a:gd name="adj3" fmla="val 14466"/>
              </a:avLst>
            </a:prstGeom>
            <a:solidFill>
              <a:srgbClr val="FFFF00">
                <a:alpha val="25000"/>
              </a:srgbClr>
            </a:solidFill>
            <a:ln w="9525" cap="flat" cmpd="sng" algn="ctr">
              <a:solidFill>
                <a:srgbClr val="FFFF00"/>
              </a:solidFill>
              <a:prstDash val="solid"/>
            </a:ln>
            <a:effectLst/>
          </p:spPr>
          <p:txBody>
            <a:bodyPr rtlCol="0" anchor="ctr"/>
            <a:lstStyle/>
            <a:p>
              <a:pPr algn="ctr" defTabSz="914400">
                <a:buClr>
                  <a:srgbClr val="000000"/>
                </a:buClr>
                <a:defRPr/>
              </a:pPr>
              <a:endParaRPr kumimoji="1" lang="ja-JP" altLang="en-US" sz="1400" kern="0">
                <a:solidFill>
                  <a:srgbClr val="000000"/>
                </a:solidFill>
                <a:latin typeface="Arial"/>
                <a:ea typeface="ＭＳ Ｐゴシック" panose="020B0600070205080204" pitchFamily="50" charset="-128"/>
                <a:sym typeface="Arial"/>
              </a:endParaRPr>
            </a:p>
          </p:txBody>
        </p:sp>
        <p:sp>
          <p:nvSpPr>
            <p:cNvPr id="31" name="アーチ 30">
              <a:extLst>
                <a:ext uri="{FF2B5EF4-FFF2-40B4-BE49-F238E27FC236}">
                  <a16:creationId xmlns:a16="http://schemas.microsoft.com/office/drawing/2014/main" id="{4DD70CB0-6166-409C-B2F9-8ECA992EAAE3}"/>
                </a:ext>
              </a:extLst>
            </p:cNvPr>
            <p:cNvSpPr/>
            <p:nvPr/>
          </p:nvSpPr>
          <p:spPr>
            <a:xfrm rot="4069943">
              <a:off x="2450570" y="1722326"/>
              <a:ext cx="2781865" cy="2668512"/>
            </a:xfrm>
            <a:prstGeom prst="blockArc">
              <a:avLst>
                <a:gd name="adj1" fmla="val 17273876"/>
                <a:gd name="adj2" fmla="val 20753025"/>
                <a:gd name="adj3" fmla="val 15095"/>
              </a:avLst>
            </a:prstGeom>
            <a:solidFill>
              <a:srgbClr val="00B050">
                <a:alpha val="25000"/>
              </a:srgbClr>
            </a:solidFill>
            <a:ln w="9525" cap="flat" cmpd="sng" algn="ctr">
              <a:solidFill>
                <a:srgbClr val="00B050"/>
              </a:solidFill>
              <a:prstDash val="solid"/>
            </a:ln>
            <a:effectLst/>
          </p:spPr>
          <p:txBody>
            <a:bodyPr rtlCol="0" anchor="ctr"/>
            <a:lstStyle/>
            <a:p>
              <a:pPr algn="ctr" defTabSz="914400">
                <a:buClr>
                  <a:srgbClr val="000000"/>
                </a:buClr>
                <a:defRPr/>
              </a:pPr>
              <a:endParaRPr kumimoji="1" lang="ja-JP" altLang="en-US" sz="1400" kern="0">
                <a:solidFill>
                  <a:srgbClr val="000000"/>
                </a:solidFill>
                <a:latin typeface="Arial"/>
                <a:ea typeface="ＭＳ Ｐゴシック" panose="020B0600070205080204" pitchFamily="50" charset="-128"/>
                <a:sym typeface="Arial"/>
              </a:endParaRPr>
            </a:p>
          </p:txBody>
        </p:sp>
        <p:sp>
          <p:nvSpPr>
            <p:cNvPr id="32" name="アーチ 31">
              <a:extLst>
                <a:ext uri="{FF2B5EF4-FFF2-40B4-BE49-F238E27FC236}">
                  <a16:creationId xmlns:a16="http://schemas.microsoft.com/office/drawing/2014/main" id="{6B713037-5222-4C23-9C63-4ACC68A687F0}"/>
                </a:ext>
              </a:extLst>
            </p:cNvPr>
            <p:cNvSpPr/>
            <p:nvPr/>
          </p:nvSpPr>
          <p:spPr>
            <a:xfrm rot="4069943">
              <a:off x="2450570" y="1722326"/>
              <a:ext cx="2781865" cy="2668512"/>
            </a:xfrm>
            <a:prstGeom prst="blockArc">
              <a:avLst>
                <a:gd name="adj1" fmla="val 13534101"/>
                <a:gd name="adj2" fmla="val 17149291"/>
                <a:gd name="adj3" fmla="val 14794"/>
              </a:avLst>
            </a:prstGeom>
            <a:solidFill>
              <a:srgbClr val="FF0000">
                <a:alpha val="25000"/>
              </a:srgbClr>
            </a:solidFill>
            <a:ln w="9525" cap="flat" cmpd="sng" algn="ctr">
              <a:solidFill>
                <a:srgbClr val="FF0000"/>
              </a:solidFill>
              <a:prstDash val="solid"/>
            </a:ln>
            <a:effectLst/>
          </p:spPr>
          <p:txBody>
            <a:bodyPr rtlCol="0" anchor="ctr"/>
            <a:lstStyle/>
            <a:p>
              <a:pPr algn="ctr" defTabSz="914400">
                <a:buClr>
                  <a:srgbClr val="000000"/>
                </a:buClr>
                <a:defRPr/>
              </a:pPr>
              <a:endParaRPr kumimoji="1" lang="ja-JP" altLang="en-US" sz="1400" kern="0">
                <a:solidFill>
                  <a:srgbClr val="000000"/>
                </a:solidFill>
                <a:latin typeface="Arial"/>
                <a:ea typeface="ＭＳ Ｐゴシック" panose="020B0600070205080204" pitchFamily="50" charset="-128"/>
                <a:sym typeface="Arial"/>
              </a:endParaRPr>
            </a:p>
          </p:txBody>
        </p:sp>
        <p:sp>
          <p:nvSpPr>
            <p:cNvPr id="36" name="アーチ 35">
              <a:extLst>
                <a:ext uri="{FF2B5EF4-FFF2-40B4-BE49-F238E27FC236}">
                  <a16:creationId xmlns:a16="http://schemas.microsoft.com/office/drawing/2014/main" id="{118081AA-0168-4363-B76C-0D14AB36E42C}"/>
                </a:ext>
              </a:extLst>
            </p:cNvPr>
            <p:cNvSpPr/>
            <p:nvPr/>
          </p:nvSpPr>
          <p:spPr>
            <a:xfrm rot="4069943">
              <a:off x="2450569" y="1725662"/>
              <a:ext cx="2781865" cy="2668512"/>
            </a:xfrm>
            <a:prstGeom prst="blockArc">
              <a:avLst>
                <a:gd name="adj1" fmla="val 10177731"/>
                <a:gd name="adj2" fmla="val 13428955"/>
                <a:gd name="adj3" fmla="val 14160"/>
              </a:avLst>
            </a:prstGeom>
            <a:solidFill>
              <a:srgbClr val="00B0F0">
                <a:alpha val="25000"/>
              </a:srgbClr>
            </a:solidFill>
            <a:ln w="9525" cap="flat" cmpd="sng" algn="ctr">
              <a:solidFill>
                <a:srgbClr val="00B0F0"/>
              </a:solidFill>
              <a:prstDash val="solid"/>
            </a:ln>
            <a:effectLst/>
          </p:spPr>
          <p:txBody>
            <a:bodyPr rtlCol="0" anchor="ctr"/>
            <a:lstStyle/>
            <a:p>
              <a:pPr algn="ctr" defTabSz="914400">
                <a:buClr>
                  <a:srgbClr val="000000"/>
                </a:buClr>
                <a:defRPr/>
              </a:pPr>
              <a:endParaRPr kumimoji="1" lang="ja-JP" altLang="en-US" sz="1400" kern="0">
                <a:solidFill>
                  <a:srgbClr val="000000"/>
                </a:solidFill>
                <a:latin typeface="Arial"/>
                <a:ea typeface="ＭＳ Ｐゴシック" panose="020B0600070205080204" pitchFamily="50" charset="-128"/>
                <a:sym typeface="Arial"/>
              </a:endParaRPr>
            </a:p>
          </p:txBody>
        </p:sp>
        <p:sp>
          <p:nvSpPr>
            <p:cNvPr id="37" name="アーチ 36">
              <a:extLst>
                <a:ext uri="{FF2B5EF4-FFF2-40B4-BE49-F238E27FC236}">
                  <a16:creationId xmlns:a16="http://schemas.microsoft.com/office/drawing/2014/main" id="{8F369EC5-DE55-4837-91CE-0A374201522D}"/>
                </a:ext>
              </a:extLst>
            </p:cNvPr>
            <p:cNvSpPr/>
            <p:nvPr/>
          </p:nvSpPr>
          <p:spPr>
            <a:xfrm rot="4069943">
              <a:off x="2446630" y="1717321"/>
              <a:ext cx="2781865" cy="2668512"/>
            </a:xfrm>
            <a:prstGeom prst="blockArc">
              <a:avLst>
                <a:gd name="adj1" fmla="val 6558184"/>
                <a:gd name="adj2" fmla="val 10070798"/>
                <a:gd name="adj3" fmla="val 15012"/>
              </a:avLst>
            </a:prstGeom>
            <a:solidFill>
              <a:srgbClr val="0070C0">
                <a:alpha val="25000"/>
              </a:srgbClr>
            </a:solidFill>
            <a:ln w="9525" cap="flat" cmpd="sng" algn="ctr">
              <a:solidFill>
                <a:srgbClr val="0070C0"/>
              </a:solidFill>
              <a:prstDash val="solid"/>
            </a:ln>
            <a:effectLst/>
          </p:spPr>
          <p:txBody>
            <a:bodyPr rtlCol="0" anchor="ctr"/>
            <a:lstStyle/>
            <a:p>
              <a:pPr algn="ctr" defTabSz="914400">
                <a:buClr>
                  <a:srgbClr val="000000"/>
                </a:buClr>
                <a:defRPr/>
              </a:pPr>
              <a:endParaRPr kumimoji="1" lang="ja-JP" altLang="en-US" sz="1400" kern="0">
                <a:solidFill>
                  <a:srgbClr val="000000"/>
                </a:solidFill>
                <a:latin typeface="Arial"/>
                <a:ea typeface="ＭＳ Ｐゴシック" panose="020B0600070205080204" pitchFamily="50" charset="-128"/>
                <a:sym typeface="Arial"/>
              </a:endParaRPr>
            </a:p>
          </p:txBody>
        </p:sp>
      </p:grpSp>
      <p:sp>
        <p:nvSpPr>
          <p:cNvPr id="35" name="フローチャート: 結合子 34">
            <a:extLst>
              <a:ext uri="{FF2B5EF4-FFF2-40B4-BE49-F238E27FC236}">
                <a16:creationId xmlns:a16="http://schemas.microsoft.com/office/drawing/2014/main" id="{BD8F1FD2-DBD2-48F7-942D-8A2A6ED30C33}"/>
              </a:ext>
            </a:extLst>
          </p:cNvPr>
          <p:cNvSpPr/>
          <p:nvPr/>
        </p:nvSpPr>
        <p:spPr>
          <a:xfrm>
            <a:off x="4445265" y="2726334"/>
            <a:ext cx="581241" cy="435447"/>
          </a:xfrm>
          <a:prstGeom prst="flowChartConnector">
            <a:avLst/>
          </a:prstGeom>
          <a:solidFill>
            <a:srgbClr val="000000"/>
          </a:solidFill>
          <a:ln w="25400" cap="flat" cmpd="sng" algn="ctr">
            <a:solidFill>
              <a:srgbClr val="FF0000"/>
            </a:solidFill>
            <a:prstDash val="solid"/>
          </a:ln>
          <a:effectLst/>
        </p:spPr>
        <p:txBody>
          <a:bodyPr rtlCol="0" anchor="ctr"/>
          <a:lstStyle/>
          <a:p>
            <a:pPr algn="ctr" defTabSz="914400">
              <a:buClr>
                <a:srgbClr val="000000"/>
              </a:buClr>
              <a:defRPr/>
            </a:pPr>
            <a:r>
              <a:rPr kumimoji="1" lang="en-US" altLang="ja-JP" sz="1400" kern="0" dirty="0">
                <a:solidFill>
                  <a:srgbClr val="FFFFFF"/>
                </a:solidFill>
                <a:latin typeface="Arial"/>
                <a:ea typeface="ＭＳ Ｐゴシック" panose="020B0600070205080204" pitchFamily="50" charset="-128"/>
                <a:sym typeface="Arial"/>
              </a:rPr>
              <a:t>2g</a:t>
            </a:r>
            <a:endParaRPr kumimoji="1" lang="ja-JP" altLang="en-US" sz="1400" kern="0" dirty="0">
              <a:solidFill>
                <a:srgbClr val="FFFFFF"/>
              </a:solidFill>
              <a:latin typeface="Arial"/>
              <a:ea typeface="ＭＳ Ｐゴシック" panose="020B0600070205080204" pitchFamily="50" charset="-128"/>
              <a:sym typeface="Arial"/>
            </a:endParaRPr>
          </a:p>
        </p:txBody>
      </p:sp>
      <p:sp>
        <p:nvSpPr>
          <p:cNvPr id="33" name="フローチャート: 結合子 32">
            <a:extLst>
              <a:ext uri="{FF2B5EF4-FFF2-40B4-BE49-F238E27FC236}">
                <a16:creationId xmlns:a16="http://schemas.microsoft.com/office/drawing/2014/main" id="{B575C980-06E5-4C91-90D5-D2D3932425C1}"/>
              </a:ext>
            </a:extLst>
          </p:cNvPr>
          <p:cNvSpPr/>
          <p:nvPr/>
        </p:nvSpPr>
        <p:spPr>
          <a:xfrm>
            <a:off x="2670973" y="4065774"/>
            <a:ext cx="457201" cy="435447"/>
          </a:xfrm>
          <a:prstGeom prst="flowChartConnector">
            <a:avLst/>
          </a:prstGeom>
          <a:solidFill>
            <a:srgbClr val="000000"/>
          </a:solidFill>
          <a:ln w="25400" cap="flat" cmpd="sng" algn="ctr">
            <a:solidFill>
              <a:srgbClr val="7030A0"/>
            </a:solidFill>
            <a:prstDash val="solid"/>
          </a:ln>
          <a:effectLst/>
        </p:spPr>
        <p:txBody>
          <a:bodyPr rtlCol="0" anchor="ctr"/>
          <a:lstStyle/>
          <a:p>
            <a:pPr algn="ctr" defTabSz="914400">
              <a:buClr>
                <a:srgbClr val="000000"/>
              </a:buClr>
              <a:defRPr/>
            </a:pPr>
            <a:r>
              <a:rPr kumimoji="1" lang="en-US" altLang="ja-JP" sz="1400" kern="0" dirty="0">
                <a:solidFill>
                  <a:srgbClr val="FFFFFF"/>
                </a:solidFill>
                <a:latin typeface="Arial"/>
                <a:ea typeface="ＭＳ Ｐゴシック" panose="020B0600070205080204" pitchFamily="50" charset="-128"/>
                <a:sym typeface="Arial"/>
              </a:rPr>
              <a:t>2i</a:t>
            </a:r>
            <a:endParaRPr kumimoji="1" lang="ja-JP" altLang="en-US" sz="1400" kern="0" dirty="0">
              <a:solidFill>
                <a:srgbClr val="FFFFFF"/>
              </a:solidFill>
              <a:latin typeface="Arial"/>
              <a:ea typeface="ＭＳ Ｐゴシック" panose="020B0600070205080204" pitchFamily="50" charset="-128"/>
              <a:sym typeface="Arial"/>
            </a:endParaRPr>
          </a:p>
        </p:txBody>
      </p:sp>
      <p:sp>
        <p:nvSpPr>
          <p:cNvPr id="34" name="フローチャート: 結合子 33">
            <a:extLst>
              <a:ext uri="{FF2B5EF4-FFF2-40B4-BE49-F238E27FC236}">
                <a16:creationId xmlns:a16="http://schemas.microsoft.com/office/drawing/2014/main" id="{C29ACBBE-0C46-4D6A-A15A-57646C5328B3}"/>
              </a:ext>
            </a:extLst>
          </p:cNvPr>
          <p:cNvSpPr/>
          <p:nvPr/>
        </p:nvSpPr>
        <p:spPr>
          <a:xfrm>
            <a:off x="4597664" y="3848051"/>
            <a:ext cx="585122" cy="435447"/>
          </a:xfrm>
          <a:prstGeom prst="flowChartConnector">
            <a:avLst/>
          </a:prstGeom>
          <a:solidFill>
            <a:srgbClr val="000000"/>
          </a:solidFill>
          <a:ln w="25400" cap="flat" cmpd="sng" algn="ctr">
            <a:solidFill>
              <a:srgbClr val="00B050"/>
            </a:solidFill>
            <a:prstDash val="solid"/>
          </a:ln>
          <a:effectLst/>
        </p:spPr>
        <p:txBody>
          <a:bodyPr rtlCol="0" anchor="ctr"/>
          <a:lstStyle/>
          <a:p>
            <a:pPr algn="ctr" defTabSz="914400">
              <a:buClr>
                <a:srgbClr val="000000"/>
              </a:buClr>
              <a:defRPr/>
            </a:pPr>
            <a:r>
              <a:rPr kumimoji="1" lang="en-US" altLang="ja-JP" sz="1400" kern="0" dirty="0">
                <a:solidFill>
                  <a:srgbClr val="FFFFFF"/>
                </a:solidFill>
                <a:latin typeface="Arial"/>
                <a:ea typeface="ＭＳ Ｐゴシック" panose="020B0600070205080204" pitchFamily="50" charset="-128"/>
                <a:sym typeface="Arial"/>
              </a:rPr>
              <a:t>2h</a:t>
            </a:r>
            <a:endParaRPr kumimoji="1" lang="ja-JP" altLang="en-US" sz="1400" kern="0" dirty="0">
              <a:solidFill>
                <a:srgbClr val="FFFFFF"/>
              </a:solidFill>
              <a:latin typeface="Arial"/>
              <a:ea typeface="ＭＳ Ｐゴシック" panose="020B0600070205080204" pitchFamily="50" charset="-128"/>
              <a:sym typeface="Arial"/>
            </a:endParaRPr>
          </a:p>
        </p:txBody>
      </p:sp>
      <p:sp>
        <p:nvSpPr>
          <p:cNvPr id="14" name="テキスト ボックス 13">
            <a:extLst>
              <a:ext uri="{FF2B5EF4-FFF2-40B4-BE49-F238E27FC236}">
                <a16:creationId xmlns:a16="http://schemas.microsoft.com/office/drawing/2014/main" id="{46B1C94B-3C73-4EB4-BB7F-4CE5EB7983FD}"/>
              </a:ext>
            </a:extLst>
          </p:cNvPr>
          <p:cNvSpPr txBox="1"/>
          <p:nvPr/>
        </p:nvSpPr>
        <p:spPr>
          <a:xfrm>
            <a:off x="5455969" y="513683"/>
            <a:ext cx="119006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Part 2</a:t>
            </a:r>
            <a:endParaRPr kumimoji="1" lang="ja-JP" altLang="en-US" sz="28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テキスト ボックス 16">
            <a:extLst>
              <a:ext uri="{FF2B5EF4-FFF2-40B4-BE49-F238E27FC236}">
                <a16:creationId xmlns:a16="http://schemas.microsoft.com/office/drawing/2014/main" id="{89BFB389-E010-4F78-9D39-5C5AB4F08194}"/>
              </a:ext>
            </a:extLst>
          </p:cNvPr>
          <p:cNvSpPr txBox="1"/>
          <p:nvPr/>
        </p:nvSpPr>
        <p:spPr>
          <a:xfrm>
            <a:off x="335071" y="27353"/>
            <a:ext cx="618785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1200" dirty="0">
                <a:latin typeface="Arial" panose="020B0604020202020204" pitchFamily="34" charset="0"/>
                <a:cs typeface="Arial" panose="020B0604020202020204" pitchFamily="34" charset="0"/>
              </a:rPr>
              <a:t>Adapted from Jujo et al. </a:t>
            </a:r>
            <a:r>
              <a:rPr kumimoji="1" lang="en-US" altLang="ja-JP" sz="1200" i="1" dirty="0">
                <a:latin typeface="Arial" panose="020B0604020202020204" pitchFamily="34" charset="0"/>
                <a:cs typeface="Arial" panose="020B0604020202020204" pitchFamily="34" charset="0"/>
              </a:rPr>
              <a:t>The Pilot and Feasibility Studies. </a:t>
            </a:r>
            <a:r>
              <a:rPr kumimoji="1" lang="en-US" altLang="ja-JP" sz="1200" dirty="0">
                <a:latin typeface="Arial" panose="020B0604020202020204" pitchFamily="34" charset="0"/>
                <a:cs typeface="Arial" panose="020B0604020202020204" pitchFamily="34" charset="0"/>
              </a:rPr>
              <a:t>2021;7:175.</a:t>
            </a:r>
            <a:endParaRPr kumimoji="1" lang="ja-JP" alt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4058132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 descr="星 が含まれている画像&#10;&#10;自動的に生成された説明">
            <a:extLst>
              <a:ext uri="{FF2B5EF4-FFF2-40B4-BE49-F238E27FC236}">
                <a16:creationId xmlns:a16="http://schemas.microsoft.com/office/drawing/2014/main" id="{75899376-B802-4AA1-9F4D-B12160C12127}"/>
              </a:ext>
            </a:extLst>
          </p:cNvPr>
          <p:cNvPicPr>
            <a:picLocks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9000" y="444500"/>
            <a:ext cx="6480000" cy="6480000"/>
          </a:xfrm>
          <a:prstGeom prst="rect">
            <a:avLst/>
          </a:prstGeom>
        </p:spPr>
      </p:pic>
      <p:sp>
        <p:nvSpPr>
          <p:cNvPr id="27" name="正方形/長方形 26">
            <a:extLst>
              <a:ext uri="{FF2B5EF4-FFF2-40B4-BE49-F238E27FC236}">
                <a16:creationId xmlns:a16="http://schemas.microsoft.com/office/drawing/2014/main" id="{79DF2418-638C-4470-A73B-520BCB22789B}"/>
              </a:ext>
            </a:extLst>
          </p:cNvPr>
          <p:cNvSpPr/>
          <p:nvPr/>
        </p:nvSpPr>
        <p:spPr>
          <a:xfrm>
            <a:off x="188907" y="6919852"/>
            <a:ext cx="498566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ja-JP" dirty="0">
                <a:latin typeface="Arial" panose="020B0604020202020204" pitchFamily="34" charset="0"/>
                <a:cs typeface="Arial" panose="020B0604020202020204" pitchFamily="34" charset="0"/>
              </a:rPr>
              <a:t>Question 2-10. What is the brighter region </a:t>
            </a:r>
            <a:r>
              <a:rPr lang="en-US" altLang="ja-JP" b="1" dirty="0">
                <a:latin typeface="Arial" panose="020B0604020202020204" pitchFamily="34" charset="0"/>
                <a:cs typeface="Arial" panose="020B0604020202020204" pitchFamily="34" charset="0"/>
              </a:rPr>
              <a:t>2j</a:t>
            </a:r>
            <a:r>
              <a:rPr lang="en-US" altLang="ja-JP" dirty="0">
                <a:latin typeface="Arial" panose="020B0604020202020204" pitchFamily="34" charset="0"/>
                <a:cs typeface="Arial" panose="020B0604020202020204" pitchFamily="34" charset="0"/>
              </a:rPr>
              <a:t> ?</a:t>
            </a:r>
          </a:p>
        </p:txBody>
      </p:sp>
      <p:cxnSp>
        <p:nvCxnSpPr>
          <p:cNvPr id="14" name="直線矢印コネクタ 13">
            <a:extLst>
              <a:ext uri="{FF2B5EF4-FFF2-40B4-BE49-F238E27FC236}">
                <a16:creationId xmlns:a16="http://schemas.microsoft.com/office/drawing/2014/main" id="{BFF2CFE1-DD2E-4226-A20F-08AD006C45F2}"/>
              </a:ext>
            </a:extLst>
          </p:cNvPr>
          <p:cNvCxnSpPr>
            <a:cxnSpLocks/>
          </p:cNvCxnSpPr>
          <p:nvPr/>
        </p:nvCxnSpPr>
        <p:spPr>
          <a:xfrm flipH="1" flipV="1">
            <a:off x="4309789" y="4998218"/>
            <a:ext cx="1067120" cy="805471"/>
          </a:xfrm>
          <a:prstGeom prst="straightConnector1">
            <a:avLst/>
          </a:prstGeom>
          <a:noFill/>
          <a:ln w="28575" cap="flat" cmpd="sng" algn="ctr">
            <a:solidFill>
              <a:srgbClr val="FF0000"/>
            </a:solidFill>
            <a:prstDash val="solid"/>
            <a:tailEnd type="triangle"/>
          </a:ln>
          <a:effectLst/>
        </p:spPr>
      </p:cxnSp>
      <p:sp>
        <p:nvSpPr>
          <p:cNvPr id="15" name="フローチャート: 結合子 14">
            <a:extLst>
              <a:ext uri="{FF2B5EF4-FFF2-40B4-BE49-F238E27FC236}">
                <a16:creationId xmlns:a16="http://schemas.microsoft.com/office/drawing/2014/main" id="{662E5632-12EF-478C-9167-03479BCBEF68}"/>
              </a:ext>
            </a:extLst>
          </p:cNvPr>
          <p:cNvSpPr/>
          <p:nvPr/>
        </p:nvSpPr>
        <p:spPr>
          <a:xfrm>
            <a:off x="5357290" y="5664197"/>
            <a:ext cx="665664" cy="540961"/>
          </a:xfrm>
          <a:prstGeom prst="flowChartConnector">
            <a:avLst/>
          </a:prstGeom>
          <a:solidFill>
            <a:srgbClr val="000000"/>
          </a:solidFill>
          <a:ln w="25400" cap="flat" cmpd="sng" algn="ctr">
            <a:solidFill>
              <a:srgbClr val="FFFFFF"/>
            </a:solidFill>
            <a:prstDash val="solid"/>
          </a:ln>
          <a:effectLst/>
        </p:spPr>
        <p:txBody>
          <a:bodyPr rtlCol="0" anchor="ctr"/>
          <a:lstStyle/>
          <a:p>
            <a:pPr algn="ctr" defTabSz="914400">
              <a:buClr>
                <a:srgbClr val="000000"/>
              </a:buClr>
              <a:defRPr/>
            </a:pPr>
            <a:r>
              <a:rPr kumimoji="1" lang="en-US" altLang="ja-JP" sz="2000" kern="0" dirty="0">
                <a:solidFill>
                  <a:srgbClr val="FFFFFF"/>
                </a:solidFill>
                <a:latin typeface="Arial"/>
                <a:ea typeface="ＭＳ Ｐゴシック" panose="020B0600070205080204" pitchFamily="50" charset="-128"/>
                <a:sym typeface="Arial"/>
              </a:rPr>
              <a:t>2j</a:t>
            </a:r>
            <a:endParaRPr kumimoji="1" lang="ja-JP" altLang="en-US" sz="2000" kern="0" dirty="0">
              <a:solidFill>
                <a:srgbClr val="FFFFFF"/>
              </a:solidFill>
              <a:latin typeface="Arial"/>
              <a:ea typeface="ＭＳ Ｐゴシック" panose="020B0600070205080204" pitchFamily="50" charset="-128"/>
              <a:sym typeface="Arial"/>
            </a:endParaRP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466337EF-92E1-4174-B3C5-CE5585FE263A}"/>
              </a:ext>
            </a:extLst>
          </p:cNvPr>
          <p:cNvSpPr txBox="1"/>
          <p:nvPr/>
        </p:nvSpPr>
        <p:spPr>
          <a:xfrm>
            <a:off x="5455969" y="513683"/>
            <a:ext cx="119006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Part 2</a:t>
            </a:r>
            <a:endParaRPr kumimoji="1" lang="ja-JP" altLang="en-US" sz="28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83DDB5BC-5F0C-4EB8-BF8E-E9F635F08CE2}"/>
              </a:ext>
            </a:extLst>
          </p:cNvPr>
          <p:cNvSpPr txBox="1"/>
          <p:nvPr/>
        </p:nvSpPr>
        <p:spPr>
          <a:xfrm>
            <a:off x="335071" y="27353"/>
            <a:ext cx="618785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1200" dirty="0">
                <a:latin typeface="Arial" panose="020B0604020202020204" pitchFamily="34" charset="0"/>
                <a:cs typeface="Arial" panose="020B0604020202020204" pitchFamily="34" charset="0"/>
              </a:rPr>
              <a:t>Adapted from Jujo et al. </a:t>
            </a:r>
            <a:r>
              <a:rPr kumimoji="1" lang="en-US" altLang="ja-JP" sz="1200" i="1" dirty="0">
                <a:latin typeface="Arial" panose="020B0604020202020204" pitchFamily="34" charset="0"/>
                <a:cs typeface="Arial" panose="020B0604020202020204" pitchFamily="34" charset="0"/>
              </a:rPr>
              <a:t>The Pilot and Feasibility Studies. </a:t>
            </a:r>
            <a:r>
              <a:rPr kumimoji="1" lang="en-US" altLang="ja-JP" sz="1200" dirty="0">
                <a:latin typeface="Arial" panose="020B0604020202020204" pitchFamily="34" charset="0"/>
                <a:cs typeface="Arial" panose="020B0604020202020204" pitchFamily="34" charset="0"/>
              </a:rPr>
              <a:t>2021;7:175.</a:t>
            </a:r>
            <a:endParaRPr kumimoji="1" lang="ja-JP" alt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374070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 descr="ガラス が含まれている画像&#10;&#10;自動的に生成された説明">
            <a:extLst>
              <a:ext uri="{FF2B5EF4-FFF2-40B4-BE49-F238E27FC236}">
                <a16:creationId xmlns:a16="http://schemas.microsoft.com/office/drawing/2014/main" id="{75A0FE73-D660-4500-8C5D-F985CDBD5B4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9835" y="460438"/>
            <a:ext cx="6480093" cy="6316337"/>
          </a:xfrm>
          <a:prstGeom prst="rect">
            <a:avLst/>
          </a:prstGeom>
        </p:spPr>
      </p:pic>
      <p:sp>
        <p:nvSpPr>
          <p:cNvPr id="6" name="フローチャート: 結合子 5">
            <a:extLst>
              <a:ext uri="{FF2B5EF4-FFF2-40B4-BE49-F238E27FC236}">
                <a16:creationId xmlns:a16="http://schemas.microsoft.com/office/drawing/2014/main" id="{29A4D598-FFA0-4B30-AF95-5CA37E113154}"/>
              </a:ext>
            </a:extLst>
          </p:cNvPr>
          <p:cNvSpPr/>
          <p:nvPr/>
        </p:nvSpPr>
        <p:spPr>
          <a:xfrm>
            <a:off x="2205335" y="2795753"/>
            <a:ext cx="591132" cy="406398"/>
          </a:xfrm>
          <a:prstGeom prst="flowChartConnector">
            <a:avLst/>
          </a:prstGeom>
          <a:solidFill>
            <a:srgbClr val="000000"/>
          </a:solidFill>
          <a:ln w="25400" cap="flat" cmpd="sng" algn="ctr">
            <a:solidFill>
              <a:srgbClr val="FFFFFF"/>
            </a:solidFill>
            <a:prstDash val="solid"/>
          </a:ln>
          <a:effectLst/>
        </p:spPr>
        <p:txBody>
          <a:bodyPr rtlCol="0" anchor="ctr"/>
          <a:lstStyle/>
          <a:p>
            <a:pPr algn="ctr" defTabSz="914400">
              <a:buClr>
                <a:srgbClr val="000000"/>
              </a:buClr>
              <a:defRPr/>
            </a:pPr>
            <a:r>
              <a:rPr kumimoji="1" lang="en-US" altLang="ja-JP" sz="1400" kern="0" dirty="0">
                <a:solidFill>
                  <a:srgbClr val="FFFFFF"/>
                </a:solidFill>
                <a:latin typeface="Arial"/>
                <a:ea typeface="ＭＳ Ｐゴシック" panose="020B0600070205080204" pitchFamily="50" charset="-128"/>
                <a:sym typeface="Arial"/>
              </a:rPr>
              <a:t>3b</a:t>
            </a:r>
            <a:endParaRPr kumimoji="1" lang="ja-JP" altLang="en-US" sz="1400" kern="0" dirty="0">
              <a:solidFill>
                <a:srgbClr val="FFFFFF"/>
              </a:solidFill>
              <a:latin typeface="Arial"/>
              <a:ea typeface="ＭＳ Ｐゴシック" panose="020B0600070205080204" pitchFamily="50" charset="-128"/>
              <a:sym typeface="Arial"/>
            </a:endParaRPr>
          </a:p>
        </p:txBody>
      </p:sp>
      <p:sp>
        <p:nvSpPr>
          <p:cNvPr id="7" name="フローチャート: 結合子 6">
            <a:extLst>
              <a:ext uri="{FF2B5EF4-FFF2-40B4-BE49-F238E27FC236}">
                <a16:creationId xmlns:a16="http://schemas.microsoft.com/office/drawing/2014/main" id="{20A08E48-5E1F-4ACB-B9EF-2E35ECA788A4}"/>
              </a:ext>
            </a:extLst>
          </p:cNvPr>
          <p:cNvSpPr/>
          <p:nvPr/>
        </p:nvSpPr>
        <p:spPr>
          <a:xfrm>
            <a:off x="5604261" y="2370161"/>
            <a:ext cx="624675" cy="425592"/>
          </a:xfrm>
          <a:prstGeom prst="flowChartConnector">
            <a:avLst/>
          </a:prstGeom>
          <a:solidFill>
            <a:srgbClr val="000000"/>
          </a:solidFill>
          <a:ln w="25400" cap="flat" cmpd="sng" algn="ctr">
            <a:solidFill>
              <a:srgbClr val="FFFFFF"/>
            </a:solidFill>
            <a:prstDash val="solid"/>
          </a:ln>
          <a:effectLst/>
        </p:spPr>
        <p:txBody>
          <a:bodyPr rtlCol="0" anchor="ctr"/>
          <a:lstStyle/>
          <a:p>
            <a:pPr algn="ctr" defTabSz="914400">
              <a:buClr>
                <a:srgbClr val="000000"/>
              </a:buClr>
              <a:defRPr/>
            </a:pPr>
            <a:r>
              <a:rPr kumimoji="1" lang="en-US" altLang="ja-JP" kern="0" dirty="0">
                <a:solidFill>
                  <a:srgbClr val="FFFFFF"/>
                </a:solidFill>
                <a:latin typeface="Arial"/>
                <a:ea typeface="ＭＳ Ｐゴシック" panose="020B0600070205080204" pitchFamily="50" charset="-128"/>
                <a:sym typeface="Arial"/>
              </a:rPr>
              <a:t>3g</a:t>
            </a:r>
            <a:endParaRPr kumimoji="1" lang="ja-JP" altLang="en-US" kern="0" dirty="0">
              <a:solidFill>
                <a:srgbClr val="FFFFFF"/>
              </a:solidFill>
              <a:latin typeface="Arial"/>
              <a:ea typeface="ＭＳ Ｐゴシック" panose="020B0600070205080204" pitchFamily="50" charset="-128"/>
              <a:sym typeface="Arial"/>
            </a:endParaRPr>
          </a:p>
        </p:txBody>
      </p:sp>
      <p:cxnSp>
        <p:nvCxnSpPr>
          <p:cNvPr id="9" name="直線矢印コネクタ 8">
            <a:extLst>
              <a:ext uri="{FF2B5EF4-FFF2-40B4-BE49-F238E27FC236}">
                <a16:creationId xmlns:a16="http://schemas.microsoft.com/office/drawing/2014/main" id="{7B73F4CE-89BA-4486-BDD6-3898AF75C979}"/>
              </a:ext>
            </a:extLst>
          </p:cNvPr>
          <p:cNvCxnSpPr>
            <a:cxnSpLocks/>
            <a:stCxn id="11" idx="6"/>
          </p:cNvCxnSpPr>
          <p:nvPr/>
        </p:nvCxnSpPr>
        <p:spPr>
          <a:xfrm>
            <a:off x="1266127" y="3573212"/>
            <a:ext cx="1228817" cy="24794"/>
          </a:xfrm>
          <a:prstGeom prst="straightConnector1">
            <a:avLst/>
          </a:prstGeom>
          <a:noFill/>
          <a:ln w="28575" cap="flat" cmpd="sng" algn="ctr">
            <a:solidFill>
              <a:srgbClr val="FFFF00"/>
            </a:solidFill>
            <a:prstDash val="solid"/>
            <a:tailEnd type="triangle"/>
          </a:ln>
          <a:effectLst/>
        </p:spPr>
      </p:cxnSp>
      <p:cxnSp>
        <p:nvCxnSpPr>
          <p:cNvPr id="10" name="直線矢印コネクタ 9">
            <a:extLst>
              <a:ext uri="{FF2B5EF4-FFF2-40B4-BE49-F238E27FC236}">
                <a16:creationId xmlns:a16="http://schemas.microsoft.com/office/drawing/2014/main" id="{A68779B0-A5DC-4444-B361-AAC8957F761E}"/>
              </a:ext>
            </a:extLst>
          </p:cNvPr>
          <p:cNvCxnSpPr>
            <a:cxnSpLocks/>
          </p:cNvCxnSpPr>
          <p:nvPr/>
        </p:nvCxnSpPr>
        <p:spPr>
          <a:xfrm flipH="1">
            <a:off x="4285411" y="2697975"/>
            <a:ext cx="1360304" cy="1023675"/>
          </a:xfrm>
          <a:prstGeom prst="straightConnector1">
            <a:avLst/>
          </a:prstGeom>
          <a:noFill/>
          <a:ln w="28575" cap="flat" cmpd="sng" algn="ctr">
            <a:solidFill>
              <a:srgbClr val="FFFF00"/>
            </a:solidFill>
            <a:prstDash val="solid"/>
            <a:tailEnd type="triangle"/>
          </a:ln>
          <a:effectLst/>
        </p:spPr>
      </p:cxnSp>
      <p:sp>
        <p:nvSpPr>
          <p:cNvPr id="11" name="フローチャート: 結合子 10">
            <a:extLst>
              <a:ext uri="{FF2B5EF4-FFF2-40B4-BE49-F238E27FC236}">
                <a16:creationId xmlns:a16="http://schemas.microsoft.com/office/drawing/2014/main" id="{5A767FD7-4702-485B-9E56-31CE4D1168B3}"/>
              </a:ext>
            </a:extLst>
          </p:cNvPr>
          <p:cNvSpPr/>
          <p:nvPr/>
        </p:nvSpPr>
        <p:spPr>
          <a:xfrm>
            <a:off x="630022" y="3360416"/>
            <a:ext cx="636105" cy="425592"/>
          </a:xfrm>
          <a:prstGeom prst="flowChartConnector">
            <a:avLst/>
          </a:prstGeom>
          <a:solidFill>
            <a:srgbClr val="000000"/>
          </a:solidFill>
          <a:ln w="25400" cap="flat" cmpd="sng" algn="ctr">
            <a:solidFill>
              <a:srgbClr val="FFFFFF"/>
            </a:solidFill>
            <a:prstDash val="solid"/>
          </a:ln>
          <a:effectLst/>
        </p:spPr>
        <p:txBody>
          <a:bodyPr rtlCol="0" anchor="ctr"/>
          <a:lstStyle/>
          <a:p>
            <a:pPr algn="ctr" defTabSz="914400">
              <a:buClr>
                <a:srgbClr val="000000"/>
              </a:buClr>
              <a:defRPr/>
            </a:pPr>
            <a:r>
              <a:rPr kumimoji="1" lang="en-US" altLang="ja-JP" kern="0" dirty="0">
                <a:solidFill>
                  <a:srgbClr val="FFFFFF"/>
                </a:solidFill>
                <a:latin typeface="Arial"/>
                <a:ea typeface="ＭＳ Ｐゴシック" panose="020B0600070205080204" pitchFamily="50" charset="-128"/>
                <a:sym typeface="Arial"/>
              </a:rPr>
              <a:t>3c</a:t>
            </a:r>
            <a:endParaRPr kumimoji="1" lang="ja-JP" altLang="en-US" kern="0" dirty="0">
              <a:solidFill>
                <a:srgbClr val="FFFFFF"/>
              </a:solidFill>
              <a:latin typeface="Arial"/>
              <a:ea typeface="ＭＳ Ｐゴシック" panose="020B0600070205080204" pitchFamily="50" charset="-128"/>
              <a:sym typeface="Arial"/>
            </a:endParaRPr>
          </a:p>
        </p:txBody>
      </p:sp>
      <p:sp>
        <p:nvSpPr>
          <p:cNvPr id="16" name="フローチャート: 結合子 15">
            <a:extLst>
              <a:ext uri="{FF2B5EF4-FFF2-40B4-BE49-F238E27FC236}">
                <a16:creationId xmlns:a16="http://schemas.microsoft.com/office/drawing/2014/main" id="{0D572949-1E46-4356-8FAB-D0F836E1D0A7}"/>
              </a:ext>
            </a:extLst>
          </p:cNvPr>
          <p:cNvSpPr/>
          <p:nvPr/>
        </p:nvSpPr>
        <p:spPr>
          <a:xfrm>
            <a:off x="2363585" y="4365491"/>
            <a:ext cx="591133" cy="406398"/>
          </a:xfrm>
          <a:prstGeom prst="flowChartConnector">
            <a:avLst/>
          </a:prstGeom>
          <a:solidFill>
            <a:srgbClr val="000000"/>
          </a:solidFill>
          <a:ln w="25400" cap="flat" cmpd="sng" algn="ctr">
            <a:solidFill>
              <a:srgbClr val="FFFFFF"/>
            </a:solidFill>
            <a:prstDash val="solid"/>
          </a:ln>
          <a:effectLst/>
        </p:spPr>
        <p:txBody>
          <a:bodyPr rtlCol="0" anchor="ctr"/>
          <a:lstStyle/>
          <a:p>
            <a:pPr algn="ctr" defTabSz="914400">
              <a:buClr>
                <a:srgbClr val="000000"/>
              </a:buClr>
              <a:defRPr/>
            </a:pPr>
            <a:r>
              <a:rPr kumimoji="1" lang="en-US" altLang="ja-JP" sz="1600" kern="0" dirty="0">
                <a:solidFill>
                  <a:srgbClr val="FFFFFF"/>
                </a:solidFill>
                <a:latin typeface="Arial"/>
                <a:ea typeface="ＭＳ Ｐゴシック" panose="020B0600070205080204" pitchFamily="50" charset="-128"/>
                <a:sym typeface="Arial"/>
              </a:rPr>
              <a:t>3d</a:t>
            </a:r>
            <a:endParaRPr kumimoji="1" lang="ja-JP" altLang="en-US" sz="800" kern="0" dirty="0">
              <a:solidFill>
                <a:srgbClr val="FFFFFF"/>
              </a:solidFill>
              <a:latin typeface="Arial"/>
              <a:ea typeface="ＭＳ Ｐゴシック" panose="020B0600070205080204" pitchFamily="50" charset="-128"/>
              <a:sym typeface="Arial"/>
            </a:endParaRPr>
          </a:p>
        </p:txBody>
      </p:sp>
      <p:sp>
        <p:nvSpPr>
          <p:cNvPr id="18" name="フローチャート: 結合子 17">
            <a:extLst>
              <a:ext uri="{FF2B5EF4-FFF2-40B4-BE49-F238E27FC236}">
                <a16:creationId xmlns:a16="http://schemas.microsoft.com/office/drawing/2014/main" id="{D296C816-91C9-402F-BAA3-071EF6472A89}"/>
              </a:ext>
            </a:extLst>
          </p:cNvPr>
          <p:cNvSpPr/>
          <p:nvPr/>
        </p:nvSpPr>
        <p:spPr>
          <a:xfrm>
            <a:off x="3937173" y="4405357"/>
            <a:ext cx="512824" cy="425593"/>
          </a:xfrm>
          <a:prstGeom prst="flowChartConnector">
            <a:avLst/>
          </a:prstGeom>
          <a:solidFill>
            <a:srgbClr val="000000"/>
          </a:solidFill>
          <a:ln w="25400" cap="flat" cmpd="sng" algn="ctr">
            <a:solidFill>
              <a:srgbClr val="FFFFFF"/>
            </a:solidFill>
            <a:prstDash val="solid"/>
          </a:ln>
          <a:effectLst/>
        </p:spPr>
        <p:txBody>
          <a:bodyPr rtlCol="0" anchor="ctr"/>
          <a:lstStyle/>
          <a:p>
            <a:pPr algn="ctr" defTabSz="914400">
              <a:buClr>
                <a:srgbClr val="000000"/>
              </a:buClr>
              <a:defRPr/>
            </a:pPr>
            <a:r>
              <a:rPr kumimoji="1" lang="en-US" altLang="ja-JP" sz="1600" kern="0" dirty="0">
                <a:solidFill>
                  <a:srgbClr val="FFFFFF"/>
                </a:solidFill>
                <a:latin typeface="Arial"/>
                <a:ea typeface="ＭＳ Ｐゴシック" panose="020B0600070205080204" pitchFamily="50" charset="-128"/>
                <a:sym typeface="Arial"/>
              </a:rPr>
              <a:t>3i</a:t>
            </a:r>
            <a:endParaRPr kumimoji="1" lang="ja-JP" altLang="en-US" sz="1600" kern="0" dirty="0">
              <a:solidFill>
                <a:srgbClr val="FFFFFF"/>
              </a:solidFill>
              <a:latin typeface="Arial"/>
              <a:ea typeface="ＭＳ Ｐゴシック" panose="020B0600070205080204" pitchFamily="50" charset="-128"/>
              <a:sym typeface="Arial"/>
            </a:endParaRPr>
          </a:p>
        </p:txBody>
      </p:sp>
      <p:sp>
        <p:nvSpPr>
          <p:cNvPr id="19" name="フローチャート: 結合子 18">
            <a:extLst>
              <a:ext uri="{FF2B5EF4-FFF2-40B4-BE49-F238E27FC236}">
                <a16:creationId xmlns:a16="http://schemas.microsoft.com/office/drawing/2014/main" id="{B963BBB1-69A6-43C3-8E3A-418584E72FDB}"/>
              </a:ext>
            </a:extLst>
          </p:cNvPr>
          <p:cNvSpPr/>
          <p:nvPr/>
        </p:nvSpPr>
        <p:spPr>
          <a:xfrm>
            <a:off x="4414958" y="5805545"/>
            <a:ext cx="636105" cy="425592"/>
          </a:xfrm>
          <a:prstGeom prst="flowChartConnector">
            <a:avLst/>
          </a:prstGeom>
          <a:solidFill>
            <a:srgbClr val="000000"/>
          </a:solidFill>
          <a:ln w="25400" cap="flat" cmpd="sng" algn="ctr">
            <a:solidFill>
              <a:srgbClr val="FFFFFF"/>
            </a:solidFill>
            <a:prstDash val="solid"/>
          </a:ln>
          <a:effectLst/>
        </p:spPr>
        <p:txBody>
          <a:bodyPr rtlCol="0" anchor="ctr"/>
          <a:lstStyle/>
          <a:p>
            <a:pPr algn="ctr" defTabSz="914400">
              <a:buClr>
                <a:srgbClr val="000000"/>
              </a:buClr>
              <a:defRPr/>
            </a:pPr>
            <a:r>
              <a:rPr kumimoji="1" lang="en-US" altLang="ja-JP" kern="0" dirty="0">
                <a:solidFill>
                  <a:srgbClr val="FFFFFF"/>
                </a:solidFill>
                <a:latin typeface="Arial"/>
                <a:ea typeface="ＭＳ Ｐゴシック" panose="020B0600070205080204" pitchFamily="50" charset="-128"/>
                <a:sym typeface="Arial"/>
              </a:rPr>
              <a:t>3h</a:t>
            </a:r>
            <a:endParaRPr kumimoji="1" lang="ja-JP" altLang="en-US" kern="0" dirty="0">
              <a:solidFill>
                <a:srgbClr val="FFFFFF"/>
              </a:solidFill>
              <a:latin typeface="Arial"/>
              <a:ea typeface="ＭＳ Ｐゴシック" panose="020B0600070205080204" pitchFamily="50" charset="-128"/>
              <a:sym typeface="Arial"/>
            </a:endParaRPr>
          </a:p>
        </p:txBody>
      </p:sp>
      <p:sp>
        <p:nvSpPr>
          <p:cNvPr id="20" name="フローチャート: 結合子 19">
            <a:extLst>
              <a:ext uri="{FF2B5EF4-FFF2-40B4-BE49-F238E27FC236}">
                <a16:creationId xmlns:a16="http://schemas.microsoft.com/office/drawing/2014/main" id="{44E06FDB-CE5C-4F66-A9FB-8F4C9E70C0C3}"/>
              </a:ext>
            </a:extLst>
          </p:cNvPr>
          <p:cNvSpPr/>
          <p:nvPr/>
        </p:nvSpPr>
        <p:spPr>
          <a:xfrm>
            <a:off x="5187467" y="1146702"/>
            <a:ext cx="624675" cy="523549"/>
          </a:xfrm>
          <a:prstGeom prst="flowChartConnector">
            <a:avLst/>
          </a:prstGeom>
          <a:solidFill>
            <a:srgbClr val="000000"/>
          </a:solidFill>
          <a:ln w="25400" cap="flat" cmpd="sng" algn="ctr">
            <a:solidFill>
              <a:srgbClr val="FFFFFF"/>
            </a:solidFill>
            <a:prstDash val="solid"/>
          </a:ln>
          <a:effectLst/>
        </p:spPr>
        <p:txBody>
          <a:bodyPr rtlCol="0" anchor="ctr"/>
          <a:lstStyle/>
          <a:p>
            <a:pPr algn="ctr" defTabSz="914400">
              <a:buClr>
                <a:srgbClr val="000000"/>
              </a:buClr>
              <a:defRPr/>
            </a:pPr>
            <a:r>
              <a:rPr kumimoji="1" lang="en-US" altLang="ja-JP" kern="0" dirty="0">
                <a:solidFill>
                  <a:srgbClr val="FFFFFF"/>
                </a:solidFill>
                <a:latin typeface="Arial"/>
                <a:ea typeface="ＭＳ Ｐゴシック" panose="020B0600070205080204" pitchFamily="50" charset="-128"/>
                <a:sym typeface="Arial"/>
              </a:rPr>
              <a:t>3e</a:t>
            </a:r>
            <a:endParaRPr kumimoji="1" lang="ja-JP" altLang="en-US" kern="0" dirty="0">
              <a:solidFill>
                <a:srgbClr val="FFFFFF"/>
              </a:solidFill>
              <a:latin typeface="Arial"/>
              <a:ea typeface="ＭＳ Ｐゴシック" panose="020B0600070205080204" pitchFamily="50" charset="-128"/>
              <a:sym typeface="Arial"/>
            </a:endParaRPr>
          </a:p>
        </p:txBody>
      </p:sp>
      <p:cxnSp>
        <p:nvCxnSpPr>
          <p:cNvPr id="21" name="直線矢印コネクタ 20">
            <a:extLst>
              <a:ext uri="{FF2B5EF4-FFF2-40B4-BE49-F238E27FC236}">
                <a16:creationId xmlns:a16="http://schemas.microsoft.com/office/drawing/2014/main" id="{9C3D7513-9F4E-48B8-8492-7DA23878EB54}"/>
              </a:ext>
            </a:extLst>
          </p:cNvPr>
          <p:cNvCxnSpPr>
            <a:cxnSpLocks/>
          </p:cNvCxnSpPr>
          <p:nvPr/>
        </p:nvCxnSpPr>
        <p:spPr>
          <a:xfrm flipH="1">
            <a:off x="3209119" y="1538452"/>
            <a:ext cx="2003747" cy="1257301"/>
          </a:xfrm>
          <a:prstGeom prst="straightConnector1">
            <a:avLst/>
          </a:prstGeom>
          <a:noFill/>
          <a:ln w="28575" cap="flat" cmpd="sng" algn="ctr">
            <a:solidFill>
              <a:srgbClr val="FFFF00"/>
            </a:solidFill>
            <a:prstDash val="solid"/>
            <a:tailEnd type="triangle"/>
          </a:ln>
          <a:effectLst/>
        </p:spPr>
      </p:cxnSp>
      <p:cxnSp>
        <p:nvCxnSpPr>
          <p:cNvPr id="22" name="直線矢印コネクタ 21">
            <a:extLst>
              <a:ext uri="{FF2B5EF4-FFF2-40B4-BE49-F238E27FC236}">
                <a16:creationId xmlns:a16="http://schemas.microsoft.com/office/drawing/2014/main" id="{A4D12343-CBD2-4281-BA74-12B4424885B3}"/>
              </a:ext>
            </a:extLst>
          </p:cNvPr>
          <p:cNvCxnSpPr>
            <a:cxnSpLocks/>
            <a:stCxn id="19" idx="1"/>
            <a:endCxn id="25" idx="5"/>
          </p:cNvCxnSpPr>
          <p:nvPr/>
        </p:nvCxnSpPr>
        <p:spPr>
          <a:xfrm flipH="1" flipV="1">
            <a:off x="3497668" y="4768622"/>
            <a:ext cx="1010445" cy="1099250"/>
          </a:xfrm>
          <a:prstGeom prst="straightConnector1">
            <a:avLst/>
          </a:prstGeom>
          <a:noFill/>
          <a:ln w="28575" cap="flat" cmpd="sng" algn="ctr">
            <a:solidFill>
              <a:srgbClr val="FFFF00"/>
            </a:solidFill>
            <a:prstDash val="solid"/>
            <a:tailEnd type="triangle"/>
          </a:ln>
          <a:effectLst/>
        </p:spPr>
      </p:cxnSp>
      <p:sp>
        <p:nvSpPr>
          <p:cNvPr id="23" name="フローチャート: 結合子 22">
            <a:extLst>
              <a:ext uri="{FF2B5EF4-FFF2-40B4-BE49-F238E27FC236}">
                <a16:creationId xmlns:a16="http://schemas.microsoft.com/office/drawing/2014/main" id="{C7DB946A-9C86-4E6C-BCEC-E7AE8519B488}"/>
              </a:ext>
            </a:extLst>
          </p:cNvPr>
          <p:cNvSpPr/>
          <p:nvPr/>
        </p:nvSpPr>
        <p:spPr>
          <a:xfrm>
            <a:off x="3593923" y="2947291"/>
            <a:ext cx="599662" cy="544064"/>
          </a:xfrm>
          <a:prstGeom prst="flowChartConnector">
            <a:avLst/>
          </a:prstGeom>
          <a:solidFill>
            <a:srgbClr val="000000"/>
          </a:solidFill>
          <a:ln w="25400" cap="flat" cmpd="sng" algn="ctr">
            <a:solidFill>
              <a:srgbClr val="FFFFFF"/>
            </a:solidFill>
            <a:prstDash val="solid"/>
          </a:ln>
          <a:effectLst/>
        </p:spPr>
        <p:txBody>
          <a:bodyPr rtlCol="0" anchor="ctr"/>
          <a:lstStyle/>
          <a:p>
            <a:pPr algn="ctr" defTabSz="914400">
              <a:buClr>
                <a:srgbClr val="000000"/>
              </a:buClr>
              <a:defRPr/>
            </a:pPr>
            <a:r>
              <a:rPr kumimoji="1" lang="en-US" altLang="ja-JP" kern="0" dirty="0">
                <a:solidFill>
                  <a:srgbClr val="FFFFFF"/>
                </a:solidFill>
                <a:latin typeface="Arial"/>
                <a:ea typeface="ＭＳ Ｐゴシック" panose="020B0600070205080204" pitchFamily="50" charset="-128"/>
                <a:sym typeface="Arial"/>
              </a:rPr>
              <a:t>3f</a:t>
            </a:r>
            <a:endParaRPr kumimoji="1" lang="ja-JP" altLang="en-US" kern="0" dirty="0">
              <a:solidFill>
                <a:srgbClr val="FFFFFF"/>
              </a:solidFill>
              <a:latin typeface="Arial"/>
              <a:ea typeface="ＭＳ Ｐゴシック" panose="020B0600070205080204" pitchFamily="50" charset="-128"/>
              <a:sym typeface="Arial"/>
            </a:endParaRPr>
          </a:p>
        </p:txBody>
      </p:sp>
      <p:sp>
        <p:nvSpPr>
          <p:cNvPr id="24" name="楕円 23">
            <a:extLst>
              <a:ext uri="{FF2B5EF4-FFF2-40B4-BE49-F238E27FC236}">
                <a16:creationId xmlns:a16="http://schemas.microsoft.com/office/drawing/2014/main" id="{2FD80950-4DAD-4978-A59E-98E46B4049E8}"/>
              </a:ext>
            </a:extLst>
          </p:cNvPr>
          <p:cNvSpPr/>
          <p:nvPr/>
        </p:nvSpPr>
        <p:spPr>
          <a:xfrm>
            <a:off x="2994270" y="2720762"/>
            <a:ext cx="214849" cy="226529"/>
          </a:xfrm>
          <a:prstGeom prst="ellipse">
            <a:avLst/>
          </a:prstGeom>
          <a:noFill/>
          <a:ln w="25400" cap="flat" cmpd="sng" algn="ctr">
            <a:solidFill>
              <a:srgbClr val="FFFF00"/>
            </a:solidFill>
            <a:prstDash val="solid"/>
          </a:ln>
          <a:effectLst/>
        </p:spPr>
        <p:txBody>
          <a:bodyPr rtlCol="0" anchor="ctr"/>
          <a:lstStyle/>
          <a:p>
            <a:pPr algn="ctr" defTabSz="914400">
              <a:buClr>
                <a:srgbClr val="000000"/>
              </a:buClr>
              <a:defRPr/>
            </a:pPr>
            <a:endParaRPr kumimoji="1" lang="ja-JP" altLang="en-US" sz="1400" kern="0">
              <a:solidFill>
                <a:srgbClr val="FFFFFF"/>
              </a:solidFill>
              <a:latin typeface="Arial"/>
              <a:ea typeface="ＭＳ Ｐゴシック" panose="020B0600070205080204" pitchFamily="50" charset="-128"/>
              <a:sym typeface="Arial"/>
            </a:endParaRPr>
          </a:p>
        </p:txBody>
      </p:sp>
      <p:sp>
        <p:nvSpPr>
          <p:cNvPr id="25" name="楕円 24">
            <a:extLst>
              <a:ext uri="{FF2B5EF4-FFF2-40B4-BE49-F238E27FC236}">
                <a16:creationId xmlns:a16="http://schemas.microsoft.com/office/drawing/2014/main" id="{53FAD583-157B-4338-9E6F-B5D375F6D802}"/>
              </a:ext>
            </a:extLst>
          </p:cNvPr>
          <p:cNvSpPr/>
          <p:nvPr/>
        </p:nvSpPr>
        <p:spPr>
          <a:xfrm>
            <a:off x="3314283" y="4575267"/>
            <a:ext cx="214849" cy="226529"/>
          </a:xfrm>
          <a:prstGeom prst="ellipse">
            <a:avLst/>
          </a:prstGeom>
          <a:noFill/>
          <a:ln w="25400" cap="flat" cmpd="sng" algn="ctr">
            <a:solidFill>
              <a:srgbClr val="FFFF00"/>
            </a:solidFill>
            <a:prstDash val="solid"/>
          </a:ln>
          <a:effectLst/>
        </p:spPr>
        <p:txBody>
          <a:bodyPr rtlCol="0" anchor="ctr"/>
          <a:lstStyle/>
          <a:p>
            <a:pPr algn="ctr" defTabSz="914400">
              <a:buClr>
                <a:srgbClr val="000000"/>
              </a:buClr>
              <a:defRPr/>
            </a:pPr>
            <a:endParaRPr kumimoji="1" lang="ja-JP" altLang="en-US" sz="1400" kern="0">
              <a:solidFill>
                <a:srgbClr val="FFFFFF"/>
              </a:solidFill>
              <a:latin typeface="Arial"/>
              <a:ea typeface="ＭＳ Ｐゴシック" panose="020B0600070205080204" pitchFamily="50" charset="-128"/>
              <a:sym typeface="Arial"/>
            </a:endParaRPr>
          </a:p>
        </p:txBody>
      </p:sp>
      <p:grpSp>
        <p:nvGrpSpPr>
          <p:cNvPr id="26" name="グループ化 25">
            <a:extLst>
              <a:ext uri="{FF2B5EF4-FFF2-40B4-BE49-F238E27FC236}">
                <a16:creationId xmlns:a16="http://schemas.microsoft.com/office/drawing/2014/main" id="{C1BB2231-8288-4D67-A0E6-52D6899D13FA}"/>
              </a:ext>
            </a:extLst>
          </p:cNvPr>
          <p:cNvGrpSpPr/>
          <p:nvPr/>
        </p:nvGrpSpPr>
        <p:grpSpPr>
          <a:xfrm>
            <a:off x="371032" y="740619"/>
            <a:ext cx="2722001" cy="465905"/>
            <a:chOff x="371031" y="359618"/>
            <a:chExt cx="2722001" cy="465905"/>
          </a:xfrm>
        </p:grpSpPr>
        <p:sp>
          <p:nvSpPr>
            <p:cNvPr id="27" name="フローチャート: 結合子 26">
              <a:extLst>
                <a:ext uri="{FF2B5EF4-FFF2-40B4-BE49-F238E27FC236}">
                  <a16:creationId xmlns:a16="http://schemas.microsoft.com/office/drawing/2014/main" id="{D4530C40-869D-46EA-B4E8-07ABC0A4EB3D}"/>
                </a:ext>
              </a:extLst>
            </p:cNvPr>
            <p:cNvSpPr/>
            <p:nvPr/>
          </p:nvSpPr>
          <p:spPr>
            <a:xfrm>
              <a:off x="371031" y="359618"/>
              <a:ext cx="577043" cy="465905"/>
            </a:xfrm>
            <a:prstGeom prst="flowChartConnector">
              <a:avLst/>
            </a:prstGeom>
            <a:solidFill>
              <a:srgbClr val="000000"/>
            </a:solidFill>
            <a:ln w="25400" cap="flat" cmpd="sng" algn="ctr">
              <a:solidFill>
                <a:srgbClr val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algn="ctr" defTabSz="914400">
                <a:buClr>
                  <a:srgbClr val="000000"/>
                </a:buClr>
              </a:pPr>
              <a:r>
                <a:rPr kumimoji="1" lang="en-US" altLang="ja-JP" sz="1400" kern="0" dirty="0">
                  <a:solidFill>
                    <a:srgbClr val="FFFFFF"/>
                  </a:solidFill>
                  <a:latin typeface="Arial"/>
                  <a:ea typeface="ＭＳ Ｐゴシック" panose="020B0600070205080204" pitchFamily="50" charset="-128"/>
                  <a:sym typeface="Arial"/>
                </a:rPr>
                <a:t>3a</a:t>
              </a:r>
              <a:endParaRPr kumimoji="1" lang="ja-JP" altLang="en-US" sz="1400" kern="0" dirty="0">
                <a:solidFill>
                  <a:srgbClr val="FFFFFF"/>
                </a:solidFill>
                <a:latin typeface="Arial"/>
                <a:ea typeface="ＭＳ Ｐゴシック" panose="020B0600070205080204" pitchFamily="50" charset="-128"/>
                <a:sym typeface="Arial"/>
              </a:endParaRPr>
            </a:p>
          </p:txBody>
        </p:sp>
        <p:sp>
          <p:nvSpPr>
            <p:cNvPr id="28" name="Google Shape;102;p20">
              <a:extLst>
                <a:ext uri="{FF2B5EF4-FFF2-40B4-BE49-F238E27FC236}">
                  <a16:creationId xmlns:a16="http://schemas.microsoft.com/office/drawing/2014/main" id="{922E9749-5FD2-499C-894B-11D10EA78E79}"/>
                </a:ext>
              </a:extLst>
            </p:cNvPr>
            <p:cNvSpPr txBox="1">
              <a:spLocks/>
            </p:cNvSpPr>
            <p:nvPr/>
          </p:nvSpPr>
          <p:spPr>
            <a:xfrm>
              <a:off x="1033159" y="359618"/>
              <a:ext cx="2059873" cy="46590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Arial"/>
                <a:buNone/>
                <a:defRPr sz="2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Arial"/>
                <a:buNone/>
                <a:defRPr sz="2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Arial"/>
                <a:buNone/>
                <a:defRPr sz="2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Arial"/>
                <a:buNone/>
                <a:defRPr sz="2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Arial"/>
                <a:buNone/>
                <a:defRPr sz="2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Arial"/>
                <a:buNone/>
                <a:defRPr sz="2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Arial"/>
                <a:buNone/>
                <a:defRPr sz="2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Arial"/>
                <a:buNone/>
                <a:defRPr sz="2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Arial"/>
                <a:buNone/>
                <a:defRPr sz="2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defTabSz="914400">
                <a:buClr>
                  <a:srgbClr val="000000"/>
                </a:buClr>
              </a:pPr>
              <a:r>
                <a:rPr lang="en-US" sz="1600" kern="0" dirty="0">
                  <a:solidFill>
                    <a:srgbClr val="FFFFFF"/>
                  </a:solidFill>
                </a:rPr>
                <a:t>Name of this view ?</a:t>
              </a:r>
            </a:p>
          </p:txBody>
        </p:sp>
      </p:grpSp>
      <p:sp>
        <p:nvSpPr>
          <p:cNvPr id="37" name="正方形/長方形 36">
            <a:extLst>
              <a:ext uri="{FF2B5EF4-FFF2-40B4-BE49-F238E27FC236}">
                <a16:creationId xmlns:a16="http://schemas.microsoft.com/office/drawing/2014/main" id="{89360F17-A193-4126-A568-6479BDF6D314}"/>
              </a:ext>
            </a:extLst>
          </p:cNvPr>
          <p:cNvSpPr/>
          <p:nvPr/>
        </p:nvSpPr>
        <p:spPr>
          <a:xfrm>
            <a:off x="188907" y="6919853"/>
            <a:ext cx="4788490" cy="258532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ja-JP" dirty="0">
                <a:latin typeface="Arial" panose="020B0604020202020204" pitchFamily="34" charset="0"/>
                <a:cs typeface="Arial" panose="020B0604020202020204" pitchFamily="34" charset="0"/>
              </a:rPr>
              <a:t>Question 3-1. What is the name of view </a:t>
            </a:r>
            <a:r>
              <a:rPr lang="en-US" altLang="ja-JP" b="1" dirty="0">
                <a:latin typeface="Arial" panose="020B0604020202020204" pitchFamily="34" charset="0"/>
                <a:cs typeface="Arial" panose="020B0604020202020204" pitchFamily="34" charset="0"/>
              </a:rPr>
              <a:t>3a</a:t>
            </a:r>
            <a:r>
              <a:rPr lang="en-US" altLang="ja-JP" dirty="0">
                <a:latin typeface="Arial" panose="020B0604020202020204" pitchFamily="34" charset="0"/>
                <a:cs typeface="Arial" panose="020B0604020202020204" pitchFamily="34" charset="0"/>
              </a:rPr>
              <a:t> ?</a:t>
            </a:r>
          </a:p>
          <a:p>
            <a:r>
              <a:rPr lang="en-US" altLang="ja-JP" dirty="0">
                <a:latin typeface="Arial" panose="020B0604020202020204" pitchFamily="34" charset="0"/>
                <a:cs typeface="Arial" panose="020B0604020202020204" pitchFamily="34" charset="0"/>
              </a:rPr>
              <a:t>Question 3-2. What is </a:t>
            </a:r>
            <a:r>
              <a:rPr lang="en-US" altLang="ja-JP" b="1" dirty="0">
                <a:latin typeface="Arial" panose="020B0604020202020204" pitchFamily="34" charset="0"/>
                <a:cs typeface="Arial" panose="020B0604020202020204" pitchFamily="34" charset="0"/>
              </a:rPr>
              <a:t>3b</a:t>
            </a:r>
            <a:r>
              <a:rPr lang="en-US" altLang="ja-JP" dirty="0">
                <a:latin typeface="Arial" panose="020B0604020202020204" pitchFamily="34" charset="0"/>
                <a:cs typeface="Arial" panose="020B0604020202020204" pitchFamily="34" charset="0"/>
              </a:rPr>
              <a:t> ?</a:t>
            </a:r>
          </a:p>
          <a:p>
            <a:r>
              <a:rPr lang="en-US" altLang="ja-JP" dirty="0">
                <a:latin typeface="Arial" panose="020B0604020202020204" pitchFamily="34" charset="0"/>
                <a:cs typeface="Arial" panose="020B0604020202020204" pitchFamily="34" charset="0"/>
              </a:rPr>
              <a:t>Question 3-3. What is </a:t>
            </a:r>
            <a:r>
              <a:rPr lang="en-US" altLang="ja-JP" b="1" dirty="0">
                <a:latin typeface="Arial" panose="020B0604020202020204" pitchFamily="34" charset="0"/>
                <a:cs typeface="Arial" panose="020B0604020202020204" pitchFamily="34" charset="0"/>
              </a:rPr>
              <a:t>3c</a:t>
            </a:r>
            <a:r>
              <a:rPr lang="en-US" altLang="ja-JP" dirty="0">
                <a:latin typeface="Arial" panose="020B0604020202020204" pitchFamily="34" charset="0"/>
                <a:cs typeface="Arial" panose="020B0604020202020204" pitchFamily="34" charset="0"/>
              </a:rPr>
              <a:t> ?</a:t>
            </a:r>
          </a:p>
          <a:p>
            <a:r>
              <a:rPr lang="en-US" altLang="ja-JP" dirty="0">
                <a:latin typeface="Arial" panose="020B0604020202020204" pitchFamily="34" charset="0"/>
                <a:cs typeface="Arial" panose="020B0604020202020204" pitchFamily="34" charset="0"/>
              </a:rPr>
              <a:t>Question 3-4. What is </a:t>
            </a:r>
            <a:r>
              <a:rPr lang="en-US" altLang="ja-JP" b="1" dirty="0">
                <a:latin typeface="Arial" panose="020B0604020202020204" pitchFamily="34" charset="0"/>
                <a:cs typeface="Arial" panose="020B0604020202020204" pitchFamily="34" charset="0"/>
              </a:rPr>
              <a:t>3d </a:t>
            </a:r>
            <a:r>
              <a:rPr lang="en-US" altLang="ja-JP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r>
              <a:rPr lang="en-US" altLang="ja-JP" dirty="0">
                <a:latin typeface="Arial" panose="020B0604020202020204" pitchFamily="34" charset="0"/>
                <a:cs typeface="Arial" panose="020B0604020202020204" pitchFamily="34" charset="0"/>
              </a:rPr>
              <a:t>Question 3-5. What is </a:t>
            </a:r>
            <a:r>
              <a:rPr lang="en-US" altLang="ja-JP" b="1" dirty="0">
                <a:latin typeface="Arial" panose="020B0604020202020204" pitchFamily="34" charset="0"/>
                <a:cs typeface="Arial" panose="020B0604020202020204" pitchFamily="34" charset="0"/>
              </a:rPr>
              <a:t>3e</a:t>
            </a:r>
            <a:r>
              <a:rPr lang="en-US" altLang="ja-JP" dirty="0">
                <a:latin typeface="Arial" panose="020B0604020202020204" pitchFamily="34" charset="0"/>
                <a:cs typeface="Arial" panose="020B0604020202020204" pitchFamily="34" charset="0"/>
              </a:rPr>
              <a:t> ?</a:t>
            </a:r>
          </a:p>
          <a:p>
            <a:r>
              <a:rPr lang="en-US" altLang="ja-JP" dirty="0">
                <a:latin typeface="Arial" panose="020B0604020202020204" pitchFamily="34" charset="0"/>
                <a:cs typeface="Arial" panose="020B0604020202020204" pitchFamily="34" charset="0"/>
              </a:rPr>
              <a:t>Question 3-6. What is </a:t>
            </a:r>
            <a:r>
              <a:rPr lang="en-US" altLang="ja-JP" b="1" dirty="0">
                <a:latin typeface="Arial" panose="020B0604020202020204" pitchFamily="34" charset="0"/>
                <a:cs typeface="Arial" panose="020B0604020202020204" pitchFamily="34" charset="0"/>
              </a:rPr>
              <a:t>3f</a:t>
            </a:r>
            <a:r>
              <a:rPr lang="en-US" altLang="ja-JP" dirty="0">
                <a:latin typeface="Arial" panose="020B0604020202020204" pitchFamily="34" charset="0"/>
                <a:cs typeface="Arial" panose="020B0604020202020204" pitchFamily="34" charset="0"/>
              </a:rPr>
              <a:t> ?</a:t>
            </a:r>
          </a:p>
          <a:p>
            <a:r>
              <a:rPr lang="en-US" altLang="ja-JP" dirty="0">
                <a:latin typeface="Arial" panose="020B0604020202020204" pitchFamily="34" charset="0"/>
                <a:cs typeface="Arial" panose="020B0604020202020204" pitchFamily="34" charset="0"/>
              </a:rPr>
              <a:t>Question 3-7. What is </a:t>
            </a:r>
            <a:r>
              <a:rPr lang="en-US" altLang="ja-JP" b="1" dirty="0">
                <a:latin typeface="Arial" panose="020B0604020202020204" pitchFamily="34" charset="0"/>
                <a:cs typeface="Arial" panose="020B0604020202020204" pitchFamily="34" charset="0"/>
              </a:rPr>
              <a:t>3g</a:t>
            </a:r>
            <a:r>
              <a:rPr lang="en-US" altLang="ja-JP" dirty="0">
                <a:latin typeface="Arial" panose="020B0604020202020204" pitchFamily="34" charset="0"/>
                <a:cs typeface="Arial" panose="020B0604020202020204" pitchFamily="34" charset="0"/>
              </a:rPr>
              <a:t> ?</a:t>
            </a:r>
          </a:p>
          <a:p>
            <a:r>
              <a:rPr lang="en-US" altLang="ja-JP" dirty="0">
                <a:latin typeface="Arial" panose="020B0604020202020204" pitchFamily="34" charset="0"/>
                <a:cs typeface="Arial" panose="020B0604020202020204" pitchFamily="34" charset="0"/>
              </a:rPr>
              <a:t>Question 3-8. What is </a:t>
            </a:r>
            <a:r>
              <a:rPr lang="en-US" altLang="ja-JP" b="1" dirty="0">
                <a:latin typeface="Arial" panose="020B0604020202020204" pitchFamily="34" charset="0"/>
                <a:cs typeface="Arial" panose="020B0604020202020204" pitchFamily="34" charset="0"/>
              </a:rPr>
              <a:t>3h</a:t>
            </a:r>
            <a:r>
              <a:rPr lang="en-US" altLang="ja-JP" dirty="0">
                <a:latin typeface="Arial" panose="020B0604020202020204" pitchFamily="34" charset="0"/>
                <a:cs typeface="Arial" panose="020B0604020202020204" pitchFamily="34" charset="0"/>
              </a:rPr>
              <a:t> ?</a:t>
            </a:r>
          </a:p>
          <a:p>
            <a:r>
              <a:rPr lang="en-US" altLang="ja-JP" dirty="0">
                <a:latin typeface="Arial" panose="020B0604020202020204" pitchFamily="34" charset="0"/>
                <a:cs typeface="Arial" panose="020B0604020202020204" pitchFamily="34" charset="0"/>
              </a:rPr>
              <a:t>Question 3-9. What is </a:t>
            </a:r>
            <a:r>
              <a:rPr lang="en-US" altLang="ja-JP" b="1" dirty="0">
                <a:latin typeface="Arial" panose="020B0604020202020204" pitchFamily="34" charset="0"/>
                <a:cs typeface="Arial" panose="020B0604020202020204" pitchFamily="34" charset="0"/>
              </a:rPr>
              <a:t>3i</a:t>
            </a:r>
            <a:r>
              <a:rPr lang="en-US" altLang="ja-JP" dirty="0">
                <a:latin typeface="Arial" panose="020B0604020202020204" pitchFamily="34" charset="0"/>
                <a:cs typeface="Arial" panose="020B0604020202020204" pitchFamily="34" charset="0"/>
              </a:rPr>
              <a:t> ?</a:t>
            </a:r>
            <a:endParaRPr lang="ja-JP" alt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テキスト ボックス 28">
            <a:extLst>
              <a:ext uri="{FF2B5EF4-FFF2-40B4-BE49-F238E27FC236}">
                <a16:creationId xmlns:a16="http://schemas.microsoft.com/office/drawing/2014/main" id="{20158765-F8FE-4962-97F1-8FD2132906CA}"/>
              </a:ext>
            </a:extLst>
          </p:cNvPr>
          <p:cNvSpPr txBox="1"/>
          <p:nvPr/>
        </p:nvSpPr>
        <p:spPr>
          <a:xfrm>
            <a:off x="5455969" y="513683"/>
            <a:ext cx="119006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Part 3</a:t>
            </a:r>
            <a:endParaRPr kumimoji="1" lang="ja-JP" altLang="en-US" sz="28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" name="テキスト ボックス 29">
            <a:extLst>
              <a:ext uri="{FF2B5EF4-FFF2-40B4-BE49-F238E27FC236}">
                <a16:creationId xmlns:a16="http://schemas.microsoft.com/office/drawing/2014/main" id="{708D46C3-E2C1-4635-8E8D-8E741A92248C}"/>
              </a:ext>
            </a:extLst>
          </p:cNvPr>
          <p:cNvSpPr txBox="1"/>
          <p:nvPr/>
        </p:nvSpPr>
        <p:spPr>
          <a:xfrm>
            <a:off x="335071" y="27353"/>
            <a:ext cx="618785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1200" dirty="0">
                <a:latin typeface="Arial" panose="020B0604020202020204" pitchFamily="34" charset="0"/>
                <a:cs typeface="Arial" panose="020B0604020202020204" pitchFamily="34" charset="0"/>
              </a:rPr>
              <a:t>Adapted from Jujo et al. </a:t>
            </a:r>
            <a:r>
              <a:rPr kumimoji="1" lang="en-US" altLang="ja-JP" sz="1200" i="1" dirty="0">
                <a:latin typeface="Arial" panose="020B0604020202020204" pitchFamily="34" charset="0"/>
                <a:cs typeface="Arial" panose="020B0604020202020204" pitchFamily="34" charset="0"/>
              </a:rPr>
              <a:t>The Pilot and Feasibility Studies. </a:t>
            </a:r>
            <a:r>
              <a:rPr kumimoji="1" lang="en-US" altLang="ja-JP" sz="1200" dirty="0">
                <a:latin typeface="Arial" panose="020B0604020202020204" pitchFamily="34" charset="0"/>
                <a:cs typeface="Arial" panose="020B0604020202020204" pitchFamily="34" charset="0"/>
              </a:rPr>
              <a:t>2021;7:175.</a:t>
            </a:r>
            <a:endParaRPr kumimoji="1" lang="ja-JP" alt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890620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 descr="ガラス, ボトル が含まれている画像&#10;&#10;自動的に生成された説明">
            <a:extLst>
              <a:ext uri="{FF2B5EF4-FFF2-40B4-BE49-F238E27FC236}">
                <a16:creationId xmlns:a16="http://schemas.microsoft.com/office/drawing/2014/main" id="{BBFBB5E3-00B8-45B7-A1E6-843733DEC3B4}"/>
              </a:ext>
            </a:extLst>
          </p:cNvPr>
          <p:cNvPicPr>
            <a:picLocks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9000" y="444500"/>
            <a:ext cx="6480000" cy="6480000"/>
          </a:xfrm>
          <a:prstGeom prst="rect">
            <a:avLst/>
          </a:prstGeom>
        </p:spPr>
      </p:pic>
      <p:sp>
        <p:nvSpPr>
          <p:cNvPr id="19" name="フローチャート: 結合子 18">
            <a:extLst>
              <a:ext uri="{FF2B5EF4-FFF2-40B4-BE49-F238E27FC236}">
                <a16:creationId xmlns:a16="http://schemas.microsoft.com/office/drawing/2014/main" id="{37843863-74D2-45F2-B2D9-335DE9FDB9B9}"/>
              </a:ext>
            </a:extLst>
          </p:cNvPr>
          <p:cNvSpPr/>
          <p:nvPr/>
        </p:nvSpPr>
        <p:spPr>
          <a:xfrm>
            <a:off x="3015180" y="1640613"/>
            <a:ext cx="635229" cy="465905"/>
          </a:xfrm>
          <a:prstGeom prst="flowChartConnector">
            <a:avLst/>
          </a:prstGeom>
          <a:solidFill>
            <a:srgbClr val="000000"/>
          </a:solidFill>
          <a:ln w="25400" cap="flat" cmpd="sng" algn="ctr">
            <a:solidFill>
              <a:srgbClr val="FFFFFF"/>
            </a:solidFill>
            <a:prstDash val="solid"/>
          </a:ln>
          <a:effectLst/>
        </p:spPr>
        <p:txBody>
          <a:bodyPr rtlCol="0" anchor="ctr"/>
          <a:lstStyle/>
          <a:p>
            <a:pPr algn="ctr" defTabSz="914400">
              <a:buClr>
                <a:srgbClr val="000000"/>
              </a:buClr>
              <a:defRPr/>
            </a:pPr>
            <a:r>
              <a:rPr kumimoji="1" lang="en-US" altLang="ja-JP" sz="1600" kern="0" dirty="0">
                <a:solidFill>
                  <a:srgbClr val="FFFFFF"/>
                </a:solidFill>
                <a:latin typeface="Arial"/>
                <a:ea typeface="ＭＳ Ｐゴシック" panose="020B0600070205080204" pitchFamily="50" charset="-128"/>
                <a:sym typeface="Arial"/>
              </a:rPr>
              <a:t>4b</a:t>
            </a:r>
            <a:endParaRPr kumimoji="1" lang="ja-JP" altLang="en-US" sz="1600" kern="0" dirty="0">
              <a:solidFill>
                <a:srgbClr val="FFFFFF"/>
              </a:solidFill>
              <a:latin typeface="Arial"/>
              <a:ea typeface="ＭＳ Ｐゴシック" panose="020B0600070205080204" pitchFamily="50" charset="-128"/>
              <a:sym typeface="Arial"/>
            </a:endParaRPr>
          </a:p>
        </p:txBody>
      </p:sp>
      <p:sp>
        <p:nvSpPr>
          <p:cNvPr id="23" name="フローチャート: 結合子 22">
            <a:extLst>
              <a:ext uri="{FF2B5EF4-FFF2-40B4-BE49-F238E27FC236}">
                <a16:creationId xmlns:a16="http://schemas.microsoft.com/office/drawing/2014/main" id="{3C17910A-1F33-45F8-B5AC-96D0D9589FDC}"/>
              </a:ext>
            </a:extLst>
          </p:cNvPr>
          <p:cNvSpPr/>
          <p:nvPr/>
        </p:nvSpPr>
        <p:spPr>
          <a:xfrm>
            <a:off x="2898914" y="2934909"/>
            <a:ext cx="530087" cy="305197"/>
          </a:xfrm>
          <a:prstGeom prst="flowChartConnector">
            <a:avLst/>
          </a:prstGeom>
          <a:solidFill>
            <a:srgbClr val="000000"/>
          </a:solidFill>
          <a:ln w="25400" cap="flat" cmpd="sng" algn="ctr">
            <a:solidFill>
              <a:srgbClr val="FFFFFF"/>
            </a:solidFill>
            <a:prstDash val="solid"/>
          </a:ln>
          <a:effectLst/>
        </p:spPr>
        <p:txBody>
          <a:bodyPr rtlCol="0" anchor="ctr"/>
          <a:lstStyle/>
          <a:p>
            <a:pPr algn="ctr" defTabSz="914400">
              <a:buClr>
                <a:srgbClr val="000000"/>
              </a:buClr>
              <a:defRPr/>
            </a:pPr>
            <a:r>
              <a:rPr kumimoji="1" lang="en-US" altLang="ja-JP" sz="1200" kern="0" dirty="0">
                <a:solidFill>
                  <a:srgbClr val="FFFFFF"/>
                </a:solidFill>
                <a:latin typeface="Arial"/>
                <a:ea typeface="ＭＳ Ｐゴシック" panose="020B0600070205080204" pitchFamily="50" charset="-128"/>
                <a:sym typeface="Arial"/>
              </a:rPr>
              <a:t>4d</a:t>
            </a:r>
            <a:endParaRPr kumimoji="1" lang="ja-JP" altLang="en-US" sz="1200" kern="0" dirty="0">
              <a:solidFill>
                <a:srgbClr val="FFFFFF"/>
              </a:solidFill>
              <a:latin typeface="Arial"/>
              <a:ea typeface="ＭＳ Ｐゴシック" panose="020B0600070205080204" pitchFamily="50" charset="-128"/>
              <a:sym typeface="Arial"/>
            </a:endParaRPr>
          </a:p>
        </p:txBody>
      </p:sp>
      <p:sp>
        <p:nvSpPr>
          <p:cNvPr id="25" name="フローチャート: 結合子 24">
            <a:extLst>
              <a:ext uri="{FF2B5EF4-FFF2-40B4-BE49-F238E27FC236}">
                <a16:creationId xmlns:a16="http://schemas.microsoft.com/office/drawing/2014/main" id="{57A6CE82-5ADB-4219-B76C-A120406FC518}"/>
              </a:ext>
            </a:extLst>
          </p:cNvPr>
          <p:cNvSpPr/>
          <p:nvPr/>
        </p:nvSpPr>
        <p:spPr>
          <a:xfrm>
            <a:off x="2190642" y="3995507"/>
            <a:ext cx="585246" cy="357809"/>
          </a:xfrm>
          <a:prstGeom prst="flowChartConnector">
            <a:avLst/>
          </a:prstGeom>
          <a:solidFill>
            <a:srgbClr val="000000"/>
          </a:solidFill>
          <a:ln w="25400" cap="flat" cmpd="sng" algn="ctr">
            <a:solidFill>
              <a:srgbClr val="FFFFFF"/>
            </a:solidFill>
            <a:prstDash val="solid"/>
          </a:ln>
          <a:effectLst/>
        </p:spPr>
        <p:txBody>
          <a:bodyPr rtlCol="0" anchor="ctr"/>
          <a:lstStyle/>
          <a:p>
            <a:pPr algn="ctr" defTabSz="914400">
              <a:buClr>
                <a:srgbClr val="000000"/>
              </a:buClr>
              <a:defRPr/>
            </a:pPr>
            <a:r>
              <a:rPr kumimoji="1" lang="en-US" altLang="ja-JP" sz="1600" kern="0" dirty="0">
                <a:solidFill>
                  <a:srgbClr val="FFFFFF"/>
                </a:solidFill>
                <a:latin typeface="Arial"/>
                <a:ea typeface="ＭＳ Ｐゴシック" panose="020B0600070205080204" pitchFamily="50" charset="-128"/>
                <a:sym typeface="Arial"/>
              </a:rPr>
              <a:t>4c</a:t>
            </a:r>
            <a:endParaRPr kumimoji="1" lang="ja-JP" altLang="en-US" sz="1600" kern="0" dirty="0">
              <a:solidFill>
                <a:srgbClr val="FFFFFF"/>
              </a:solidFill>
              <a:latin typeface="Arial"/>
              <a:ea typeface="ＭＳ Ｐゴシック" panose="020B0600070205080204" pitchFamily="50" charset="-128"/>
              <a:sym typeface="Arial"/>
            </a:endParaRPr>
          </a:p>
        </p:txBody>
      </p:sp>
      <p:sp>
        <p:nvSpPr>
          <p:cNvPr id="28" name="フローチャート: 結合子 27">
            <a:extLst>
              <a:ext uri="{FF2B5EF4-FFF2-40B4-BE49-F238E27FC236}">
                <a16:creationId xmlns:a16="http://schemas.microsoft.com/office/drawing/2014/main" id="{D010628C-7656-46F6-B4B0-3A565CC10167}"/>
              </a:ext>
            </a:extLst>
          </p:cNvPr>
          <p:cNvSpPr/>
          <p:nvPr/>
        </p:nvSpPr>
        <p:spPr>
          <a:xfrm>
            <a:off x="4149400" y="3890106"/>
            <a:ext cx="560842" cy="392504"/>
          </a:xfrm>
          <a:prstGeom prst="flowChartConnector">
            <a:avLst/>
          </a:prstGeom>
          <a:solidFill>
            <a:srgbClr val="000000"/>
          </a:solidFill>
          <a:ln w="25400" cap="flat" cmpd="sng" algn="ctr">
            <a:solidFill>
              <a:srgbClr val="FFFFFF"/>
            </a:solidFill>
            <a:prstDash val="solid"/>
          </a:ln>
          <a:effectLst/>
        </p:spPr>
        <p:txBody>
          <a:bodyPr rtlCol="0" anchor="ctr"/>
          <a:lstStyle/>
          <a:p>
            <a:pPr algn="ctr" defTabSz="914400">
              <a:buClr>
                <a:srgbClr val="000000"/>
              </a:buClr>
              <a:defRPr/>
            </a:pPr>
            <a:r>
              <a:rPr kumimoji="1" lang="en-US" altLang="ja-JP" kern="0" dirty="0">
                <a:solidFill>
                  <a:srgbClr val="FFFFFF"/>
                </a:solidFill>
                <a:latin typeface="Arial"/>
                <a:ea typeface="ＭＳ Ｐゴシック" panose="020B0600070205080204" pitchFamily="50" charset="-128"/>
                <a:sym typeface="Arial"/>
              </a:rPr>
              <a:t>4f</a:t>
            </a:r>
            <a:endParaRPr kumimoji="1" lang="ja-JP" altLang="en-US" kern="0" dirty="0">
              <a:solidFill>
                <a:srgbClr val="FFFFFF"/>
              </a:solidFill>
              <a:latin typeface="Arial"/>
              <a:ea typeface="ＭＳ Ｐゴシック" panose="020B0600070205080204" pitchFamily="50" charset="-128"/>
              <a:sym typeface="Arial"/>
            </a:endParaRPr>
          </a:p>
        </p:txBody>
      </p:sp>
      <p:sp>
        <p:nvSpPr>
          <p:cNvPr id="29" name="フローチャート: 結合子 28">
            <a:extLst>
              <a:ext uri="{FF2B5EF4-FFF2-40B4-BE49-F238E27FC236}">
                <a16:creationId xmlns:a16="http://schemas.microsoft.com/office/drawing/2014/main" id="{526B8355-96E8-4F2C-9555-E419E5381611}"/>
              </a:ext>
            </a:extLst>
          </p:cNvPr>
          <p:cNvSpPr/>
          <p:nvPr/>
        </p:nvSpPr>
        <p:spPr>
          <a:xfrm>
            <a:off x="2972892" y="5099906"/>
            <a:ext cx="677516" cy="357809"/>
          </a:xfrm>
          <a:prstGeom prst="flowChartConnector">
            <a:avLst/>
          </a:prstGeom>
          <a:solidFill>
            <a:srgbClr val="000000"/>
          </a:solidFill>
          <a:ln w="25400" cap="flat" cmpd="sng" algn="ctr">
            <a:solidFill>
              <a:srgbClr val="FFFFFF"/>
            </a:solidFill>
            <a:prstDash val="solid"/>
          </a:ln>
          <a:effectLst/>
        </p:spPr>
        <p:txBody>
          <a:bodyPr rtlCol="0" anchor="ctr"/>
          <a:lstStyle/>
          <a:p>
            <a:pPr algn="ctr" defTabSz="914400">
              <a:buClr>
                <a:srgbClr val="000000"/>
              </a:buClr>
              <a:defRPr/>
            </a:pPr>
            <a:r>
              <a:rPr kumimoji="1" lang="en-US" altLang="ja-JP" kern="0" dirty="0">
                <a:solidFill>
                  <a:srgbClr val="FFFFFF"/>
                </a:solidFill>
                <a:latin typeface="Arial"/>
                <a:ea typeface="ＭＳ Ｐゴシック" panose="020B0600070205080204" pitchFamily="50" charset="-128"/>
                <a:sym typeface="Arial"/>
              </a:rPr>
              <a:t>4e</a:t>
            </a:r>
            <a:endParaRPr kumimoji="1" lang="ja-JP" altLang="en-US" kern="0" dirty="0">
              <a:solidFill>
                <a:srgbClr val="FFFFFF"/>
              </a:solidFill>
              <a:latin typeface="Arial"/>
              <a:ea typeface="ＭＳ Ｐゴシック" panose="020B0600070205080204" pitchFamily="50" charset="-128"/>
              <a:sym typeface="Arial"/>
            </a:endParaRPr>
          </a:p>
        </p:txBody>
      </p:sp>
      <p:cxnSp>
        <p:nvCxnSpPr>
          <p:cNvPr id="30" name="直線矢印コネクタ 29">
            <a:extLst>
              <a:ext uri="{FF2B5EF4-FFF2-40B4-BE49-F238E27FC236}">
                <a16:creationId xmlns:a16="http://schemas.microsoft.com/office/drawing/2014/main" id="{492718AC-42AB-4DEB-BBEB-239E2F9876E0}"/>
              </a:ext>
            </a:extLst>
          </p:cNvPr>
          <p:cNvCxnSpPr>
            <a:cxnSpLocks/>
          </p:cNvCxnSpPr>
          <p:nvPr/>
        </p:nvCxnSpPr>
        <p:spPr>
          <a:xfrm flipH="1">
            <a:off x="3907544" y="2434964"/>
            <a:ext cx="1769356" cy="865334"/>
          </a:xfrm>
          <a:prstGeom prst="straightConnector1">
            <a:avLst/>
          </a:prstGeom>
          <a:noFill/>
          <a:ln w="28575" cap="flat" cmpd="sng" algn="ctr">
            <a:solidFill>
              <a:srgbClr val="FFFF00"/>
            </a:solidFill>
            <a:prstDash val="solid"/>
            <a:tailEnd type="triangle"/>
          </a:ln>
          <a:effectLst/>
        </p:spPr>
      </p:cxnSp>
      <p:sp>
        <p:nvSpPr>
          <p:cNvPr id="31" name="楕円 30">
            <a:extLst>
              <a:ext uri="{FF2B5EF4-FFF2-40B4-BE49-F238E27FC236}">
                <a16:creationId xmlns:a16="http://schemas.microsoft.com/office/drawing/2014/main" id="{06153625-E584-4F67-BFCA-1917A971DCB5}"/>
              </a:ext>
            </a:extLst>
          </p:cNvPr>
          <p:cNvSpPr/>
          <p:nvPr/>
        </p:nvSpPr>
        <p:spPr>
          <a:xfrm>
            <a:off x="3692696" y="3214835"/>
            <a:ext cx="214849" cy="226529"/>
          </a:xfrm>
          <a:prstGeom prst="ellipse">
            <a:avLst/>
          </a:prstGeom>
          <a:noFill/>
          <a:ln w="25400" cap="flat" cmpd="sng" algn="ctr">
            <a:solidFill>
              <a:srgbClr val="FFFF00"/>
            </a:solidFill>
            <a:prstDash val="solid"/>
          </a:ln>
          <a:effectLst/>
        </p:spPr>
        <p:txBody>
          <a:bodyPr rtlCol="0" anchor="ctr"/>
          <a:lstStyle/>
          <a:p>
            <a:pPr algn="ctr" defTabSz="914400">
              <a:buClr>
                <a:srgbClr val="000000"/>
              </a:buClr>
              <a:defRPr/>
            </a:pPr>
            <a:endParaRPr kumimoji="1" lang="ja-JP" altLang="en-US" sz="1400" kern="0">
              <a:solidFill>
                <a:srgbClr val="FFFFFF"/>
              </a:solidFill>
              <a:latin typeface="Arial"/>
              <a:ea typeface="ＭＳ Ｐゴシック" panose="020B0600070205080204" pitchFamily="50" charset="-128"/>
              <a:sym typeface="Arial"/>
            </a:endParaRPr>
          </a:p>
        </p:txBody>
      </p:sp>
      <p:sp>
        <p:nvSpPr>
          <p:cNvPr id="32" name="フローチャート: 結合子 31">
            <a:extLst>
              <a:ext uri="{FF2B5EF4-FFF2-40B4-BE49-F238E27FC236}">
                <a16:creationId xmlns:a16="http://schemas.microsoft.com/office/drawing/2014/main" id="{621A2FC1-F544-4694-80EE-30C43930A913}"/>
              </a:ext>
            </a:extLst>
          </p:cNvPr>
          <p:cNvSpPr/>
          <p:nvPr/>
        </p:nvSpPr>
        <p:spPr>
          <a:xfrm>
            <a:off x="5689600" y="2213312"/>
            <a:ext cx="657860" cy="392504"/>
          </a:xfrm>
          <a:prstGeom prst="flowChartConnector">
            <a:avLst/>
          </a:prstGeom>
          <a:solidFill>
            <a:srgbClr val="000000"/>
          </a:solidFill>
          <a:ln w="25400" cap="flat" cmpd="sng" algn="ctr">
            <a:solidFill>
              <a:srgbClr val="FFFFFF"/>
            </a:solidFill>
            <a:prstDash val="solid"/>
          </a:ln>
          <a:effectLst/>
        </p:spPr>
        <p:txBody>
          <a:bodyPr rtlCol="0" anchor="ctr"/>
          <a:lstStyle/>
          <a:p>
            <a:pPr algn="ctr" defTabSz="914400">
              <a:buClr>
                <a:srgbClr val="000000"/>
              </a:buClr>
              <a:defRPr/>
            </a:pPr>
            <a:r>
              <a:rPr kumimoji="1" lang="en-US" altLang="ja-JP" kern="0" dirty="0">
                <a:solidFill>
                  <a:srgbClr val="FFFFFF"/>
                </a:solidFill>
                <a:latin typeface="Arial"/>
                <a:ea typeface="ＭＳ Ｐゴシック" panose="020B0600070205080204" pitchFamily="50" charset="-128"/>
                <a:sym typeface="Arial"/>
              </a:rPr>
              <a:t>4g</a:t>
            </a:r>
            <a:endParaRPr kumimoji="1" lang="ja-JP" altLang="en-US" kern="0" dirty="0">
              <a:solidFill>
                <a:srgbClr val="FFFFFF"/>
              </a:solidFill>
              <a:latin typeface="Arial"/>
              <a:ea typeface="ＭＳ Ｐゴシック" panose="020B0600070205080204" pitchFamily="50" charset="-128"/>
              <a:sym typeface="Arial"/>
            </a:endParaRPr>
          </a:p>
        </p:txBody>
      </p:sp>
      <p:grpSp>
        <p:nvGrpSpPr>
          <p:cNvPr id="36" name="グループ化 35">
            <a:extLst>
              <a:ext uri="{FF2B5EF4-FFF2-40B4-BE49-F238E27FC236}">
                <a16:creationId xmlns:a16="http://schemas.microsoft.com/office/drawing/2014/main" id="{80B8A350-3C09-4900-AB2F-748ED68C70B0}"/>
              </a:ext>
            </a:extLst>
          </p:cNvPr>
          <p:cNvGrpSpPr/>
          <p:nvPr/>
        </p:nvGrpSpPr>
        <p:grpSpPr>
          <a:xfrm>
            <a:off x="371032" y="740619"/>
            <a:ext cx="2722001" cy="465905"/>
            <a:chOff x="371031" y="359618"/>
            <a:chExt cx="2722001" cy="465905"/>
          </a:xfrm>
        </p:grpSpPr>
        <p:sp>
          <p:nvSpPr>
            <p:cNvPr id="37" name="フローチャート: 結合子 36">
              <a:extLst>
                <a:ext uri="{FF2B5EF4-FFF2-40B4-BE49-F238E27FC236}">
                  <a16:creationId xmlns:a16="http://schemas.microsoft.com/office/drawing/2014/main" id="{D947C37F-0E94-4609-84B1-E3A18F9DC187}"/>
                </a:ext>
              </a:extLst>
            </p:cNvPr>
            <p:cNvSpPr/>
            <p:nvPr/>
          </p:nvSpPr>
          <p:spPr>
            <a:xfrm>
              <a:off x="371031" y="359618"/>
              <a:ext cx="577043" cy="465905"/>
            </a:xfrm>
            <a:prstGeom prst="flowChartConnector">
              <a:avLst/>
            </a:prstGeom>
            <a:solidFill>
              <a:srgbClr val="000000"/>
            </a:solidFill>
            <a:ln w="25400" cap="flat" cmpd="sng" algn="ctr">
              <a:solidFill>
                <a:srgbClr val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algn="ctr" defTabSz="914400">
                <a:buClr>
                  <a:srgbClr val="000000"/>
                </a:buClr>
              </a:pPr>
              <a:r>
                <a:rPr kumimoji="1" lang="en-US" altLang="ja-JP" sz="1400" kern="0" dirty="0">
                  <a:solidFill>
                    <a:srgbClr val="FFFFFF"/>
                  </a:solidFill>
                  <a:latin typeface="Arial"/>
                  <a:ea typeface="ＭＳ Ｐゴシック" panose="020B0600070205080204" pitchFamily="50" charset="-128"/>
                  <a:sym typeface="Arial"/>
                </a:rPr>
                <a:t>4a</a:t>
              </a:r>
              <a:endParaRPr kumimoji="1" lang="ja-JP" altLang="en-US" sz="1400" kern="0" dirty="0">
                <a:solidFill>
                  <a:srgbClr val="FFFFFF"/>
                </a:solidFill>
                <a:latin typeface="Arial"/>
                <a:ea typeface="ＭＳ Ｐゴシック" panose="020B0600070205080204" pitchFamily="50" charset="-128"/>
                <a:sym typeface="Arial"/>
              </a:endParaRPr>
            </a:p>
          </p:txBody>
        </p:sp>
        <p:sp>
          <p:nvSpPr>
            <p:cNvPr id="38" name="Google Shape;102;p20">
              <a:extLst>
                <a:ext uri="{FF2B5EF4-FFF2-40B4-BE49-F238E27FC236}">
                  <a16:creationId xmlns:a16="http://schemas.microsoft.com/office/drawing/2014/main" id="{762658D1-BE40-47E6-8E0C-50DFAAEA8A99}"/>
                </a:ext>
              </a:extLst>
            </p:cNvPr>
            <p:cNvSpPr txBox="1">
              <a:spLocks/>
            </p:cNvSpPr>
            <p:nvPr/>
          </p:nvSpPr>
          <p:spPr>
            <a:xfrm>
              <a:off x="1033159" y="359618"/>
              <a:ext cx="2059873" cy="46590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Arial"/>
                <a:buNone/>
                <a:defRPr sz="2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Arial"/>
                <a:buNone/>
                <a:defRPr sz="2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Arial"/>
                <a:buNone/>
                <a:defRPr sz="2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Arial"/>
                <a:buNone/>
                <a:defRPr sz="2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Arial"/>
                <a:buNone/>
                <a:defRPr sz="2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Arial"/>
                <a:buNone/>
                <a:defRPr sz="2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Arial"/>
                <a:buNone/>
                <a:defRPr sz="2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Arial"/>
                <a:buNone/>
                <a:defRPr sz="2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Arial"/>
                <a:buNone/>
                <a:defRPr sz="2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defTabSz="914400">
                <a:buClr>
                  <a:srgbClr val="000000"/>
                </a:buClr>
              </a:pPr>
              <a:r>
                <a:rPr lang="en-US" sz="1600" kern="0" dirty="0">
                  <a:solidFill>
                    <a:srgbClr val="FFFFFF"/>
                  </a:solidFill>
                </a:rPr>
                <a:t>Name of this view ?</a:t>
              </a:r>
            </a:p>
          </p:txBody>
        </p:sp>
      </p:grpSp>
      <p:sp>
        <p:nvSpPr>
          <p:cNvPr id="39" name="正方形/長方形 38">
            <a:extLst>
              <a:ext uri="{FF2B5EF4-FFF2-40B4-BE49-F238E27FC236}">
                <a16:creationId xmlns:a16="http://schemas.microsoft.com/office/drawing/2014/main" id="{55692C2B-1C04-4DF3-8390-7C5B8DCD8803}"/>
              </a:ext>
            </a:extLst>
          </p:cNvPr>
          <p:cNvSpPr/>
          <p:nvPr/>
        </p:nvSpPr>
        <p:spPr>
          <a:xfrm>
            <a:off x="188907" y="6919853"/>
            <a:ext cx="4724370" cy="203132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ja-JP" dirty="0">
                <a:latin typeface="Arial" panose="020B0604020202020204" pitchFamily="34" charset="0"/>
                <a:cs typeface="Arial" panose="020B0604020202020204" pitchFamily="34" charset="0"/>
              </a:rPr>
              <a:t>Question 4-1. What is the name of view </a:t>
            </a:r>
            <a:r>
              <a:rPr lang="en-US" altLang="ja-JP" b="1" dirty="0">
                <a:latin typeface="Arial" panose="020B0604020202020204" pitchFamily="34" charset="0"/>
                <a:cs typeface="Arial" panose="020B0604020202020204" pitchFamily="34" charset="0"/>
              </a:rPr>
              <a:t>4a</a:t>
            </a:r>
            <a:r>
              <a:rPr lang="en-US" altLang="ja-JP" dirty="0">
                <a:latin typeface="Arial" panose="020B0604020202020204" pitchFamily="34" charset="0"/>
                <a:cs typeface="Arial" panose="020B0604020202020204" pitchFamily="34" charset="0"/>
              </a:rPr>
              <a:t> ?</a:t>
            </a:r>
          </a:p>
          <a:p>
            <a:r>
              <a:rPr lang="en-US" altLang="ja-JP" dirty="0">
                <a:latin typeface="Arial" panose="020B0604020202020204" pitchFamily="34" charset="0"/>
                <a:cs typeface="Arial" panose="020B0604020202020204" pitchFamily="34" charset="0"/>
              </a:rPr>
              <a:t>Question 4-2. What is </a:t>
            </a:r>
            <a:r>
              <a:rPr lang="en-US" altLang="ja-JP" b="1" dirty="0">
                <a:latin typeface="Arial" panose="020B0604020202020204" pitchFamily="34" charset="0"/>
                <a:cs typeface="Arial" panose="020B0604020202020204" pitchFamily="34" charset="0"/>
              </a:rPr>
              <a:t>4b</a:t>
            </a:r>
            <a:r>
              <a:rPr lang="en-US" altLang="ja-JP" dirty="0">
                <a:latin typeface="Arial" panose="020B0604020202020204" pitchFamily="34" charset="0"/>
                <a:cs typeface="Arial" panose="020B0604020202020204" pitchFamily="34" charset="0"/>
              </a:rPr>
              <a:t> ?</a:t>
            </a:r>
          </a:p>
          <a:p>
            <a:r>
              <a:rPr lang="en-US" altLang="ja-JP" dirty="0">
                <a:latin typeface="Arial" panose="020B0604020202020204" pitchFamily="34" charset="0"/>
                <a:cs typeface="Arial" panose="020B0604020202020204" pitchFamily="34" charset="0"/>
              </a:rPr>
              <a:t>Question 4-3. What is </a:t>
            </a:r>
            <a:r>
              <a:rPr lang="en-US" altLang="ja-JP" b="1" dirty="0">
                <a:latin typeface="Arial" panose="020B0604020202020204" pitchFamily="34" charset="0"/>
                <a:cs typeface="Arial" panose="020B0604020202020204" pitchFamily="34" charset="0"/>
              </a:rPr>
              <a:t>4c</a:t>
            </a:r>
            <a:r>
              <a:rPr lang="en-US" altLang="ja-JP" dirty="0">
                <a:latin typeface="Arial" panose="020B0604020202020204" pitchFamily="34" charset="0"/>
                <a:cs typeface="Arial" panose="020B0604020202020204" pitchFamily="34" charset="0"/>
              </a:rPr>
              <a:t> ?</a:t>
            </a:r>
          </a:p>
          <a:p>
            <a:r>
              <a:rPr lang="en-US" altLang="ja-JP" dirty="0">
                <a:latin typeface="Arial" panose="020B0604020202020204" pitchFamily="34" charset="0"/>
                <a:cs typeface="Arial" panose="020B0604020202020204" pitchFamily="34" charset="0"/>
              </a:rPr>
              <a:t>Question 4-4. What is </a:t>
            </a:r>
            <a:r>
              <a:rPr lang="en-US" altLang="ja-JP" b="1" dirty="0">
                <a:latin typeface="Arial" panose="020B0604020202020204" pitchFamily="34" charset="0"/>
                <a:cs typeface="Arial" panose="020B0604020202020204" pitchFamily="34" charset="0"/>
              </a:rPr>
              <a:t>4d </a:t>
            </a:r>
            <a:r>
              <a:rPr lang="en-US" altLang="ja-JP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r>
              <a:rPr lang="en-US" altLang="ja-JP" dirty="0">
                <a:latin typeface="Arial" panose="020B0604020202020204" pitchFamily="34" charset="0"/>
                <a:cs typeface="Arial" panose="020B0604020202020204" pitchFamily="34" charset="0"/>
              </a:rPr>
              <a:t>Question 4-5. What is </a:t>
            </a:r>
            <a:r>
              <a:rPr lang="en-US" altLang="ja-JP" b="1" dirty="0">
                <a:latin typeface="Arial" panose="020B0604020202020204" pitchFamily="34" charset="0"/>
                <a:cs typeface="Arial" panose="020B0604020202020204" pitchFamily="34" charset="0"/>
              </a:rPr>
              <a:t>4e</a:t>
            </a:r>
            <a:r>
              <a:rPr lang="en-US" altLang="ja-JP" dirty="0">
                <a:latin typeface="Arial" panose="020B0604020202020204" pitchFamily="34" charset="0"/>
                <a:cs typeface="Arial" panose="020B0604020202020204" pitchFamily="34" charset="0"/>
              </a:rPr>
              <a:t> ?</a:t>
            </a:r>
          </a:p>
          <a:p>
            <a:r>
              <a:rPr lang="en-US" altLang="ja-JP" dirty="0">
                <a:latin typeface="Arial" panose="020B0604020202020204" pitchFamily="34" charset="0"/>
                <a:cs typeface="Arial" panose="020B0604020202020204" pitchFamily="34" charset="0"/>
              </a:rPr>
              <a:t>Question 4-6. What is </a:t>
            </a:r>
            <a:r>
              <a:rPr lang="en-US" altLang="ja-JP" b="1" dirty="0">
                <a:latin typeface="Arial" panose="020B0604020202020204" pitchFamily="34" charset="0"/>
                <a:cs typeface="Arial" panose="020B0604020202020204" pitchFamily="34" charset="0"/>
              </a:rPr>
              <a:t>4f</a:t>
            </a:r>
            <a:r>
              <a:rPr lang="en-US" altLang="ja-JP" dirty="0">
                <a:latin typeface="Arial" panose="020B0604020202020204" pitchFamily="34" charset="0"/>
                <a:cs typeface="Arial" panose="020B0604020202020204" pitchFamily="34" charset="0"/>
              </a:rPr>
              <a:t> ?</a:t>
            </a:r>
          </a:p>
          <a:p>
            <a:r>
              <a:rPr lang="en-US" altLang="ja-JP" dirty="0">
                <a:latin typeface="Arial" panose="020B0604020202020204" pitchFamily="34" charset="0"/>
                <a:cs typeface="Arial" panose="020B0604020202020204" pitchFamily="34" charset="0"/>
              </a:rPr>
              <a:t>Question 4-7. What is </a:t>
            </a:r>
            <a:r>
              <a:rPr lang="en-US" altLang="ja-JP" b="1" dirty="0">
                <a:latin typeface="Arial" panose="020B0604020202020204" pitchFamily="34" charset="0"/>
                <a:cs typeface="Arial" panose="020B0604020202020204" pitchFamily="34" charset="0"/>
              </a:rPr>
              <a:t>4g</a:t>
            </a:r>
            <a:r>
              <a:rPr lang="en-US" altLang="ja-JP" dirty="0">
                <a:latin typeface="Arial" panose="020B0604020202020204" pitchFamily="34" charset="0"/>
                <a:cs typeface="Arial" panose="020B0604020202020204" pitchFamily="34" charset="0"/>
              </a:rPr>
              <a:t> ?</a:t>
            </a:r>
          </a:p>
        </p:txBody>
      </p: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D1B9CA11-EA14-419E-B676-7F6821BEA263}"/>
              </a:ext>
            </a:extLst>
          </p:cNvPr>
          <p:cNvSpPr txBox="1"/>
          <p:nvPr/>
        </p:nvSpPr>
        <p:spPr>
          <a:xfrm>
            <a:off x="5455969" y="513683"/>
            <a:ext cx="119006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Part 4</a:t>
            </a:r>
            <a:endParaRPr kumimoji="1" lang="ja-JP" altLang="en-US" sz="28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テキスト ボックス 17">
            <a:extLst>
              <a:ext uri="{FF2B5EF4-FFF2-40B4-BE49-F238E27FC236}">
                <a16:creationId xmlns:a16="http://schemas.microsoft.com/office/drawing/2014/main" id="{2A9461B3-DC8C-4C87-91A3-C9BB8F420B13}"/>
              </a:ext>
            </a:extLst>
          </p:cNvPr>
          <p:cNvSpPr txBox="1"/>
          <p:nvPr/>
        </p:nvSpPr>
        <p:spPr>
          <a:xfrm>
            <a:off x="335071" y="27353"/>
            <a:ext cx="618785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1200" dirty="0">
                <a:latin typeface="Arial" panose="020B0604020202020204" pitchFamily="34" charset="0"/>
                <a:cs typeface="Arial" panose="020B0604020202020204" pitchFamily="34" charset="0"/>
              </a:rPr>
              <a:t>Adapted from Jujo et al. </a:t>
            </a:r>
            <a:r>
              <a:rPr kumimoji="1" lang="en-US" altLang="ja-JP" sz="1200" i="1" dirty="0">
                <a:latin typeface="Arial" panose="020B0604020202020204" pitchFamily="34" charset="0"/>
                <a:cs typeface="Arial" panose="020B0604020202020204" pitchFamily="34" charset="0"/>
              </a:rPr>
              <a:t>The Pilot and Feasibility Studies. </a:t>
            </a:r>
            <a:r>
              <a:rPr kumimoji="1" lang="en-US" altLang="ja-JP" sz="1200" dirty="0">
                <a:latin typeface="Arial" panose="020B0604020202020204" pitchFamily="34" charset="0"/>
                <a:cs typeface="Arial" panose="020B0604020202020204" pitchFamily="34" charset="0"/>
              </a:rPr>
              <a:t>2021;7:175.</a:t>
            </a:r>
            <a:endParaRPr kumimoji="1" lang="ja-JP" alt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7506408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 descr="屋内, 座る, テーブル, ブラック が含まれている画像&#10;&#10;自動的に生成された説明">
            <a:extLst>
              <a:ext uri="{FF2B5EF4-FFF2-40B4-BE49-F238E27FC236}">
                <a16:creationId xmlns:a16="http://schemas.microsoft.com/office/drawing/2014/main" id="{40298903-DCD2-4FA2-B9E2-5D95B719C7AD}"/>
              </a:ext>
            </a:extLst>
          </p:cNvPr>
          <p:cNvPicPr>
            <a:picLocks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9000" y="444500"/>
            <a:ext cx="6480000" cy="6480000"/>
          </a:xfrm>
          <a:prstGeom prst="rect">
            <a:avLst/>
          </a:prstGeom>
        </p:spPr>
      </p:pic>
      <p:sp>
        <p:nvSpPr>
          <p:cNvPr id="5" name="フローチャート: 結合子 4">
            <a:extLst>
              <a:ext uri="{FF2B5EF4-FFF2-40B4-BE49-F238E27FC236}">
                <a16:creationId xmlns:a16="http://schemas.microsoft.com/office/drawing/2014/main" id="{FDE5D3E3-2015-4CC8-9FBF-97F23417DB82}"/>
              </a:ext>
            </a:extLst>
          </p:cNvPr>
          <p:cNvSpPr/>
          <p:nvPr/>
        </p:nvSpPr>
        <p:spPr>
          <a:xfrm>
            <a:off x="2431418" y="2136168"/>
            <a:ext cx="661615" cy="442705"/>
          </a:xfrm>
          <a:prstGeom prst="flowChartConnector">
            <a:avLst/>
          </a:prstGeom>
          <a:solidFill>
            <a:srgbClr val="000000"/>
          </a:solidFill>
          <a:ln w="25400" cap="flat" cmpd="sng" algn="ctr">
            <a:solidFill>
              <a:srgbClr val="FFFFFF"/>
            </a:solidFill>
            <a:prstDash val="solid"/>
          </a:ln>
          <a:effectLst/>
        </p:spPr>
        <p:txBody>
          <a:bodyPr rtlCol="0" anchor="ctr"/>
          <a:lstStyle/>
          <a:p>
            <a:pPr algn="ctr" defTabSz="914400">
              <a:buClr>
                <a:srgbClr val="000000"/>
              </a:buClr>
              <a:defRPr/>
            </a:pPr>
            <a:r>
              <a:rPr kumimoji="1" lang="en-US" altLang="ja-JP" kern="0" dirty="0">
                <a:solidFill>
                  <a:srgbClr val="FFFFFF"/>
                </a:solidFill>
                <a:latin typeface="Arial"/>
                <a:ea typeface="ＭＳ Ｐゴシック" panose="020B0600070205080204" pitchFamily="50" charset="-128"/>
                <a:sym typeface="Arial"/>
              </a:rPr>
              <a:t>5b</a:t>
            </a:r>
            <a:endParaRPr kumimoji="1" lang="ja-JP" altLang="en-US" kern="0" dirty="0">
              <a:solidFill>
                <a:srgbClr val="FFFFFF"/>
              </a:solidFill>
              <a:latin typeface="Arial"/>
              <a:ea typeface="ＭＳ Ｐゴシック" panose="020B0600070205080204" pitchFamily="50" charset="-128"/>
              <a:sym typeface="Arial"/>
            </a:endParaRPr>
          </a:p>
        </p:txBody>
      </p:sp>
      <p:sp>
        <p:nvSpPr>
          <p:cNvPr id="6" name="フローチャート: 結合子 5">
            <a:extLst>
              <a:ext uri="{FF2B5EF4-FFF2-40B4-BE49-F238E27FC236}">
                <a16:creationId xmlns:a16="http://schemas.microsoft.com/office/drawing/2014/main" id="{406A15F3-3561-425B-BC43-FFC54A814D27}"/>
              </a:ext>
            </a:extLst>
          </p:cNvPr>
          <p:cNvSpPr/>
          <p:nvPr/>
        </p:nvSpPr>
        <p:spPr>
          <a:xfrm>
            <a:off x="3979470" y="3390962"/>
            <a:ext cx="725692" cy="530090"/>
          </a:xfrm>
          <a:prstGeom prst="flowChartConnector">
            <a:avLst/>
          </a:prstGeom>
          <a:solidFill>
            <a:srgbClr val="000000"/>
          </a:solidFill>
          <a:ln w="25400" cap="flat" cmpd="sng" algn="ctr">
            <a:solidFill>
              <a:srgbClr val="FFFFFF"/>
            </a:solidFill>
            <a:prstDash val="solid"/>
          </a:ln>
          <a:effectLst/>
        </p:spPr>
        <p:txBody>
          <a:bodyPr rtlCol="0" anchor="ctr"/>
          <a:lstStyle/>
          <a:p>
            <a:pPr algn="ctr" defTabSz="914400">
              <a:buClr>
                <a:srgbClr val="000000"/>
              </a:buClr>
              <a:defRPr/>
            </a:pPr>
            <a:r>
              <a:rPr kumimoji="1" lang="en-US" altLang="ja-JP" kern="0" dirty="0">
                <a:solidFill>
                  <a:srgbClr val="FFFFFF"/>
                </a:solidFill>
                <a:latin typeface="Arial"/>
                <a:ea typeface="ＭＳ Ｐゴシック" panose="020B0600070205080204" pitchFamily="50" charset="-128"/>
                <a:sym typeface="Arial"/>
              </a:rPr>
              <a:t>5e</a:t>
            </a:r>
            <a:endParaRPr kumimoji="1" lang="ja-JP" altLang="en-US" kern="0" dirty="0">
              <a:solidFill>
                <a:srgbClr val="FFFFFF"/>
              </a:solidFill>
              <a:latin typeface="Arial"/>
              <a:ea typeface="ＭＳ Ｐゴシック" panose="020B0600070205080204" pitchFamily="50" charset="-128"/>
              <a:sym typeface="Arial"/>
            </a:endParaRPr>
          </a:p>
        </p:txBody>
      </p:sp>
      <p:sp>
        <p:nvSpPr>
          <p:cNvPr id="8" name="フローチャート: 結合子 7">
            <a:extLst>
              <a:ext uri="{FF2B5EF4-FFF2-40B4-BE49-F238E27FC236}">
                <a16:creationId xmlns:a16="http://schemas.microsoft.com/office/drawing/2014/main" id="{40B61DFE-A50E-4F89-9EE7-48863A99D25F}"/>
              </a:ext>
            </a:extLst>
          </p:cNvPr>
          <p:cNvSpPr/>
          <p:nvPr/>
        </p:nvSpPr>
        <p:spPr>
          <a:xfrm>
            <a:off x="5156201" y="2243503"/>
            <a:ext cx="661615" cy="424682"/>
          </a:xfrm>
          <a:prstGeom prst="flowChartConnector">
            <a:avLst/>
          </a:prstGeom>
          <a:solidFill>
            <a:srgbClr val="000000"/>
          </a:solidFill>
          <a:ln w="25400" cap="flat" cmpd="sng" algn="ctr">
            <a:solidFill>
              <a:srgbClr val="FFFFFF"/>
            </a:solidFill>
            <a:prstDash val="solid"/>
          </a:ln>
          <a:effectLst/>
        </p:spPr>
        <p:txBody>
          <a:bodyPr rtlCol="0" anchor="ctr"/>
          <a:lstStyle/>
          <a:p>
            <a:pPr algn="ctr" defTabSz="914400">
              <a:buClr>
                <a:srgbClr val="000000"/>
              </a:buClr>
              <a:defRPr/>
            </a:pPr>
            <a:r>
              <a:rPr kumimoji="1" lang="en-US" altLang="ja-JP" kern="0" dirty="0">
                <a:solidFill>
                  <a:srgbClr val="FFFFFF"/>
                </a:solidFill>
                <a:latin typeface="Arial"/>
                <a:ea typeface="ＭＳ Ｐゴシック" panose="020B0600070205080204" pitchFamily="50" charset="-128"/>
                <a:sym typeface="Arial"/>
              </a:rPr>
              <a:t>5c</a:t>
            </a:r>
            <a:endParaRPr kumimoji="1" lang="ja-JP" altLang="en-US" kern="0" dirty="0">
              <a:solidFill>
                <a:srgbClr val="FFFFFF"/>
              </a:solidFill>
              <a:latin typeface="Arial"/>
              <a:ea typeface="ＭＳ Ｐゴシック" panose="020B0600070205080204" pitchFamily="50" charset="-128"/>
              <a:sym typeface="Arial"/>
            </a:endParaRPr>
          </a:p>
        </p:txBody>
      </p:sp>
      <p:cxnSp>
        <p:nvCxnSpPr>
          <p:cNvPr id="9" name="直線矢印コネクタ 8">
            <a:extLst>
              <a:ext uri="{FF2B5EF4-FFF2-40B4-BE49-F238E27FC236}">
                <a16:creationId xmlns:a16="http://schemas.microsoft.com/office/drawing/2014/main" id="{CD50FC36-3DDE-4B98-919A-8F55D9E6BBE6}"/>
              </a:ext>
            </a:extLst>
          </p:cNvPr>
          <p:cNvCxnSpPr>
            <a:cxnSpLocks/>
          </p:cNvCxnSpPr>
          <p:nvPr/>
        </p:nvCxnSpPr>
        <p:spPr>
          <a:xfrm flipH="1">
            <a:off x="3742032" y="2438401"/>
            <a:ext cx="1414169" cy="65929"/>
          </a:xfrm>
          <a:prstGeom prst="straightConnector1">
            <a:avLst/>
          </a:prstGeom>
          <a:noFill/>
          <a:ln w="28575" cap="flat" cmpd="sng" algn="ctr">
            <a:solidFill>
              <a:srgbClr val="FFFF00"/>
            </a:solidFill>
            <a:prstDash val="solid"/>
            <a:tailEnd type="triangle"/>
          </a:ln>
          <a:effectLst/>
        </p:spPr>
      </p:cxnSp>
      <p:sp>
        <p:nvSpPr>
          <p:cNvPr id="11" name="フローチャート: 結合子 10">
            <a:extLst>
              <a:ext uri="{FF2B5EF4-FFF2-40B4-BE49-F238E27FC236}">
                <a16:creationId xmlns:a16="http://schemas.microsoft.com/office/drawing/2014/main" id="{6F82DBA4-473B-4DA2-AA11-99149E3E4335}"/>
              </a:ext>
            </a:extLst>
          </p:cNvPr>
          <p:cNvSpPr/>
          <p:nvPr/>
        </p:nvSpPr>
        <p:spPr>
          <a:xfrm>
            <a:off x="2253336" y="3635945"/>
            <a:ext cx="747826" cy="326330"/>
          </a:xfrm>
          <a:prstGeom prst="flowChartConnector">
            <a:avLst/>
          </a:prstGeom>
          <a:solidFill>
            <a:srgbClr val="000000"/>
          </a:solidFill>
          <a:ln w="25400" cap="flat" cmpd="sng" algn="ctr">
            <a:solidFill>
              <a:srgbClr val="FFFFFF"/>
            </a:solidFill>
            <a:prstDash val="solid"/>
          </a:ln>
          <a:effectLst/>
        </p:spPr>
        <p:txBody>
          <a:bodyPr rtlCol="0" anchor="ctr"/>
          <a:lstStyle/>
          <a:p>
            <a:pPr algn="ctr" defTabSz="914400">
              <a:buClr>
                <a:srgbClr val="000000"/>
              </a:buClr>
              <a:defRPr/>
            </a:pPr>
            <a:r>
              <a:rPr kumimoji="1" lang="en-US" altLang="ja-JP" kern="0" dirty="0">
                <a:solidFill>
                  <a:srgbClr val="FFFFFF"/>
                </a:solidFill>
                <a:latin typeface="Arial"/>
                <a:ea typeface="ＭＳ Ｐゴシック" panose="020B0600070205080204" pitchFamily="50" charset="-128"/>
                <a:sym typeface="Arial"/>
              </a:rPr>
              <a:t>5d</a:t>
            </a:r>
            <a:endParaRPr kumimoji="1" lang="ja-JP" altLang="en-US" kern="0" dirty="0">
              <a:solidFill>
                <a:srgbClr val="FFFFFF"/>
              </a:solidFill>
              <a:latin typeface="Arial"/>
              <a:ea typeface="ＭＳ Ｐゴシック" panose="020B0600070205080204" pitchFamily="50" charset="-128"/>
              <a:sym typeface="Arial"/>
            </a:endParaRPr>
          </a:p>
        </p:txBody>
      </p:sp>
      <p:grpSp>
        <p:nvGrpSpPr>
          <p:cNvPr id="13" name="グループ化 12">
            <a:extLst>
              <a:ext uri="{FF2B5EF4-FFF2-40B4-BE49-F238E27FC236}">
                <a16:creationId xmlns:a16="http://schemas.microsoft.com/office/drawing/2014/main" id="{ED419B2E-7C5B-4DF0-A9AE-9946A59362CC}"/>
              </a:ext>
            </a:extLst>
          </p:cNvPr>
          <p:cNvGrpSpPr/>
          <p:nvPr/>
        </p:nvGrpSpPr>
        <p:grpSpPr>
          <a:xfrm>
            <a:off x="371032" y="740619"/>
            <a:ext cx="2722001" cy="465905"/>
            <a:chOff x="371031" y="359618"/>
            <a:chExt cx="2722001" cy="465905"/>
          </a:xfrm>
        </p:grpSpPr>
        <p:sp>
          <p:nvSpPr>
            <p:cNvPr id="14" name="フローチャート: 結合子 13">
              <a:extLst>
                <a:ext uri="{FF2B5EF4-FFF2-40B4-BE49-F238E27FC236}">
                  <a16:creationId xmlns:a16="http://schemas.microsoft.com/office/drawing/2014/main" id="{9636829C-5CBD-44D5-9DD5-10E665DB372B}"/>
                </a:ext>
              </a:extLst>
            </p:cNvPr>
            <p:cNvSpPr/>
            <p:nvPr/>
          </p:nvSpPr>
          <p:spPr>
            <a:xfrm>
              <a:off x="371031" y="359618"/>
              <a:ext cx="577043" cy="465905"/>
            </a:xfrm>
            <a:prstGeom prst="flowChartConnector">
              <a:avLst/>
            </a:prstGeom>
            <a:solidFill>
              <a:srgbClr val="000000"/>
            </a:solidFill>
            <a:ln w="25400" cap="flat" cmpd="sng" algn="ctr">
              <a:solidFill>
                <a:srgbClr val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algn="ctr" defTabSz="914400">
                <a:buClr>
                  <a:srgbClr val="000000"/>
                </a:buClr>
              </a:pPr>
              <a:r>
                <a:rPr kumimoji="1" lang="en-US" altLang="ja-JP" sz="1400" kern="0" dirty="0">
                  <a:solidFill>
                    <a:srgbClr val="FFFFFF"/>
                  </a:solidFill>
                  <a:latin typeface="Arial"/>
                  <a:ea typeface="ＭＳ Ｐゴシック" panose="020B0600070205080204" pitchFamily="50" charset="-128"/>
                  <a:sym typeface="Arial"/>
                </a:rPr>
                <a:t>5a</a:t>
              </a:r>
              <a:endParaRPr kumimoji="1" lang="ja-JP" altLang="en-US" sz="1400" kern="0" dirty="0">
                <a:solidFill>
                  <a:srgbClr val="FFFFFF"/>
                </a:solidFill>
                <a:latin typeface="Arial"/>
                <a:ea typeface="ＭＳ Ｐゴシック" panose="020B0600070205080204" pitchFamily="50" charset="-128"/>
                <a:sym typeface="Arial"/>
              </a:endParaRPr>
            </a:p>
          </p:txBody>
        </p:sp>
        <p:sp>
          <p:nvSpPr>
            <p:cNvPr id="15" name="Google Shape;102;p20">
              <a:extLst>
                <a:ext uri="{FF2B5EF4-FFF2-40B4-BE49-F238E27FC236}">
                  <a16:creationId xmlns:a16="http://schemas.microsoft.com/office/drawing/2014/main" id="{02A61A89-15E9-47BC-800F-38B7E3718D27}"/>
                </a:ext>
              </a:extLst>
            </p:cNvPr>
            <p:cNvSpPr txBox="1">
              <a:spLocks/>
            </p:cNvSpPr>
            <p:nvPr/>
          </p:nvSpPr>
          <p:spPr>
            <a:xfrm>
              <a:off x="1033159" y="359618"/>
              <a:ext cx="2059873" cy="46590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Arial"/>
                <a:buNone/>
                <a:defRPr sz="2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Arial"/>
                <a:buNone/>
                <a:defRPr sz="2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Arial"/>
                <a:buNone/>
                <a:defRPr sz="2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Arial"/>
                <a:buNone/>
                <a:defRPr sz="2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Arial"/>
                <a:buNone/>
                <a:defRPr sz="2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Arial"/>
                <a:buNone/>
                <a:defRPr sz="2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Arial"/>
                <a:buNone/>
                <a:defRPr sz="2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Arial"/>
                <a:buNone/>
                <a:defRPr sz="2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Arial"/>
                <a:buNone/>
                <a:defRPr sz="2800" b="0" i="0" u="none" strike="noStrike" cap="none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defTabSz="914400">
                <a:buClr>
                  <a:srgbClr val="000000"/>
                </a:buClr>
              </a:pPr>
              <a:r>
                <a:rPr lang="en-US" sz="1600" kern="0" dirty="0">
                  <a:solidFill>
                    <a:srgbClr val="FFFFFF"/>
                  </a:solidFill>
                </a:rPr>
                <a:t>Name of this view ?</a:t>
              </a:r>
            </a:p>
          </p:txBody>
        </p:sp>
      </p:grpSp>
      <p:sp>
        <p:nvSpPr>
          <p:cNvPr id="16" name="フリーフォーム: 図形 15">
            <a:extLst>
              <a:ext uri="{FF2B5EF4-FFF2-40B4-BE49-F238E27FC236}">
                <a16:creationId xmlns:a16="http://schemas.microsoft.com/office/drawing/2014/main" id="{7831DEF8-BE9C-4685-964F-4AD5A4A6C39C}"/>
              </a:ext>
            </a:extLst>
          </p:cNvPr>
          <p:cNvSpPr/>
          <p:nvPr/>
        </p:nvSpPr>
        <p:spPr>
          <a:xfrm>
            <a:off x="3454401" y="1397000"/>
            <a:ext cx="575263" cy="2082800"/>
          </a:xfrm>
          <a:custGeom>
            <a:avLst/>
            <a:gdLst>
              <a:gd name="connsiteX0" fmla="*/ 0 w 575263"/>
              <a:gd name="connsiteY0" fmla="*/ 2082800 h 2082800"/>
              <a:gd name="connsiteX1" fmla="*/ 63500 w 575263"/>
              <a:gd name="connsiteY1" fmla="*/ 1727200 h 2082800"/>
              <a:gd name="connsiteX2" fmla="*/ 215900 w 575263"/>
              <a:gd name="connsiteY2" fmla="*/ 1295400 h 2082800"/>
              <a:gd name="connsiteX3" fmla="*/ 279400 w 575263"/>
              <a:gd name="connsiteY3" fmla="*/ 977900 h 2082800"/>
              <a:gd name="connsiteX4" fmla="*/ 368300 w 575263"/>
              <a:gd name="connsiteY4" fmla="*/ 711200 h 2082800"/>
              <a:gd name="connsiteX5" fmla="*/ 520700 w 575263"/>
              <a:gd name="connsiteY5" fmla="*/ 355600 h 2082800"/>
              <a:gd name="connsiteX6" fmla="*/ 571500 w 575263"/>
              <a:gd name="connsiteY6" fmla="*/ 190500 h 2082800"/>
              <a:gd name="connsiteX7" fmla="*/ 571500 w 575263"/>
              <a:gd name="connsiteY7" fmla="*/ 0 h 2082800"/>
              <a:gd name="connsiteX8" fmla="*/ 571500 w 575263"/>
              <a:gd name="connsiteY8" fmla="*/ 0 h 2082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75263" h="2082800">
                <a:moveTo>
                  <a:pt x="0" y="2082800"/>
                </a:moveTo>
                <a:cubicBezTo>
                  <a:pt x="13758" y="1970616"/>
                  <a:pt x="27517" y="1858433"/>
                  <a:pt x="63500" y="1727200"/>
                </a:cubicBezTo>
                <a:cubicBezTo>
                  <a:pt x="99483" y="1595967"/>
                  <a:pt x="179917" y="1420283"/>
                  <a:pt x="215900" y="1295400"/>
                </a:cubicBezTo>
                <a:cubicBezTo>
                  <a:pt x="251883" y="1170517"/>
                  <a:pt x="254000" y="1075267"/>
                  <a:pt x="279400" y="977900"/>
                </a:cubicBezTo>
                <a:cubicBezTo>
                  <a:pt x="304800" y="880533"/>
                  <a:pt x="328083" y="814917"/>
                  <a:pt x="368300" y="711200"/>
                </a:cubicBezTo>
                <a:cubicBezTo>
                  <a:pt x="408517" y="607483"/>
                  <a:pt x="486833" y="442383"/>
                  <a:pt x="520700" y="355600"/>
                </a:cubicBezTo>
                <a:cubicBezTo>
                  <a:pt x="554567" y="268817"/>
                  <a:pt x="563033" y="249767"/>
                  <a:pt x="571500" y="190500"/>
                </a:cubicBezTo>
                <a:cubicBezTo>
                  <a:pt x="579967" y="131233"/>
                  <a:pt x="571500" y="0"/>
                  <a:pt x="571500" y="0"/>
                </a:cubicBezTo>
                <a:lnTo>
                  <a:pt x="571500" y="0"/>
                </a:lnTo>
              </a:path>
            </a:pathLst>
          </a:custGeom>
          <a:noFill/>
          <a:ln w="44450">
            <a:solidFill>
              <a:srgbClr val="FFFF00">
                <a:alpha val="61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9" name="正方形/長方形 18">
            <a:extLst>
              <a:ext uri="{FF2B5EF4-FFF2-40B4-BE49-F238E27FC236}">
                <a16:creationId xmlns:a16="http://schemas.microsoft.com/office/drawing/2014/main" id="{01D57EE9-70D5-4907-990F-044DC3051FB9}"/>
              </a:ext>
            </a:extLst>
          </p:cNvPr>
          <p:cNvSpPr/>
          <p:nvPr/>
        </p:nvSpPr>
        <p:spPr>
          <a:xfrm>
            <a:off x="188907" y="6919852"/>
            <a:ext cx="4724370" cy="147732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ja-JP" dirty="0">
                <a:latin typeface="Arial" panose="020B0604020202020204" pitchFamily="34" charset="0"/>
                <a:cs typeface="Arial" panose="020B0604020202020204" pitchFamily="34" charset="0"/>
              </a:rPr>
              <a:t>Question 5-1. What is the name of view </a:t>
            </a:r>
            <a:r>
              <a:rPr lang="en-US" altLang="ja-JP" b="1" dirty="0">
                <a:latin typeface="Arial" panose="020B0604020202020204" pitchFamily="34" charset="0"/>
                <a:cs typeface="Arial" panose="020B0604020202020204" pitchFamily="34" charset="0"/>
              </a:rPr>
              <a:t>5a</a:t>
            </a:r>
            <a:r>
              <a:rPr lang="en-US" altLang="ja-JP" dirty="0">
                <a:latin typeface="Arial" panose="020B0604020202020204" pitchFamily="34" charset="0"/>
                <a:cs typeface="Arial" panose="020B0604020202020204" pitchFamily="34" charset="0"/>
              </a:rPr>
              <a:t> ?</a:t>
            </a:r>
          </a:p>
          <a:p>
            <a:r>
              <a:rPr lang="en-US" altLang="ja-JP" dirty="0">
                <a:latin typeface="Arial" panose="020B0604020202020204" pitchFamily="34" charset="0"/>
                <a:cs typeface="Arial" panose="020B0604020202020204" pitchFamily="34" charset="0"/>
              </a:rPr>
              <a:t>Question 5-2. What is </a:t>
            </a:r>
            <a:r>
              <a:rPr lang="en-US" altLang="ja-JP" b="1" dirty="0">
                <a:latin typeface="Arial" panose="020B0604020202020204" pitchFamily="34" charset="0"/>
                <a:cs typeface="Arial" panose="020B0604020202020204" pitchFamily="34" charset="0"/>
              </a:rPr>
              <a:t>5b</a:t>
            </a:r>
            <a:r>
              <a:rPr lang="en-US" altLang="ja-JP" dirty="0">
                <a:latin typeface="Arial" panose="020B0604020202020204" pitchFamily="34" charset="0"/>
                <a:cs typeface="Arial" panose="020B0604020202020204" pitchFamily="34" charset="0"/>
              </a:rPr>
              <a:t> ?</a:t>
            </a:r>
          </a:p>
          <a:p>
            <a:r>
              <a:rPr lang="en-US" altLang="ja-JP" dirty="0">
                <a:latin typeface="Arial" panose="020B0604020202020204" pitchFamily="34" charset="0"/>
                <a:cs typeface="Arial" panose="020B0604020202020204" pitchFamily="34" charset="0"/>
              </a:rPr>
              <a:t>Question 5-3. What is </a:t>
            </a:r>
            <a:r>
              <a:rPr lang="en-US" altLang="ja-JP" b="1" dirty="0">
                <a:latin typeface="Arial" panose="020B0604020202020204" pitchFamily="34" charset="0"/>
                <a:cs typeface="Arial" panose="020B0604020202020204" pitchFamily="34" charset="0"/>
              </a:rPr>
              <a:t>5c</a:t>
            </a:r>
            <a:r>
              <a:rPr lang="en-US" altLang="ja-JP" dirty="0">
                <a:latin typeface="Arial" panose="020B0604020202020204" pitchFamily="34" charset="0"/>
                <a:cs typeface="Arial" panose="020B0604020202020204" pitchFamily="34" charset="0"/>
              </a:rPr>
              <a:t> ?</a:t>
            </a:r>
          </a:p>
          <a:p>
            <a:r>
              <a:rPr lang="en-US" altLang="ja-JP" dirty="0">
                <a:latin typeface="Arial" panose="020B0604020202020204" pitchFamily="34" charset="0"/>
                <a:cs typeface="Arial" panose="020B0604020202020204" pitchFamily="34" charset="0"/>
              </a:rPr>
              <a:t>Question 5-4. What is </a:t>
            </a:r>
            <a:r>
              <a:rPr lang="en-US" altLang="ja-JP" b="1" dirty="0">
                <a:latin typeface="Arial" panose="020B0604020202020204" pitchFamily="34" charset="0"/>
                <a:cs typeface="Arial" panose="020B0604020202020204" pitchFamily="34" charset="0"/>
              </a:rPr>
              <a:t>5d </a:t>
            </a:r>
            <a:r>
              <a:rPr lang="en-US" altLang="ja-JP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r>
              <a:rPr lang="en-US" altLang="ja-JP" dirty="0">
                <a:latin typeface="Arial" panose="020B0604020202020204" pitchFamily="34" charset="0"/>
                <a:cs typeface="Arial" panose="020B0604020202020204" pitchFamily="34" charset="0"/>
              </a:rPr>
              <a:t>Question 5-5. What is </a:t>
            </a:r>
            <a:r>
              <a:rPr lang="en-US" altLang="ja-JP" b="1" dirty="0">
                <a:latin typeface="Arial" panose="020B0604020202020204" pitchFamily="34" charset="0"/>
                <a:cs typeface="Arial" panose="020B0604020202020204" pitchFamily="34" charset="0"/>
              </a:rPr>
              <a:t>5e</a:t>
            </a:r>
            <a:r>
              <a:rPr lang="en-US" altLang="ja-JP" dirty="0">
                <a:latin typeface="Arial" panose="020B0604020202020204" pitchFamily="34" charset="0"/>
                <a:cs typeface="Arial" panose="020B0604020202020204" pitchFamily="34" charset="0"/>
              </a:rPr>
              <a:t> ?</a:t>
            </a:r>
          </a:p>
        </p:txBody>
      </p:sp>
      <p:sp>
        <p:nvSpPr>
          <p:cNvPr id="17" name="テキスト ボックス 16">
            <a:extLst>
              <a:ext uri="{FF2B5EF4-FFF2-40B4-BE49-F238E27FC236}">
                <a16:creationId xmlns:a16="http://schemas.microsoft.com/office/drawing/2014/main" id="{57EBA8AA-5C1D-412D-9EE5-27D1F268DDE5}"/>
              </a:ext>
            </a:extLst>
          </p:cNvPr>
          <p:cNvSpPr txBox="1"/>
          <p:nvPr/>
        </p:nvSpPr>
        <p:spPr>
          <a:xfrm>
            <a:off x="5455969" y="513683"/>
            <a:ext cx="119006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Part 5</a:t>
            </a:r>
            <a:endParaRPr kumimoji="1" lang="ja-JP" altLang="en-US" sz="28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テキスト ボックス 17">
            <a:extLst>
              <a:ext uri="{FF2B5EF4-FFF2-40B4-BE49-F238E27FC236}">
                <a16:creationId xmlns:a16="http://schemas.microsoft.com/office/drawing/2014/main" id="{4C3C39AF-06F9-4E03-81E0-85F2EA4DA2E6}"/>
              </a:ext>
            </a:extLst>
          </p:cNvPr>
          <p:cNvSpPr txBox="1"/>
          <p:nvPr/>
        </p:nvSpPr>
        <p:spPr>
          <a:xfrm>
            <a:off x="335071" y="27353"/>
            <a:ext cx="618785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1200" dirty="0">
                <a:latin typeface="Arial" panose="020B0604020202020204" pitchFamily="34" charset="0"/>
                <a:cs typeface="Arial" panose="020B0604020202020204" pitchFamily="34" charset="0"/>
              </a:rPr>
              <a:t>Adapted from Jujo et al. </a:t>
            </a:r>
            <a:r>
              <a:rPr kumimoji="1" lang="en-US" altLang="ja-JP" sz="1200" i="1" dirty="0">
                <a:latin typeface="Arial" panose="020B0604020202020204" pitchFamily="34" charset="0"/>
                <a:cs typeface="Arial" panose="020B0604020202020204" pitchFamily="34" charset="0"/>
              </a:rPr>
              <a:t>The Pilot and Feasibility Studies. </a:t>
            </a:r>
            <a:r>
              <a:rPr kumimoji="1" lang="en-US" altLang="ja-JP" sz="1200" dirty="0">
                <a:latin typeface="Arial" panose="020B0604020202020204" pitchFamily="34" charset="0"/>
                <a:cs typeface="Arial" panose="020B0604020202020204" pitchFamily="34" charset="0"/>
              </a:rPr>
              <a:t>2021;7:175.</a:t>
            </a:r>
            <a:endParaRPr kumimoji="1" lang="ja-JP" alt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8144695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261</TotalTime>
  <Words>1182</Words>
  <Application>Microsoft Office PowerPoint</Application>
  <PresentationFormat>A4 210 x 297 mm</PresentationFormat>
  <Paragraphs>248</Paragraphs>
  <Slides>11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11</vt:i4>
      </vt:variant>
    </vt:vector>
  </HeadingPairs>
  <TitlesOfParts>
    <vt:vector size="15" baseType="lpstr">
      <vt:lpstr>Arial</vt:lpstr>
      <vt:lpstr>Calibri</vt:lpstr>
      <vt:lpstr>Calibri Light</vt:lpstr>
      <vt:lpstr>Office テーマ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聡 重城</dc:creator>
  <cp:lastModifiedBy>聡 重城</cp:lastModifiedBy>
  <cp:revision>57</cp:revision>
  <dcterms:created xsi:type="dcterms:W3CDTF">2020-03-25T07:06:32Z</dcterms:created>
  <dcterms:modified xsi:type="dcterms:W3CDTF">2026-06-07T01:59:13Z</dcterms:modified>
</cp:coreProperties>
</file>