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1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28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2" algn="l" defTabSz="91428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4" algn="l" defTabSz="91428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24" algn="l" defTabSz="91428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66" algn="l" defTabSz="91428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08" algn="l" defTabSz="91428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50" algn="l" defTabSz="91428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90" algn="l" defTabSz="91428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32" algn="l" defTabSz="91428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D2D1"/>
    <a:srgbClr val="D4BBD4"/>
    <a:srgbClr val="00A6A8"/>
    <a:srgbClr val="BF0C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0"/>
    <p:restoredTop sz="94762"/>
  </p:normalViewPr>
  <p:slideViewPr>
    <p:cSldViewPr snapToGrid="0">
      <p:cViewPr varScale="1">
        <p:scale>
          <a:sx n="117" d="100"/>
          <a:sy n="117" d="100"/>
        </p:scale>
        <p:origin x="50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B1013-3CE8-7248-86BD-EA2ED5243D44}" type="datetimeFigureOut">
              <a:rPr lang="en-US" smtClean="0"/>
              <a:t>2/25/26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0475D-AEAD-4347-8710-97F5B59C5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7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8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2" algn="l" defTabSz="91428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84" algn="l" defTabSz="91428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24" algn="l" defTabSz="91428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66" algn="l" defTabSz="91428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08" algn="l" defTabSz="91428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50" algn="l" defTabSz="91428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90" algn="l" defTabSz="91428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32" algn="l" defTabSz="91428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3EE1A-19DB-30A9-E38D-5A4623734A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2D1B05-7A55-46F8-1CEE-414FBEAB20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9" indent="0" algn="ctr">
              <a:buNone/>
              <a:defRPr sz="2000"/>
            </a:lvl2pPr>
            <a:lvl3pPr marL="914418" indent="0" algn="ctr">
              <a:buNone/>
              <a:defRPr sz="1800"/>
            </a:lvl3pPr>
            <a:lvl4pPr marL="1371627" indent="0" algn="ctr">
              <a:buNone/>
              <a:defRPr sz="1600"/>
            </a:lvl4pPr>
            <a:lvl5pPr marL="1828837" indent="0" algn="ctr">
              <a:buNone/>
              <a:defRPr sz="1600"/>
            </a:lvl5pPr>
            <a:lvl6pPr marL="2286046" indent="0" algn="ctr">
              <a:buNone/>
              <a:defRPr sz="1600"/>
            </a:lvl6pPr>
            <a:lvl7pPr marL="2743255" indent="0" algn="ctr">
              <a:buNone/>
              <a:defRPr sz="1600"/>
            </a:lvl7pPr>
            <a:lvl8pPr marL="3200464" indent="0" algn="ctr">
              <a:buNone/>
              <a:defRPr sz="1600"/>
            </a:lvl8pPr>
            <a:lvl9pPr marL="365767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91A69-7764-9323-965C-5502AD0D4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574D2-D862-1A45-A8CD-72EBFD4FC21A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114CE7-A574-B16F-593A-26D6810E8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E6294A-806D-E72F-A45A-1205F5014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C3D7-0E91-724F-B144-B7AB1594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698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22B99-E582-733F-A74A-F54D9EC36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28A3EF-D79F-DE0B-33EE-9FF9FB50F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C48EA-0B31-1C70-F3AE-8F1DEA748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574D2-D862-1A45-A8CD-72EBFD4FC21A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4777C1-55E4-C2CD-EE2B-B72296146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5DCA5-D75A-7879-5F37-8B2241C29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C3D7-0E91-724F-B144-B7AB1594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209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8F574D-2934-6C40-B09F-8145D5928B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F063BB-F48C-1593-EDE3-B4E95629A6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AB2B0-CA49-E135-E3B0-7C733B044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574D2-D862-1A45-A8CD-72EBFD4FC21A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F05CB-EAE5-126C-CFFA-5FC64127B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1B0C8-85C9-99B3-6C9D-DC4BDACAA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C3D7-0E91-724F-B144-B7AB1594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783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0649A-133F-DEB8-D168-2578123EE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23F6D5-6D89-0F32-DB39-139D05AC9E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69CB1-6F7D-41CE-4AEE-4D84968B8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6191-B666-3342-81BD-B2180D4CBBC0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2C602D-C190-3D02-DEF6-D19B3BDD2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3724B-6E11-CA1B-A845-1172FBAF7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381A-20A0-8F49-9490-AAD14C29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958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D1625-C55C-4273-E339-F34A38722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F816F-8CC7-EE53-AA91-0005F76AB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F6A4A-0B96-582C-73B8-3AA1A359F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6191-B666-3342-81BD-B2180D4CBBC0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8C373-B59E-8C39-13DE-F6BA79277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8F566-BE18-B552-C0A0-9EB43ECAF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381A-20A0-8F49-9490-AAD14C29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4661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78DFA-11F9-AD27-B929-FD053F3F3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CF4197-D006-582C-EA00-13E818D32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57AF3-42F2-0F14-D169-67CC65715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6191-B666-3342-81BD-B2180D4CBBC0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A2BEB-0D43-5144-CC3E-1ED463466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3C60F-91C2-ED7A-0FFC-DF62E7130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381A-20A0-8F49-9490-AAD14C29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606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89D02-741D-8D4D-6073-42CC79948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09ECD-8061-009C-1AA6-B14DCA8505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458AD3-100A-FCF4-3440-85639B80DB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7595AF-A838-045C-FA3F-935471B24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6191-B666-3342-81BD-B2180D4CBBC0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4E3DBE-05B8-451C-5F04-5D985860C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8E169-1CBA-C3D5-2D75-E351F1C25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381A-20A0-8F49-9490-AAD14C29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108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73BC4-78E8-D174-2B03-30D0800B6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B1B8CC-B95C-68CC-920B-AA45FC331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977974-12A4-4403-0401-32957BE0B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138061-3897-F0C1-3AFF-F6906944A7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13A2E8-26D0-6626-63B3-4311091640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3F05EC-601B-7F33-AD9C-EB1E6FDAD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6191-B666-3342-81BD-B2180D4CBBC0}" type="datetimeFigureOut">
              <a:rPr lang="en-US" smtClean="0"/>
              <a:t>2/25/26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948621-2540-E95C-F894-3F2E324EF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C9BBE2-E674-71F1-6529-1824A7D5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381A-20A0-8F49-9490-AAD14C29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6943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1ABC6-C8C2-787B-C0BF-8930AB95D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6BFE5F-8612-57C1-580A-945443BBD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6191-B666-3342-81BD-B2180D4CBBC0}" type="datetimeFigureOut">
              <a:rPr lang="en-US" smtClean="0"/>
              <a:t>2/25/26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16607D-DA43-B5C6-F0A5-36D1E7D05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F76988-04A5-251E-4EF0-74B166838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381A-20A0-8F49-9490-AAD14C29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4322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93093C-9FF2-475B-DEC6-205160177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6191-B666-3342-81BD-B2180D4CBBC0}" type="datetimeFigureOut">
              <a:rPr lang="en-US" smtClean="0"/>
              <a:t>2/25/26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D757FD-6A0E-E472-7F00-D263E1179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44BF71-AB81-097D-2D35-C9E5A3DC6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381A-20A0-8F49-9490-AAD14C29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1475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BE114-FFA2-4D0F-B6BC-1E0ED1168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58081-DA1E-95FD-F27F-54AAE1846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084248-15FD-67C7-3C39-6CE9FD463D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D690A6-CE78-0505-57D7-94A4CDD99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6191-B666-3342-81BD-B2180D4CBBC0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AD1D87-BE78-A496-EC57-243ECB396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3975B8-5C31-0B2F-3689-A3F5C4627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381A-20A0-8F49-9490-AAD14C29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42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1816D-F11C-CE02-CC39-97251551F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49331-DC47-512B-CD2F-80A79D4D9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279F1-FE37-6F47-E29F-A4372D7C9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574D2-D862-1A45-A8CD-72EBFD4FC21A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7F9E1-DB8B-B649-FB8A-8FDFFC8BA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34C88-3BBB-1426-6560-A80B83AFD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C3D7-0E91-724F-B144-B7AB1594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5997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5E38C-64EC-9004-F6AD-75F805595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36B363-C50B-E818-06BE-AC77A734FA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544997-1E88-4C61-095D-E79708325C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FB790-D194-60F6-9A02-1CD3B6F08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6191-B666-3342-81BD-B2180D4CBBC0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B0BB3B-AD71-8DD2-29FE-3E2AF23C9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C264DF-BFA0-17D4-5249-266AA3FC4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381A-20A0-8F49-9490-AAD14C29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9079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E262B-206B-FA20-E901-2B9378188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77F5A8-37C1-97A8-4AA6-3F609A5FA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BDB0A-78D4-35F1-B267-B2BE948A2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6191-B666-3342-81BD-B2180D4CBBC0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80B37D-BB34-FD08-D874-0391C7FAE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009CC-FDDF-8A81-62F2-286938222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381A-20A0-8F49-9490-AAD14C29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2242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55F10A-B646-E5DB-7C18-0878B01C30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5B7EA1-8DDA-2C44-503F-DF1D11CC9F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6A3CD-B57A-938A-FAE9-564017F64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6191-B666-3342-81BD-B2180D4CBBC0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873A44-56F0-7D1F-990A-30D46813A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75F5F-2DBB-B240-C5AF-CFE7B6EE1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8381A-20A0-8F49-9490-AAD14C29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794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1C2F5-4D98-B2A9-44D8-28226082E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E56717-6565-A6F7-7965-83919F6CA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1FBDE-DE20-F2E5-AC6C-5723DE035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574D2-D862-1A45-A8CD-72EBFD4FC21A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1AD1C-E35F-03C3-1CD8-313D17F88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1D9A8-0F72-127B-BEDB-3804180F9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C3D7-0E91-724F-B144-B7AB1594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356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148BD-1BB9-09AC-8351-044C33FCE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09C44-06E0-0C79-F997-3A97792432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508F5E-A2A9-F1A2-48BC-703D3FEAF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5A2743-4B7B-7DC0-49B8-1F5BF0260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574D2-D862-1A45-A8CD-72EBFD4FC21A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0D47E9-E359-EB25-54E9-1B31CD4CF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D366D4-756C-EEBD-4C6D-F9002E49C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C3D7-0E91-724F-B144-B7AB1594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192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5BD0A-0C07-4125-C74A-8F26F6A91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6F599-DDCE-49AC-3D3F-4DDF2B9C4D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E42179-1C45-8114-0ED5-D585CA213E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78F625-BD5A-F460-B108-E9F440E1A5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6B5420-FEE7-AD15-40D6-479E852C46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C3D1AB-9654-4356-2F13-00FD91C8A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574D2-D862-1A45-A8CD-72EBFD4FC21A}" type="datetimeFigureOut">
              <a:rPr lang="en-US" smtClean="0"/>
              <a:t>2/25/26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B0BDB7-198D-649D-91E7-61360873A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067446-5B20-E37C-D980-D69E8B0B9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C3D7-0E91-724F-B144-B7AB1594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012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9EA75-909D-7D8E-12FD-72FA0BFED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CE10AE-D8E1-72FF-D51E-0FD6D1A59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574D2-D862-1A45-A8CD-72EBFD4FC21A}" type="datetimeFigureOut">
              <a:rPr lang="en-US" smtClean="0"/>
              <a:t>2/25/26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EE1AB1-A65D-147E-6205-EB9D2E28C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291986-2A9F-0D32-4BC2-16120F853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C3D7-0E91-724F-B144-B7AB1594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82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918096-1BA8-BA16-B482-9FA31D5D4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574D2-D862-1A45-A8CD-72EBFD4FC21A}" type="datetimeFigureOut">
              <a:rPr lang="en-US" smtClean="0"/>
              <a:t>2/25/26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57C061-0DF0-CD57-0393-8095EC0E4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20C1A7-1294-9FDC-80B5-743FC1C8C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C3D7-0E91-724F-B144-B7AB1594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801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9F1AC-18EB-0A25-678A-EA02ACB29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ACAEB-C751-E76E-06F4-E40D2CD8F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9D1C89-8904-1D2D-2AA0-1DACCE6BFD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E17302-978E-A530-4BCD-85F5D6EE7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574D2-D862-1A45-A8CD-72EBFD4FC21A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B7D06E-2E56-13B8-B0AE-D55E56C0B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69DD56-C752-D01E-C743-A1C8B4896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C3D7-0E91-724F-B144-B7AB1594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77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69D35-2CC9-FA85-48B0-EA67D61C4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0AA109-D218-AC9A-6B53-FEBBC1F6E7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9" indent="0">
              <a:buNone/>
              <a:defRPr sz="2800"/>
            </a:lvl2pPr>
            <a:lvl3pPr marL="914418" indent="0">
              <a:buNone/>
              <a:defRPr sz="2400"/>
            </a:lvl3pPr>
            <a:lvl4pPr marL="1371627" indent="0">
              <a:buNone/>
              <a:defRPr sz="2000"/>
            </a:lvl4pPr>
            <a:lvl5pPr marL="1828837" indent="0">
              <a:buNone/>
              <a:defRPr sz="2000"/>
            </a:lvl5pPr>
            <a:lvl6pPr marL="2286046" indent="0">
              <a:buNone/>
              <a:defRPr sz="2000"/>
            </a:lvl6pPr>
            <a:lvl7pPr marL="2743255" indent="0">
              <a:buNone/>
              <a:defRPr sz="2000"/>
            </a:lvl7pPr>
            <a:lvl8pPr marL="3200464" indent="0">
              <a:buNone/>
              <a:defRPr sz="2000"/>
            </a:lvl8pPr>
            <a:lvl9pPr marL="365767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4796CA-8CC1-0F84-403C-169CE548F0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355B46-7715-1482-83C6-5663EF9D3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574D2-D862-1A45-A8CD-72EBFD4FC21A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66A3E-A787-6BAE-63F4-6CBB53E71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733700-4DC2-F9C5-7F0F-343E91770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4C3D7-0E91-724F-B144-B7AB1594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72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241276-91F3-4015-157E-5A491198F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AED9C6-C400-EB76-C31D-14BA408D4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12851-7582-63F1-2BBF-8F4A6E32EA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574D2-D862-1A45-A8CD-72EBFD4FC21A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749FE7-2315-D933-ED9E-B2EFBC5C89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575EC-FE52-8321-44FE-4A81AB48F8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4C3D7-0E91-724F-B144-B7AB15948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076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1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4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3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2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1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0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5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3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5A8ADD-F2CF-15CD-FE69-B1A2428F2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E65A53-76E9-AB72-17E1-E4E72A86A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2F84A1-116D-0DC7-CD0D-64F53FE34D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C6191-B666-3342-81BD-B2180D4CBBC0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EE595-BA8D-1E72-E882-FF6A86FB8E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0A873-DCFB-FE29-AF57-803E2192B9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8381A-20A0-8F49-9490-AAD14C29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1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D4B964DC-ED46-F1F5-5CBA-C3EC279515DE}"/>
              </a:ext>
            </a:extLst>
          </p:cNvPr>
          <p:cNvSpPr txBox="1"/>
          <p:nvPr/>
        </p:nvSpPr>
        <p:spPr>
          <a:xfrm>
            <a:off x="1777029" y="150470"/>
            <a:ext cx="86379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Sequence conservation across the SC27 binding interface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C06559-71DB-3102-C635-7A06CBAC1F28}"/>
              </a:ext>
            </a:extLst>
          </p:cNvPr>
          <p:cNvSpPr txBox="1"/>
          <p:nvPr/>
        </p:nvSpPr>
        <p:spPr>
          <a:xfrm>
            <a:off x="3046070" y="5570351"/>
            <a:ext cx="6099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+</a:t>
            </a:r>
            <a:r>
              <a:rPr lang="en-US" dirty="0"/>
              <a:t> </a:t>
            </a:r>
            <a:r>
              <a:rPr lang="en-US" dirty="0">
                <a:solidFill>
                  <a:srgbClr val="1F1F1F"/>
                </a:solidFill>
                <a:latin typeface="ElsevierGulliver"/>
              </a:rPr>
              <a:t>symbols indicate contact residues of SC27 via hydrogen bonds</a:t>
            </a:r>
            <a:r>
              <a:rPr lang="en-US" dirty="0"/>
              <a:t> 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45F7EE4-1DFF-5D62-5016-594A51B18827}"/>
              </a:ext>
            </a:extLst>
          </p:cNvPr>
          <p:cNvGrpSpPr/>
          <p:nvPr/>
        </p:nvGrpSpPr>
        <p:grpSpPr>
          <a:xfrm>
            <a:off x="104236" y="1300254"/>
            <a:ext cx="11983520" cy="3910254"/>
            <a:chOff x="122775" y="1012326"/>
            <a:chExt cx="11983520" cy="3910254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11E526E5-9EC2-8D7D-0A04-D051F1CA1BC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7160" t="6301" r="4828" b="2559"/>
            <a:stretch/>
          </p:blipFill>
          <p:spPr>
            <a:xfrm>
              <a:off x="942232" y="1012326"/>
              <a:ext cx="11164063" cy="3910254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C7B5C5D-AFEF-5FFF-E030-25DDD5CB7A1B}"/>
                </a:ext>
              </a:extLst>
            </p:cNvPr>
            <p:cNvCxnSpPr/>
            <p:nvPr/>
          </p:nvCxnSpPr>
          <p:spPr>
            <a:xfrm>
              <a:off x="942232" y="1504708"/>
              <a:ext cx="0" cy="86810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F5B570B-54B2-1CCF-CCCC-8CB4AD1E72B2}"/>
                </a:ext>
              </a:extLst>
            </p:cNvPr>
            <p:cNvSpPr txBox="1"/>
            <p:nvPr/>
          </p:nvSpPr>
          <p:spPr>
            <a:xfrm>
              <a:off x="122776" y="1784869"/>
              <a:ext cx="8258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Clade 1b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A87940B9-D955-69C2-3543-EAF99C23738D}"/>
                </a:ext>
              </a:extLst>
            </p:cNvPr>
            <p:cNvCxnSpPr>
              <a:cxnSpLocks/>
            </p:cNvCxnSpPr>
            <p:nvPr/>
          </p:nvCxnSpPr>
          <p:spPr>
            <a:xfrm>
              <a:off x="942231" y="2488556"/>
              <a:ext cx="0" cy="60188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93F89EB-D1B0-CDB4-921B-32437A6FEB6C}"/>
                </a:ext>
              </a:extLst>
            </p:cNvPr>
            <p:cNvSpPr txBox="1"/>
            <p:nvPr/>
          </p:nvSpPr>
          <p:spPr>
            <a:xfrm>
              <a:off x="122776" y="2652970"/>
              <a:ext cx="81785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Clade 1a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929266E-8713-FABA-33E9-B9FE92E0CEBB}"/>
                </a:ext>
              </a:extLst>
            </p:cNvPr>
            <p:cNvCxnSpPr>
              <a:cxnSpLocks/>
            </p:cNvCxnSpPr>
            <p:nvPr/>
          </p:nvCxnSpPr>
          <p:spPr>
            <a:xfrm>
              <a:off x="942231" y="3175313"/>
              <a:ext cx="0" cy="15388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922F222D-8D13-7E54-CE16-EBF11F79973B}"/>
                </a:ext>
              </a:extLst>
            </p:cNvPr>
            <p:cNvSpPr txBox="1"/>
            <p:nvPr/>
          </p:nvSpPr>
          <p:spPr>
            <a:xfrm>
              <a:off x="122776" y="3105869"/>
              <a:ext cx="72968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Clade 2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12C6F23-654E-3030-E513-7AFAE68F5D9C}"/>
                </a:ext>
              </a:extLst>
            </p:cNvPr>
            <p:cNvCxnSpPr>
              <a:cxnSpLocks/>
            </p:cNvCxnSpPr>
            <p:nvPr/>
          </p:nvCxnSpPr>
          <p:spPr>
            <a:xfrm>
              <a:off x="942231" y="3495554"/>
              <a:ext cx="2336" cy="98384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EDC2EE0-158E-E929-8A81-4AC95ED12677}"/>
                </a:ext>
              </a:extLst>
            </p:cNvPr>
            <p:cNvSpPr txBox="1"/>
            <p:nvPr/>
          </p:nvSpPr>
          <p:spPr>
            <a:xfrm>
              <a:off x="122775" y="3823499"/>
              <a:ext cx="72968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Clade 3</a:t>
              </a: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7EAD2942-396C-27AD-AEA9-A5DFD818391B}"/>
              </a:ext>
            </a:extLst>
          </p:cNvPr>
          <p:cNvSpPr txBox="1"/>
          <p:nvPr/>
        </p:nvSpPr>
        <p:spPr>
          <a:xfrm>
            <a:off x="1844232" y="6125908"/>
            <a:ext cx="85035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Note: Clades are out of order because sequences are aligned to SARS-CoV-2 as the main </a:t>
            </a:r>
            <a:r>
              <a:rPr lang="en-US" sz="1600" dirty="0" err="1"/>
              <a:t>mAb</a:t>
            </a:r>
            <a:r>
              <a:rPr lang="en-US" sz="1600" dirty="0"/>
              <a:t> target</a:t>
            </a:r>
          </a:p>
        </p:txBody>
      </p:sp>
    </p:spTree>
    <p:extLst>
      <p:ext uri="{BB962C8B-B14F-4D97-AF65-F5344CB8AC3E}">
        <p14:creationId xmlns:p14="http://schemas.microsoft.com/office/powerpoint/2010/main" val="3575009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F2858CE-9321-34E0-3FC2-8265058867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66" t="5795" r="1460" b="4257"/>
          <a:stretch/>
        </p:blipFill>
        <p:spPr>
          <a:xfrm>
            <a:off x="7744" y="2279376"/>
            <a:ext cx="12176512" cy="229925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0F71BB0-F646-04FC-81BD-ABE60B3BA785}"/>
              </a:ext>
            </a:extLst>
          </p:cNvPr>
          <p:cNvSpPr txBox="1"/>
          <p:nvPr/>
        </p:nvSpPr>
        <p:spPr>
          <a:xfrm>
            <a:off x="1891215" y="578733"/>
            <a:ext cx="84250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Sequence conservation across the CoVIC RBD-7 epitope</a:t>
            </a:r>
          </a:p>
        </p:txBody>
      </p:sp>
    </p:spTree>
    <p:extLst>
      <p:ext uri="{BB962C8B-B14F-4D97-AF65-F5344CB8AC3E}">
        <p14:creationId xmlns:p14="http://schemas.microsoft.com/office/powerpoint/2010/main" val="200465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0F71BB0-F646-04FC-81BD-ABE60B3BA785}"/>
              </a:ext>
            </a:extLst>
          </p:cNvPr>
          <p:cNvSpPr txBox="1"/>
          <p:nvPr/>
        </p:nvSpPr>
        <p:spPr>
          <a:xfrm>
            <a:off x="1891215" y="578733"/>
            <a:ext cx="84250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Sequence conservation across the CoVIC RBD-6 epitope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C66BF1-DFE4-1AB3-24CF-06B816FC06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391" t="6627" r="1651" b="4682"/>
          <a:stretch/>
        </p:blipFill>
        <p:spPr>
          <a:xfrm>
            <a:off x="36654" y="2335544"/>
            <a:ext cx="12118694" cy="2186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176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0F71BB0-F646-04FC-81BD-ABE60B3BA785}"/>
              </a:ext>
            </a:extLst>
          </p:cNvPr>
          <p:cNvSpPr txBox="1"/>
          <p:nvPr/>
        </p:nvSpPr>
        <p:spPr>
          <a:xfrm>
            <a:off x="1891215" y="578733"/>
            <a:ext cx="84250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Sequence conservation across the CoVIC RBD-5 epitope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FD3178-9F87-B1AB-D3F0-7DA3020283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309" t="6465" r="2445" b="4883"/>
          <a:stretch/>
        </p:blipFill>
        <p:spPr>
          <a:xfrm>
            <a:off x="674263" y="1675436"/>
            <a:ext cx="10843474" cy="350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991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0F71BB0-F646-04FC-81BD-ABE60B3BA785}"/>
              </a:ext>
            </a:extLst>
          </p:cNvPr>
          <p:cNvSpPr txBox="1"/>
          <p:nvPr/>
        </p:nvSpPr>
        <p:spPr>
          <a:xfrm>
            <a:off x="1891215" y="578733"/>
            <a:ext cx="84250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Sequence conservation across the CoVIC RBD-4 epitope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338AE06-CEC4-2881-CF95-F302C29487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39" t="5933" r="3884" b="4602"/>
          <a:stretch/>
        </p:blipFill>
        <p:spPr>
          <a:xfrm>
            <a:off x="0" y="2381347"/>
            <a:ext cx="12192000" cy="2095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090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0F71BB0-F646-04FC-81BD-ABE60B3BA785}"/>
              </a:ext>
            </a:extLst>
          </p:cNvPr>
          <p:cNvSpPr txBox="1"/>
          <p:nvPr/>
        </p:nvSpPr>
        <p:spPr>
          <a:xfrm>
            <a:off x="1891215" y="578733"/>
            <a:ext cx="84250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Sequence conservation across the CoVIC RBD-3 epitope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0EE5D7-83DB-46E0-3C5E-A070FE0AE15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79" t="6094" r="1598" b="5114"/>
          <a:stretch/>
        </p:blipFill>
        <p:spPr>
          <a:xfrm>
            <a:off x="42443" y="2224594"/>
            <a:ext cx="12107119" cy="2408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341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0F71BB0-F646-04FC-81BD-ABE60B3BA785}"/>
              </a:ext>
            </a:extLst>
          </p:cNvPr>
          <p:cNvSpPr txBox="1"/>
          <p:nvPr/>
        </p:nvSpPr>
        <p:spPr>
          <a:xfrm>
            <a:off x="1891215" y="578733"/>
            <a:ext cx="84250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Sequence conservation across the CoVIC RBD-2 epitope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E65D64-829C-AF25-C248-7FE0FAD6E29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49" t="6600" r="3315" b="6041"/>
          <a:stretch/>
        </p:blipFill>
        <p:spPr>
          <a:xfrm>
            <a:off x="29134" y="2599966"/>
            <a:ext cx="12133734" cy="165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10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0F71BB0-F646-04FC-81BD-ABE60B3BA785}"/>
              </a:ext>
            </a:extLst>
          </p:cNvPr>
          <p:cNvSpPr txBox="1"/>
          <p:nvPr/>
        </p:nvSpPr>
        <p:spPr>
          <a:xfrm>
            <a:off x="1891215" y="578733"/>
            <a:ext cx="84250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Sequence conservation across the CoVIC RBD-1 epitope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64B04A-6E4E-F55E-B6CA-4D4B53BCFF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10" t="5953" r="3745" b="4872"/>
          <a:stretch/>
        </p:blipFill>
        <p:spPr>
          <a:xfrm>
            <a:off x="0" y="2420352"/>
            <a:ext cx="12192000" cy="2017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420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1131</TotalTime>
  <Words>92</Words>
  <Application>Microsoft Macintosh PowerPoint</Application>
  <PresentationFormat>Widescreen</PresentationFormat>
  <Paragraphs>14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ElsevierGulliver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Abdelgadir, Anfal</dc:creator>
  <cp:lastModifiedBy>Abdelgadir, Anfal</cp:lastModifiedBy>
  <cp:revision>3</cp:revision>
  <dcterms:created xsi:type="dcterms:W3CDTF">2026-01-26T21:43:24Z</dcterms:created>
  <dcterms:modified xsi:type="dcterms:W3CDTF">2026-02-26T11:54:47Z</dcterms:modified>
</cp:coreProperties>
</file>