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73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FCAC4F-59BC-2D11-9758-131A5F5CF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4EB18F4-1F89-8125-7BEA-D97C7674F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B7C56C-1C07-064A-50A8-8FCD6CEA4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40974A-EB68-7B10-E2E7-22D17B362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438E4B-FB11-B643-BDC2-9E50DF8D7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67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862B4C-7261-342E-972C-05C9C3BE9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AE13B8-D5FB-9332-D3E6-96EE794B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5C3A0A-DEC8-1674-2D94-73BEDECA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E02D57-0AB4-8CCF-1DCC-C4C14B9A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37E428-C939-EFF1-E1F1-CD2D978B4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10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30BB979-B15F-DC0C-95E7-0049684F1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2A88C30-0DC1-AE7C-76C2-1354FC108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8AF2C3-B08B-644D-A0A4-ADC85BEE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240A35-4126-609C-3826-97A57767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F9136B-7184-63AD-BED4-7E5E4E1FE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07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65884E-8642-F741-1514-89B33E4A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C3E0F0-F59B-05B2-CA00-69972E697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782202-294A-8D33-B5BB-C435D07F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42E00A-77FF-3EFB-815D-75CB86A5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6157B6-DD0F-DD83-1EEE-A8E0B443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65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D822F0-E5EF-FA05-DBF1-54025652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C026AA-D489-8D9B-51E1-1C176225A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0B2A2C-F271-5DA1-5F23-93EBE699E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3C56C-3697-3AE3-4FBE-CA9943E32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971A78-3E4B-72C3-4928-B73CDA36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7855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2B5A05-691D-3B2F-46EF-D0601384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122821-70CF-063A-870E-5FD8680E1B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A44FF6-0BBC-4962-B856-EB8045366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14BDA91-1DD6-D447-19D4-526E3B89D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4D9922-76F6-30BA-022F-2C20CC6D9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181C7B-92F0-F57C-EC44-3C18A330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403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34AF74-BB59-8AF4-B6DE-F9311FFF4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79B144-099D-CE76-44F5-1DA53793D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B1125C9-D30A-2324-C2D2-10294BE02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3C7762D-AFE4-D500-E4B3-161B708A44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D06713C-1A58-80B0-0D58-4CC5B011CB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1A25DF4-2608-FC95-1EBB-43646E1E8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2DCE692-B05B-8EE5-1AF7-106E4A70E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502C2E0-8F9F-7BD4-6DE7-66D1DE01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36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9A915F-4278-89C9-BE89-555FD4615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7BDC29D-E561-5EB6-D118-3471B679E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A79311-B91F-BF3C-CD45-D43FD370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DC9CA96-A092-5F65-1A04-E5A20A82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05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92BC8B0-9227-91E2-4A3D-ED90F10F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6063C80-1227-98AD-C42D-45C16A6DA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951154-AA9B-AC07-9EBF-0112B28F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86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5AF017-1509-C39B-E4D5-655CFA885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A4D72F-A031-2B45-1C61-0E3C9C369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7DF0F8-DABC-80BA-5EAB-6FB0CCE76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4EB5CDF-E580-53C3-299E-5E962BC3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6ACB6C4-075B-CFB4-82EC-2769A032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556782-0A3B-18A8-D9BF-7629D54F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18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3C1634-0C46-9672-6A0B-B5016DD82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D8B36D0-F8E5-161D-875F-DE232BC16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DA40CD-84FD-87EF-5F02-93C250943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FE108A-2DBE-30DA-0619-CA25CDDE6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38CF09-83F6-B33A-3A2B-F64F00DDC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B360F8-8E17-ABAB-3C68-00445A2AC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14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8A2C814-54FF-878E-DAF4-1CBB8AA3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32170C-EC57-3E5A-18CD-61917D505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80719C-2BC2-5B54-8D6E-3C047AFC2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781F10-1406-4BCA-90D7-0DD8469F69F3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8E2C54-D896-76F8-CC19-2B40AD6C0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F457E-EFD5-0F72-4277-DA481B728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88A91-B27D-4CB2-98CA-4B12E8271E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739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70C4-88CE-EA18-C9A5-AC3D4C463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C886117A-5E4D-6370-DB03-632EA68130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1608" y="298509"/>
          <a:ext cx="10631129" cy="5917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248739" imgH="4590971" progId="Excel.Sheet.12">
                  <p:embed/>
                </p:oleObj>
              </mc:Choice>
              <mc:Fallback>
                <p:oleObj name="Worksheet" r:id="rId2" imgW="8248739" imgH="4590971" progId="Excel.Sheet.12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C886117A-5E4D-6370-DB03-632EA68130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21608" y="298509"/>
                        <a:ext cx="10631129" cy="59170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03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3000" y="1124712"/>
          <a:ext cx="1017727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5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5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5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5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Univariable IRR (95% CI)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Multivariable IRR (95% CI)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OBGYN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1.05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(1.02–1.08)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0.0004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1.05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(1.01–1.08)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Clinical Geneticist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1.06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(0.97–1.17)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(0.90–1.11)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0.99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Certified Genetic Counselor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2.35 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(1.18–4.71)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1.70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(0.84–3.44)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Presence of medical oncology department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1.28 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(0.75–2.17)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0.37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1.04 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(0.60–1.79)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5DC6AB-0609-D61A-3490-DBBA69B3F1C4}"/>
              </a:ext>
            </a:extLst>
          </p:cNvPr>
          <p:cNvSpPr txBox="1"/>
          <p:nvPr/>
        </p:nvSpPr>
        <p:spPr>
          <a:xfrm>
            <a:off x="1143000" y="442762"/>
            <a:ext cx="80998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 2. Workforce factors associated with annual CGP implementation. </a:t>
            </a:r>
            <a:endParaRPr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8FCD767-2540-A7BE-9BC4-AD389DC73E3E}"/>
              </a:ext>
            </a:extLst>
          </p:cNvPr>
          <p:cNvSpPr txBox="1"/>
          <p:nvPr/>
        </p:nvSpPr>
        <p:spPr>
          <a:xfrm>
            <a:off x="1143000" y="5046977"/>
            <a:ext cx="10340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Negative binomial regression models were used. Values are presented as incidence rate ratios (IRRs) with 95% confidence intervals (CIs). CGP, comprehensive genomic profiling; OBGYN, board-certified obstetrician–gynecologists.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EC5065-D178-A047-278D-A0721D13A7EA}"/>
              </a:ext>
            </a:extLst>
          </p:cNvPr>
          <p:cNvGraphicFramePr>
            <a:graphicFrameLocks noGrp="1"/>
          </p:cNvGraphicFramePr>
          <p:nvPr/>
        </p:nvGraphicFramePr>
        <p:xfrm>
          <a:off x="429768" y="850392"/>
          <a:ext cx="11100815" cy="457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4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2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73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r"/>
                      <a:endParaRPr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Univariable IRR</a:t>
                      </a:r>
                      <a:endParaRPr lang="en-US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(95% CI)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Multivariable IRR (95% CI)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Metro area (Other vs 3 major metropolitan areas)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2.10 (0.88–5.01)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0.096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1.59 (0.56–4.45)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0.382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hospital / Cancer center (vs Community hospital)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2.02 (0.76–5.35)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0.42 (0.10–1.71)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Number </a:t>
                      </a:r>
                      <a:r>
                        <a:rPr lang="en-US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 board-certified obstetrician–gynecologists</a:t>
                      </a:r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(per 1 increase)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1.07 (1.02–1.12)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1.09 (1.02–1.16)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Presence of medical oncology department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4.59 (1.31–16.00)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7.93 (1.41–44.72)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89CC02C-75F4-47A6-667A-35029FFAA6BC}"/>
              </a:ext>
            </a:extLst>
          </p:cNvPr>
          <p:cNvSpPr txBox="1"/>
          <p:nvPr/>
        </p:nvSpPr>
        <p:spPr>
          <a:xfrm>
            <a:off x="301752" y="495544"/>
            <a:ext cx="11027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 3. Institutional factors associated with trial-related treatment translation after CGP </a:t>
            </a:r>
            <a:endParaRPr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A8CC5C-00B0-DB30-5DCC-0EE80A7A9E62}"/>
              </a:ext>
            </a:extLst>
          </p:cNvPr>
          <p:cNvSpPr txBox="1"/>
          <p:nvPr/>
        </p:nvSpPr>
        <p:spPr>
          <a:xfrm>
            <a:off x="545593" y="5546407"/>
            <a:ext cx="11100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Trial-related treatments were defined as clinical trial participation plus patient-proposed healthcare services. Negative binomial regression models were used with institutional CGP case volume included as an offset. Values are presented as incidence rate ratios (IRRs) with 95% confidence intervals (CIs). CGP, comprehensive genomic profiling.</a:t>
            </a:r>
          </a:p>
        </p:txBody>
      </p:sp>
    </p:spTree>
    <p:extLst>
      <p:ext uri="{BB962C8B-B14F-4D97-AF65-F5344CB8AC3E}">
        <p14:creationId xmlns:p14="http://schemas.microsoft.com/office/powerpoint/2010/main" val="3278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ワイド画面</PresentationFormat>
  <Paragraphs>61</Paragraphs>
  <Slides>3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游ゴシック</vt:lpstr>
      <vt:lpstr>游ゴシック Light</vt:lpstr>
      <vt:lpstr>Arial</vt:lpstr>
      <vt:lpstr>Calibri</vt:lpstr>
      <vt:lpstr>Office テーマ</vt:lpstr>
      <vt:lpstr>Worksheet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保 須藤</dc:creator>
  <cp:lastModifiedBy>保 須藤</cp:lastModifiedBy>
  <cp:revision>1</cp:revision>
  <dcterms:created xsi:type="dcterms:W3CDTF">2026-06-05T05:48:51Z</dcterms:created>
  <dcterms:modified xsi:type="dcterms:W3CDTF">2026-06-05T05:49:13Z</dcterms:modified>
</cp:coreProperties>
</file>