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60" r:id="rId4"/>
    <p:sldId id="258" r:id="rId5"/>
    <p:sldId id="259" r:id="rId6"/>
  </p:sldIdLst>
  <p:sldSz cx="6858000" cy="9906000" type="A4"/>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showGuides="1">
      <p:cViewPr varScale="1">
        <p:scale>
          <a:sx n="75" d="100"/>
          <a:sy n="75" d="100"/>
        </p:scale>
        <p:origin x="3132" y="54"/>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zh-TW" altLang="en-US"/>
              <a:t>按一下以編輯母片標題樣式</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787A214C-0FDD-4647-B043-B3B1064334AE}" type="datetimeFigureOut">
              <a:rPr lang="zh-TW" altLang="en-US" smtClean="0"/>
              <a:t>2026/6/4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612E5045-45C6-4487-868E-9E7D166408A4}" type="slidenum">
              <a:rPr lang="zh-TW" altLang="en-US" smtClean="0"/>
              <a:t>‹#›</a:t>
            </a:fld>
            <a:endParaRPr lang="zh-TW" altLang="en-US"/>
          </a:p>
        </p:txBody>
      </p:sp>
    </p:spTree>
    <p:extLst>
      <p:ext uri="{BB962C8B-B14F-4D97-AF65-F5344CB8AC3E}">
        <p14:creationId xmlns:p14="http://schemas.microsoft.com/office/powerpoint/2010/main" val="319654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787A214C-0FDD-4647-B043-B3B1064334AE}" type="datetimeFigureOut">
              <a:rPr lang="zh-TW" altLang="en-US" smtClean="0"/>
              <a:t>2026/6/4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612E5045-45C6-4487-868E-9E7D166408A4}" type="slidenum">
              <a:rPr lang="zh-TW" altLang="en-US" smtClean="0"/>
              <a:t>‹#›</a:t>
            </a:fld>
            <a:endParaRPr lang="zh-TW" altLang="en-US"/>
          </a:p>
        </p:txBody>
      </p:sp>
    </p:spTree>
    <p:extLst>
      <p:ext uri="{BB962C8B-B14F-4D97-AF65-F5344CB8AC3E}">
        <p14:creationId xmlns:p14="http://schemas.microsoft.com/office/powerpoint/2010/main" val="1453253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787A214C-0FDD-4647-B043-B3B1064334AE}" type="datetimeFigureOut">
              <a:rPr lang="zh-TW" altLang="en-US" smtClean="0"/>
              <a:t>2026/6/4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612E5045-45C6-4487-868E-9E7D166408A4}" type="slidenum">
              <a:rPr lang="zh-TW" altLang="en-US" smtClean="0"/>
              <a:t>‹#›</a:t>
            </a:fld>
            <a:endParaRPr lang="zh-TW" altLang="en-US"/>
          </a:p>
        </p:txBody>
      </p:sp>
    </p:spTree>
    <p:extLst>
      <p:ext uri="{BB962C8B-B14F-4D97-AF65-F5344CB8AC3E}">
        <p14:creationId xmlns:p14="http://schemas.microsoft.com/office/powerpoint/2010/main" val="1362062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787A214C-0FDD-4647-B043-B3B1064334AE}" type="datetimeFigureOut">
              <a:rPr lang="zh-TW" altLang="en-US" smtClean="0"/>
              <a:t>2026/6/4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612E5045-45C6-4487-868E-9E7D166408A4}" type="slidenum">
              <a:rPr lang="zh-TW" altLang="en-US" smtClean="0"/>
              <a:t>‹#›</a:t>
            </a:fld>
            <a:endParaRPr lang="zh-TW" altLang="en-US"/>
          </a:p>
        </p:txBody>
      </p:sp>
    </p:spTree>
    <p:extLst>
      <p:ext uri="{BB962C8B-B14F-4D97-AF65-F5344CB8AC3E}">
        <p14:creationId xmlns:p14="http://schemas.microsoft.com/office/powerpoint/2010/main" val="2826523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zh-TW" altLang="en-US"/>
              <a:t>按一下以編輯母片標題樣式</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787A214C-0FDD-4647-B043-B3B1064334AE}" type="datetimeFigureOut">
              <a:rPr lang="zh-TW" altLang="en-US" smtClean="0"/>
              <a:t>2026/6/4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612E5045-45C6-4487-868E-9E7D166408A4}" type="slidenum">
              <a:rPr lang="zh-TW" altLang="en-US" smtClean="0"/>
              <a:t>‹#›</a:t>
            </a:fld>
            <a:endParaRPr lang="zh-TW" altLang="en-US"/>
          </a:p>
        </p:txBody>
      </p:sp>
    </p:spTree>
    <p:extLst>
      <p:ext uri="{BB962C8B-B14F-4D97-AF65-F5344CB8AC3E}">
        <p14:creationId xmlns:p14="http://schemas.microsoft.com/office/powerpoint/2010/main" val="448938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787A214C-0FDD-4647-B043-B3B1064334AE}" type="datetimeFigureOut">
              <a:rPr lang="zh-TW" altLang="en-US" smtClean="0"/>
              <a:t>2026/6/4</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612E5045-45C6-4487-868E-9E7D166408A4}" type="slidenum">
              <a:rPr lang="zh-TW" altLang="en-US" smtClean="0"/>
              <a:t>‹#›</a:t>
            </a:fld>
            <a:endParaRPr lang="zh-TW" altLang="en-US"/>
          </a:p>
        </p:txBody>
      </p:sp>
    </p:spTree>
    <p:extLst>
      <p:ext uri="{BB962C8B-B14F-4D97-AF65-F5344CB8AC3E}">
        <p14:creationId xmlns:p14="http://schemas.microsoft.com/office/powerpoint/2010/main" val="4262991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4" name="Content Placeholder 3"/>
          <p:cNvSpPr>
            <a:spLocks noGrp="1"/>
          </p:cNvSpPr>
          <p:nvPr>
            <p:ph sz="half" idx="2"/>
          </p:nvPr>
        </p:nvSpPr>
        <p:spPr>
          <a:xfrm>
            <a:off x="472381" y="3618442"/>
            <a:ext cx="2901255" cy="532218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6" name="Content Placeholder 5"/>
          <p:cNvSpPr>
            <a:spLocks noGrp="1"/>
          </p:cNvSpPr>
          <p:nvPr>
            <p:ph sz="quarter" idx="4"/>
          </p:nvPr>
        </p:nvSpPr>
        <p:spPr>
          <a:xfrm>
            <a:off x="3471863" y="3618442"/>
            <a:ext cx="2915543" cy="532218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787A214C-0FDD-4647-B043-B3B1064334AE}" type="datetimeFigureOut">
              <a:rPr lang="zh-TW" altLang="en-US" smtClean="0"/>
              <a:t>2026/6/4</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612E5045-45C6-4487-868E-9E7D166408A4}" type="slidenum">
              <a:rPr lang="zh-TW" altLang="en-US" smtClean="0"/>
              <a:t>‹#›</a:t>
            </a:fld>
            <a:endParaRPr lang="zh-TW" altLang="en-US"/>
          </a:p>
        </p:txBody>
      </p:sp>
    </p:spTree>
    <p:extLst>
      <p:ext uri="{BB962C8B-B14F-4D97-AF65-F5344CB8AC3E}">
        <p14:creationId xmlns:p14="http://schemas.microsoft.com/office/powerpoint/2010/main" val="2645167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787A214C-0FDD-4647-B043-B3B1064334AE}" type="datetimeFigureOut">
              <a:rPr lang="zh-TW" altLang="en-US" smtClean="0"/>
              <a:t>2026/6/4</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612E5045-45C6-4487-868E-9E7D166408A4}" type="slidenum">
              <a:rPr lang="zh-TW" altLang="en-US" smtClean="0"/>
              <a:t>‹#›</a:t>
            </a:fld>
            <a:endParaRPr lang="zh-TW" altLang="en-US"/>
          </a:p>
        </p:txBody>
      </p:sp>
    </p:spTree>
    <p:extLst>
      <p:ext uri="{BB962C8B-B14F-4D97-AF65-F5344CB8AC3E}">
        <p14:creationId xmlns:p14="http://schemas.microsoft.com/office/powerpoint/2010/main" val="2854184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7A214C-0FDD-4647-B043-B3B1064334AE}" type="datetimeFigureOut">
              <a:rPr lang="zh-TW" altLang="en-US" smtClean="0"/>
              <a:t>2026/6/4</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612E5045-45C6-4487-868E-9E7D166408A4}" type="slidenum">
              <a:rPr lang="zh-TW" altLang="en-US" smtClean="0"/>
              <a:t>‹#›</a:t>
            </a:fld>
            <a:endParaRPr lang="zh-TW" altLang="en-US"/>
          </a:p>
        </p:txBody>
      </p:sp>
    </p:spTree>
    <p:extLst>
      <p:ext uri="{BB962C8B-B14F-4D97-AF65-F5344CB8AC3E}">
        <p14:creationId xmlns:p14="http://schemas.microsoft.com/office/powerpoint/2010/main" val="2051522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TW" altLang="en-US"/>
              <a:t>按一下以編輯母片標題樣式</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787A214C-0FDD-4647-B043-B3B1064334AE}" type="datetimeFigureOut">
              <a:rPr lang="zh-TW" altLang="en-US" smtClean="0"/>
              <a:t>2026/6/4</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612E5045-45C6-4487-868E-9E7D166408A4}" type="slidenum">
              <a:rPr lang="zh-TW" altLang="en-US" smtClean="0"/>
              <a:t>‹#›</a:t>
            </a:fld>
            <a:endParaRPr lang="zh-TW" altLang="en-US"/>
          </a:p>
        </p:txBody>
      </p:sp>
    </p:spTree>
    <p:extLst>
      <p:ext uri="{BB962C8B-B14F-4D97-AF65-F5344CB8AC3E}">
        <p14:creationId xmlns:p14="http://schemas.microsoft.com/office/powerpoint/2010/main" val="481533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a:t>按一下圖示以新增圖片</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787A214C-0FDD-4647-B043-B3B1064334AE}" type="datetimeFigureOut">
              <a:rPr lang="zh-TW" altLang="en-US" smtClean="0"/>
              <a:t>2026/6/4</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612E5045-45C6-4487-868E-9E7D166408A4}" type="slidenum">
              <a:rPr lang="zh-TW" altLang="en-US" smtClean="0"/>
              <a:t>‹#›</a:t>
            </a:fld>
            <a:endParaRPr lang="zh-TW" altLang="en-US"/>
          </a:p>
        </p:txBody>
      </p:sp>
    </p:spTree>
    <p:extLst>
      <p:ext uri="{BB962C8B-B14F-4D97-AF65-F5344CB8AC3E}">
        <p14:creationId xmlns:p14="http://schemas.microsoft.com/office/powerpoint/2010/main" val="4035389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87A214C-0FDD-4647-B043-B3B1064334AE}" type="datetimeFigureOut">
              <a:rPr lang="zh-TW" altLang="en-US" smtClean="0"/>
              <a:t>2026/6/4</a:t>
            </a:fld>
            <a:endParaRPr lang="zh-TW"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612E5045-45C6-4487-868E-9E7D166408A4}" type="slidenum">
              <a:rPr lang="zh-TW" altLang="en-US" smtClean="0"/>
              <a:t>‹#›</a:t>
            </a:fld>
            <a:endParaRPr lang="zh-TW" altLang="en-US"/>
          </a:p>
        </p:txBody>
      </p:sp>
    </p:spTree>
    <p:extLst>
      <p:ext uri="{BB962C8B-B14F-4D97-AF65-F5344CB8AC3E}">
        <p14:creationId xmlns:p14="http://schemas.microsoft.com/office/powerpoint/2010/main" val="161251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460189" y="150621"/>
            <a:ext cx="2472665" cy="369332"/>
          </a:xfrm>
          <a:prstGeom prst="rect">
            <a:avLst/>
          </a:prstGeom>
          <a:noFill/>
        </p:spPr>
        <p:txBody>
          <a:bodyPr wrap="none" rtlCol="0">
            <a:spAutoFit/>
          </a:bodyPr>
          <a:lstStyle/>
          <a:p>
            <a:r>
              <a:rPr lang="en-US" altLang="zh-TW" b="1" dirty="0"/>
              <a:t>Supplementary Figure-1</a:t>
            </a:r>
            <a:endParaRPr lang="zh-TW" altLang="en-US" b="1" dirty="0"/>
          </a:p>
        </p:txBody>
      </p:sp>
      <p:sp>
        <p:nvSpPr>
          <p:cNvPr id="3" name="文字方塊 2">
            <a:extLst>
              <a:ext uri="{FF2B5EF4-FFF2-40B4-BE49-F238E27FC236}">
                <a16:creationId xmlns:a16="http://schemas.microsoft.com/office/drawing/2014/main" id="{808BFCB2-DFE6-C275-6999-7076FE191A0D}"/>
              </a:ext>
            </a:extLst>
          </p:cNvPr>
          <p:cNvSpPr txBox="1"/>
          <p:nvPr/>
        </p:nvSpPr>
        <p:spPr>
          <a:xfrm>
            <a:off x="480954" y="5962783"/>
            <a:ext cx="5872137" cy="1938992"/>
          </a:xfrm>
          <a:prstGeom prst="rect">
            <a:avLst/>
          </a:prstGeom>
          <a:noFill/>
        </p:spPr>
        <p:txBody>
          <a:bodyPr wrap="square">
            <a:spAutoFit/>
          </a:bodyPr>
          <a:lstStyle/>
          <a:p>
            <a:pPr algn="just"/>
            <a:r>
              <a:rPr lang="en-US" altLang="zh-TW" sz="1200" b="1" dirty="0"/>
              <a:t>Supplementary Figure S1. CPT1A regulates proliferation, motility, and tumor growth of TW2.6 cells. A:</a:t>
            </a:r>
            <a:r>
              <a:rPr lang="en-US" altLang="zh-TW" sz="1200" dirty="0"/>
              <a:t> MTT assays of TW2.6 cells with CPT1A overexpression. </a:t>
            </a:r>
            <a:r>
              <a:rPr lang="en-US" altLang="zh-TW" sz="1200" b="1" dirty="0"/>
              <a:t>B: </a:t>
            </a:r>
            <a:r>
              <a:rPr lang="en-US" altLang="zh-TW" sz="1200" dirty="0"/>
              <a:t>Colony formation assay after CPT1A overexpression in TW2.6 cells for 12 days (left). The mean number of colonies for each bar was determined from three independent assays (right). </a:t>
            </a:r>
            <a:r>
              <a:rPr lang="en-US" altLang="zh-TW" sz="1200" b="1" dirty="0"/>
              <a:t>C:</a:t>
            </a:r>
            <a:r>
              <a:rPr lang="en-US" altLang="zh-TW" sz="1200" dirty="0"/>
              <a:t> </a:t>
            </a:r>
            <a:r>
              <a:rPr lang="en-US" altLang="zh-TW" sz="1200" dirty="0" err="1"/>
              <a:t>Transwell</a:t>
            </a:r>
            <a:r>
              <a:rPr lang="en-US" altLang="zh-TW" sz="1200" dirty="0"/>
              <a:t> migration (8 h) and invasion (24 h) assay of CPT1A overexpression in TW2.6 cells. </a:t>
            </a:r>
            <a:r>
              <a:rPr lang="en-US" altLang="zh-TW" sz="1200" b="1" dirty="0"/>
              <a:t>D:</a:t>
            </a:r>
            <a:r>
              <a:rPr lang="en-US" altLang="zh-TW" sz="1200" dirty="0"/>
              <a:t> MTT assays of TW2.6 cells after CPT1A knockdown (shCPT1A#81, #83) vs. empty vector (</a:t>
            </a:r>
            <a:r>
              <a:rPr lang="en-US" altLang="zh-TW" sz="1200" dirty="0" err="1"/>
              <a:t>shNT</a:t>
            </a:r>
            <a:r>
              <a:rPr lang="en-US" altLang="zh-TW" sz="1200" dirty="0"/>
              <a:t>) for 48 h. </a:t>
            </a:r>
            <a:r>
              <a:rPr lang="en-US" altLang="zh-TW" sz="1200" b="1" dirty="0"/>
              <a:t>E:</a:t>
            </a:r>
            <a:r>
              <a:rPr lang="en-US" altLang="zh-TW" sz="1200" dirty="0"/>
              <a:t> Colony formation assay after CPT1A knockdown in TW2.6 cells for 12 days (left). The mean number of colonies for each bar was determined from three independent assays (right). </a:t>
            </a:r>
            <a:r>
              <a:rPr lang="en-US" altLang="zh-TW" sz="1200" b="1" dirty="0"/>
              <a:t>F:</a:t>
            </a:r>
            <a:r>
              <a:rPr lang="en-US" altLang="zh-TW" sz="1200" dirty="0"/>
              <a:t> </a:t>
            </a:r>
            <a:r>
              <a:rPr lang="en-US" altLang="zh-TW" sz="1200" dirty="0" err="1"/>
              <a:t>Transwell</a:t>
            </a:r>
            <a:r>
              <a:rPr lang="en-US" altLang="zh-TW" sz="1200" dirty="0"/>
              <a:t> migration (8 h) and invasion (24 h) assay of CPT1A knockdown in TW2.6 cells.</a:t>
            </a:r>
          </a:p>
        </p:txBody>
      </p:sp>
      <p:pic>
        <p:nvPicPr>
          <p:cNvPr id="8" name="圖片 7">
            <a:extLst>
              <a:ext uri="{FF2B5EF4-FFF2-40B4-BE49-F238E27FC236}">
                <a16:creationId xmlns:a16="http://schemas.microsoft.com/office/drawing/2014/main" id="{C553A334-C509-1672-F5E4-D902BABA31EC}"/>
              </a:ext>
            </a:extLst>
          </p:cNvPr>
          <p:cNvPicPr>
            <a:picLocks noChangeAspect="1"/>
          </p:cNvPicPr>
          <p:nvPr/>
        </p:nvPicPr>
        <p:blipFill>
          <a:blip r:embed="rId2"/>
          <a:stretch>
            <a:fillRect/>
          </a:stretch>
        </p:blipFill>
        <p:spPr>
          <a:xfrm>
            <a:off x="434789" y="601571"/>
            <a:ext cx="5712447" cy="5279594"/>
          </a:xfrm>
          <a:prstGeom prst="rect">
            <a:avLst/>
          </a:prstGeom>
        </p:spPr>
      </p:pic>
    </p:spTree>
    <p:extLst>
      <p:ext uri="{BB962C8B-B14F-4D97-AF65-F5344CB8AC3E}">
        <p14:creationId xmlns:p14="http://schemas.microsoft.com/office/powerpoint/2010/main" val="3278341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460189" y="150621"/>
            <a:ext cx="2472665" cy="369332"/>
          </a:xfrm>
          <a:prstGeom prst="rect">
            <a:avLst/>
          </a:prstGeom>
          <a:noFill/>
        </p:spPr>
        <p:txBody>
          <a:bodyPr wrap="none" rtlCol="0">
            <a:spAutoFit/>
          </a:bodyPr>
          <a:lstStyle/>
          <a:p>
            <a:r>
              <a:rPr lang="en-US" altLang="zh-TW" b="1" dirty="0"/>
              <a:t>Supplementary Figure-2</a:t>
            </a:r>
            <a:endParaRPr lang="zh-TW" altLang="en-US" b="1" dirty="0"/>
          </a:p>
        </p:txBody>
      </p:sp>
      <p:pic>
        <p:nvPicPr>
          <p:cNvPr id="22" name="圖片 21">
            <a:extLst>
              <a:ext uri="{FF2B5EF4-FFF2-40B4-BE49-F238E27FC236}">
                <a16:creationId xmlns:a16="http://schemas.microsoft.com/office/drawing/2014/main" id="{BD8E51C4-DEEB-523F-C64F-DF56CB1F1570}"/>
              </a:ext>
            </a:extLst>
          </p:cNvPr>
          <p:cNvPicPr>
            <a:picLocks noChangeAspect="1"/>
          </p:cNvPicPr>
          <p:nvPr/>
        </p:nvPicPr>
        <p:blipFill>
          <a:blip r:embed="rId2"/>
          <a:stretch>
            <a:fillRect/>
          </a:stretch>
        </p:blipFill>
        <p:spPr>
          <a:xfrm>
            <a:off x="422089" y="533590"/>
            <a:ext cx="6175783" cy="7340220"/>
          </a:xfrm>
          <a:prstGeom prst="rect">
            <a:avLst/>
          </a:prstGeom>
        </p:spPr>
      </p:pic>
    </p:spTree>
    <p:extLst>
      <p:ext uri="{BB962C8B-B14F-4D97-AF65-F5344CB8AC3E}">
        <p14:creationId xmlns:p14="http://schemas.microsoft.com/office/powerpoint/2010/main" val="3856366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D799471E-6C2C-F716-D97E-07C9D6630939}"/>
              </a:ext>
            </a:extLst>
          </p:cNvPr>
          <p:cNvSpPr txBox="1"/>
          <p:nvPr/>
        </p:nvSpPr>
        <p:spPr>
          <a:xfrm>
            <a:off x="466927" y="548983"/>
            <a:ext cx="5924145" cy="6370975"/>
          </a:xfrm>
          <a:prstGeom prst="rect">
            <a:avLst/>
          </a:prstGeom>
          <a:noFill/>
        </p:spPr>
        <p:txBody>
          <a:bodyPr wrap="square">
            <a:spAutoFit/>
          </a:bodyPr>
          <a:lstStyle/>
          <a:p>
            <a:pPr algn="just"/>
            <a:r>
              <a:rPr lang="en-US" altLang="zh-TW" sz="1200" b="1" dirty="0"/>
              <a:t>Supplementary Figure S2. CPT1A enhances FAO-driven energy metabolism and lipid droplet (LD) breakdown via PKA-mediated lipolysis. A:</a:t>
            </a:r>
            <a:r>
              <a:rPr lang="en-US" altLang="zh-TW" sz="1200" dirty="0"/>
              <a:t> OCR measured in control (Ctrl) and CPT1A overexpression TW2.6 cells using the Seahorse XF Extracellular Flux analyzer. </a:t>
            </a:r>
            <a:r>
              <a:rPr lang="en-US" altLang="zh-TW" sz="1200" dirty="0" err="1"/>
              <a:t>Oligomycine</a:t>
            </a:r>
            <a:r>
              <a:rPr lang="en-US" altLang="zh-TW" sz="1200" dirty="0"/>
              <a:t>, FCCP, rotenone and antimycin A were added at the indicated points (left). ATP production ability was calculated by subtracting the oligomycin rate from baseline cellular OCR (right). </a:t>
            </a:r>
            <a:r>
              <a:rPr lang="en-US" altLang="zh-TW" sz="1200" b="1" dirty="0"/>
              <a:t>B:</a:t>
            </a:r>
            <a:r>
              <a:rPr lang="en-US" altLang="zh-TW" sz="1200" dirty="0"/>
              <a:t> Confocal microscopy (left) and flow cytometry (middle) analysis of lipid droplet stained with BODIPY™ 493/503 (green fluorescence) and the nuclei were labeled with DAPI (blue) in control (Ctrl) or CPT1A transfected TW2.6 cells. The average lipid droplet intensity was measured by BODIPY fluorescence from flow cytometer (right). </a:t>
            </a:r>
            <a:r>
              <a:rPr lang="en-US" altLang="zh-TW" sz="1200" b="1" dirty="0"/>
              <a:t>C:</a:t>
            </a:r>
            <a:r>
              <a:rPr lang="en-US" altLang="zh-TW" sz="1200" dirty="0"/>
              <a:t> OCR measured in control (</a:t>
            </a:r>
            <a:r>
              <a:rPr lang="en-US" altLang="zh-TW" sz="1200" dirty="0" err="1"/>
              <a:t>shNT</a:t>
            </a:r>
            <a:r>
              <a:rPr lang="en-US" altLang="zh-TW" sz="1200" dirty="0"/>
              <a:t>) or CPT1A knockdown (shCPT1A#81, #83) TW2.6 cells using the Seahorse XF Extracellular Flux analyzer (left). ATP production ability was calculated by subtracting the oligomycin rate from baseline cellular OCR (right). </a:t>
            </a:r>
            <a:r>
              <a:rPr lang="en-US" altLang="zh-TW" sz="1200" b="1" dirty="0"/>
              <a:t>D:</a:t>
            </a:r>
            <a:r>
              <a:rPr lang="en-US" altLang="zh-TW" sz="1200" dirty="0"/>
              <a:t> Confocal microscopy (left) analysis of lipid droplet stained with BODIPY™ 493/503 (green fluorescence) and the nuclei were labeled with DAPI (blue) in control (</a:t>
            </a:r>
            <a:r>
              <a:rPr lang="en-US" altLang="zh-TW" sz="1200" dirty="0" err="1"/>
              <a:t>shNT</a:t>
            </a:r>
            <a:r>
              <a:rPr lang="en-US" altLang="zh-TW" sz="1200" dirty="0"/>
              <a:t>) or CPT1A knockdown (shCPT1A#81, #83) TW2.6 cells. The average lipid droplet intensity was measured by BODIPY fluorescence from flow cytometer (right). </a:t>
            </a:r>
            <a:r>
              <a:rPr lang="en-US" altLang="zh-TW" sz="1200" b="1" dirty="0"/>
              <a:t>E:</a:t>
            </a:r>
            <a:r>
              <a:rPr lang="en-US" altLang="zh-TW" sz="1200" dirty="0"/>
              <a:t> Confocal microscopy (left) analysis of lipid droplet stained with BODIPY™ 493/503 (green fluorescence) after etomoxir (0, 50, or 100 </a:t>
            </a:r>
            <a:r>
              <a:rPr lang="el-GR" altLang="zh-TW" sz="1200" dirty="0">
                <a:latin typeface="Times New Roman" panose="02020603050405020304" pitchFamily="18" charset="0"/>
                <a:cs typeface="Times New Roman" panose="02020603050405020304" pitchFamily="18" charset="0"/>
              </a:rPr>
              <a:t>μ</a:t>
            </a:r>
            <a:r>
              <a:rPr lang="en-US" altLang="zh-TW" sz="1200" dirty="0">
                <a:latin typeface="Times New Roman" panose="02020603050405020304" pitchFamily="18" charset="0"/>
                <a:cs typeface="Times New Roman" panose="02020603050405020304" pitchFamily="18" charset="0"/>
              </a:rPr>
              <a:t>M</a:t>
            </a:r>
            <a:r>
              <a:rPr lang="en-US" altLang="zh-TW" sz="1200" dirty="0"/>
              <a:t>) treatment in TW2.6 for 24 h. The mean intensity of BODIPY fluorescence for each bar was determined from three independent of flow cytometer assays (right). </a:t>
            </a:r>
            <a:r>
              <a:rPr lang="en-US" altLang="zh-TW" sz="1200" b="1" dirty="0"/>
              <a:t>F:</a:t>
            </a:r>
            <a:r>
              <a:rPr lang="en-US" altLang="zh-TW" sz="1200" dirty="0"/>
              <a:t> Western blot analysis of total and phosphorylated forms of PKA and HSL in control (Ctrl) or CPT1A overexpression TW2.6 cells treated with or without 20 µM of H89. GAPDH was used as an internal control. </a:t>
            </a:r>
            <a:r>
              <a:rPr lang="en-US" altLang="zh-TW" sz="1200" b="1" dirty="0"/>
              <a:t>G:</a:t>
            </a:r>
            <a:r>
              <a:rPr lang="en-US" altLang="zh-TW" sz="1200" dirty="0"/>
              <a:t> Western blot analysis of total and phosphorylated forms of PKA and HSL in control (</a:t>
            </a:r>
            <a:r>
              <a:rPr lang="en-US" altLang="zh-TW" sz="1200" dirty="0" err="1"/>
              <a:t>shNT</a:t>
            </a:r>
            <a:r>
              <a:rPr lang="en-US" altLang="zh-TW" sz="1200" dirty="0"/>
              <a:t>) or CPT1A knockdown (shCPT1A#81, #83) TW2.6 cells. </a:t>
            </a:r>
            <a:r>
              <a:rPr lang="en-US" altLang="zh-TW" sz="1200" b="1" dirty="0"/>
              <a:t>H:</a:t>
            </a:r>
            <a:r>
              <a:rPr lang="en-US" altLang="zh-TW" sz="1200" dirty="0"/>
              <a:t> Flow cytometry (left) analysis of lipid droplet stained with BODIPY™ 493/503 in control (Ctrl) or CPT1A overexpression TW2.6 cells treated with or without 20 µM of H89. The average lipid droplet intensity was measured by BODIPY fluorescence (right). </a:t>
            </a:r>
            <a:r>
              <a:rPr lang="en-US" altLang="zh-TW" sz="1200" b="1" dirty="0"/>
              <a:t>I:</a:t>
            </a:r>
            <a:r>
              <a:rPr lang="en-US" altLang="zh-TW" sz="1200" dirty="0"/>
              <a:t> Flow cytometry analysis of H2DCFDA (20 </a:t>
            </a:r>
            <a:r>
              <a:rPr lang="el-GR" altLang="zh-TW" sz="1200" dirty="0">
                <a:latin typeface="Times New Roman" panose="02020603050405020304" pitchFamily="18" charset="0"/>
                <a:cs typeface="Times New Roman" panose="02020603050405020304" pitchFamily="18" charset="0"/>
              </a:rPr>
              <a:t>μ</a:t>
            </a:r>
            <a:r>
              <a:rPr lang="en-US" altLang="zh-TW" sz="1200" dirty="0"/>
              <a:t>M, 3 h) fluorescence in CPT1A knockdown (left) or CPT1A overexpression (right) TW2.6 cells. H₂O₂ was used as positive control. Cells were treated with 10 mM NAC for 18 h before the end of the experiment. </a:t>
            </a:r>
            <a:r>
              <a:rPr lang="en-US" altLang="zh-TW" sz="1200" b="1" dirty="0"/>
              <a:t>J:</a:t>
            </a:r>
            <a:r>
              <a:rPr lang="en-US" altLang="zh-TW" sz="1200" dirty="0"/>
              <a:t> Western blot analysis of total and phosphorylated forms of PKA and HSL in control (Ctrl) or CPT1A overexpression TW2.6 cells treated with or without 10 mM NAC for 18 h. </a:t>
            </a:r>
            <a:r>
              <a:rPr lang="en-US" altLang="zh-TW" sz="1200" b="1" dirty="0"/>
              <a:t>K:</a:t>
            </a:r>
            <a:r>
              <a:rPr lang="en-US" altLang="zh-TW" sz="1200" dirty="0"/>
              <a:t> Flow cytometry analysis of lipid droplet stained with BODIPY™ 493/503 in control (Ctrl) or CPT1A overexpression TW2.6 cells treated with or without 10 mM NAC for 18 h. All data are presented as mean ± SD from three independent experiments. *p &lt; 0.05; **p &lt; 0.01; ***p &lt; 0.001.</a:t>
            </a:r>
            <a:endParaRPr lang="zh-TW" altLang="en-US" sz="1200" dirty="0"/>
          </a:p>
        </p:txBody>
      </p:sp>
    </p:spTree>
    <p:extLst>
      <p:ext uri="{BB962C8B-B14F-4D97-AF65-F5344CB8AC3E}">
        <p14:creationId xmlns:p14="http://schemas.microsoft.com/office/powerpoint/2010/main" val="2398403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460189" y="150621"/>
            <a:ext cx="2472665" cy="369332"/>
          </a:xfrm>
          <a:prstGeom prst="rect">
            <a:avLst/>
          </a:prstGeom>
          <a:noFill/>
        </p:spPr>
        <p:txBody>
          <a:bodyPr wrap="none" rtlCol="0">
            <a:spAutoFit/>
          </a:bodyPr>
          <a:lstStyle/>
          <a:p>
            <a:r>
              <a:rPr lang="en-US" altLang="zh-TW" b="1" dirty="0"/>
              <a:t>Supplementary Figure-3</a:t>
            </a:r>
            <a:endParaRPr lang="zh-TW" altLang="en-US" b="1" dirty="0"/>
          </a:p>
        </p:txBody>
      </p:sp>
      <p:cxnSp>
        <p:nvCxnSpPr>
          <p:cNvPr id="385" name="直線單箭頭接點 384">
            <a:extLst>
              <a:ext uri="{FF2B5EF4-FFF2-40B4-BE49-F238E27FC236}">
                <a16:creationId xmlns:a16="http://schemas.microsoft.com/office/drawing/2014/main" id="{7C80FDC1-5F73-5998-3E5E-2050826E283C}"/>
              </a:ext>
            </a:extLst>
          </p:cNvPr>
          <p:cNvCxnSpPr>
            <a:cxnSpLocks/>
          </p:cNvCxnSpPr>
          <p:nvPr/>
        </p:nvCxnSpPr>
        <p:spPr>
          <a:xfrm>
            <a:off x="4828626" y="9423007"/>
            <a:ext cx="71477" cy="12737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6" name="文字方塊 5">
            <a:extLst>
              <a:ext uri="{FF2B5EF4-FFF2-40B4-BE49-F238E27FC236}">
                <a16:creationId xmlns:a16="http://schemas.microsoft.com/office/drawing/2014/main" id="{67740DC1-260B-01CF-7A4E-82AC68EDCBEE}"/>
              </a:ext>
            </a:extLst>
          </p:cNvPr>
          <p:cNvSpPr txBox="1"/>
          <p:nvPr/>
        </p:nvSpPr>
        <p:spPr>
          <a:xfrm>
            <a:off x="519554" y="6307188"/>
            <a:ext cx="5818892" cy="2123658"/>
          </a:xfrm>
          <a:prstGeom prst="rect">
            <a:avLst/>
          </a:prstGeom>
          <a:noFill/>
        </p:spPr>
        <p:txBody>
          <a:bodyPr wrap="square">
            <a:spAutoFit/>
          </a:bodyPr>
          <a:lstStyle/>
          <a:p>
            <a:pPr algn="just"/>
            <a:r>
              <a:rPr lang="en-US" altLang="zh-TW" sz="1200" b="1" dirty="0"/>
              <a:t>Supplementary Figure S3. CPT1A enhances </a:t>
            </a:r>
            <a:r>
              <a:rPr lang="en-US" altLang="zh-TW" sz="1200" b="1" dirty="0" err="1"/>
              <a:t>lipophagy</a:t>
            </a:r>
            <a:r>
              <a:rPr lang="en-US" altLang="zh-TW" sz="1200" b="1" dirty="0"/>
              <a:t> in OEC-M1 and TW2.6 cells.</a:t>
            </a:r>
          </a:p>
          <a:p>
            <a:pPr algn="just"/>
            <a:r>
              <a:rPr lang="en-US" altLang="zh-TW" sz="1200" b="1" dirty="0"/>
              <a:t>(A, B) </a:t>
            </a:r>
            <a:r>
              <a:rPr lang="en-US" altLang="zh-TW" sz="1200" dirty="0"/>
              <a:t>Autophagy Detection Kit was used to analyze autophagosome levels in CPT1A overexpression </a:t>
            </a:r>
            <a:r>
              <a:rPr lang="en-US" altLang="zh-TW" sz="1200" b="1" dirty="0"/>
              <a:t>(A)</a:t>
            </a:r>
            <a:r>
              <a:rPr lang="en-US" altLang="zh-TW" sz="1200" dirty="0"/>
              <a:t> or knockdown </a:t>
            </a:r>
            <a:r>
              <a:rPr lang="en-US" altLang="zh-TW" sz="1200" b="1" dirty="0"/>
              <a:t>(B)</a:t>
            </a:r>
            <a:r>
              <a:rPr lang="en-US" altLang="zh-TW" sz="1200" dirty="0"/>
              <a:t> OSCC cells by flow cytometry. The bar graph shows the average fluorescence intensity measured by flow cytometry (lower). </a:t>
            </a:r>
            <a:r>
              <a:rPr lang="en-US" altLang="zh-TW" sz="1200" b="1" dirty="0"/>
              <a:t>(C)</a:t>
            </a:r>
            <a:r>
              <a:rPr lang="en-US" altLang="zh-TW" sz="1200" dirty="0"/>
              <a:t> BODIPY™ 493/503 staining of LDs in OSCC cells with or without CPT1A overexpression and chloroquine (CQ, 50 µM, 16 h) treatment. </a:t>
            </a:r>
            <a:r>
              <a:rPr lang="en-US" altLang="zh-TW" sz="1200" b="1" dirty="0"/>
              <a:t>(D)</a:t>
            </a:r>
            <a:r>
              <a:rPr lang="en-US" altLang="zh-TW" sz="1200" dirty="0"/>
              <a:t> Confocal microscopy of LDs (BODIPY™ 493/503, green) and LC3B (red) with DAPI-stained nuclei (blue). Co-localization was analyzed using the JaCoP plug-in ImageJ and quantified as Manders and Pearson’s correlation coefficients from 20–30 cells per group. Scale bars = 25 µm. All data are presented as mean ± SD from three independent experiments. *p &lt; 0.05; **p &lt; 0.01; ***p &lt; 0.001.</a:t>
            </a:r>
          </a:p>
        </p:txBody>
      </p:sp>
      <p:pic>
        <p:nvPicPr>
          <p:cNvPr id="8" name="圖片 7">
            <a:extLst>
              <a:ext uri="{FF2B5EF4-FFF2-40B4-BE49-F238E27FC236}">
                <a16:creationId xmlns:a16="http://schemas.microsoft.com/office/drawing/2014/main" id="{846E9E87-1E14-3937-2081-1854B5BE6022}"/>
              </a:ext>
            </a:extLst>
          </p:cNvPr>
          <p:cNvPicPr>
            <a:picLocks noChangeAspect="1"/>
          </p:cNvPicPr>
          <p:nvPr/>
        </p:nvPicPr>
        <p:blipFill>
          <a:blip r:embed="rId2"/>
          <a:stretch>
            <a:fillRect/>
          </a:stretch>
        </p:blipFill>
        <p:spPr>
          <a:xfrm>
            <a:off x="434789" y="506607"/>
            <a:ext cx="5938019" cy="5596613"/>
          </a:xfrm>
          <a:prstGeom prst="rect">
            <a:avLst/>
          </a:prstGeom>
        </p:spPr>
      </p:pic>
    </p:spTree>
    <p:extLst>
      <p:ext uri="{BB962C8B-B14F-4D97-AF65-F5344CB8AC3E}">
        <p14:creationId xmlns:p14="http://schemas.microsoft.com/office/powerpoint/2010/main" val="3657066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460189" y="150621"/>
            <a:ext cx="2472665" cy="369332"/>
          </a:xfrm>
          <a:prstGeom prst="rect">
            <a:avLst/>
          </a:prstGeom>
          <a:noFill/>
        </p:spPr>
        <p:txBody>
          <a:bodyPr wrap="none" rtlCol="0">
            <a:spAutoFit/>
          </a:bodyPr>
          <a:lstStyle/>
          <a:p>
            <a:r>
              <a:rPr lang="en-US" altLang="zh-TW" b="1" dirty="0"/>
              <a:t>Supplementary Figure-4</a:t>
            </a:r>
            <a:endParaRPr lang="zh-TW" altLang="en-US" b="1" dirty="0"/>
          </a:p>
        </p:txBody>
      </p:sp>
      <p:sp>
        <p:nvSpPr>
          <p:cNvPr id="29" name="文字方塊 28">
            <a:extLst>
              <a:ext uri="{FF2B5EF4-FFF2-40B4-BE49-F238E27FC236}">
                <a16:creationId xmlns:a16="http://schemas.microsoft.com/office/drawing/2014/main" id="{451AA5E9-2BDC-2C9E-79BD-D9FE0D68BD58}"/>
              </a:ext>
            </a:extLst>
          </p:cNvPr>
          <p:cNvSpPr txBox="1"/>
          <p:nvPr/>
        </p:nvSpPr>
        <p:spPr>
          <a:xfrm>
            <a:off x="524363" y="6764533"/>
            <a:ext cx="5856981" cy="2123658"/>
          </a:xfrm>
          <a:prstGeom prst="rect">
            <a:avLst/>
          </a:prstGeom>
          <a:noFill/>
        </p:spPr>
        <p:txBody>
          <a:bodyPr wrap="square">
            <a:spAutoFit/>
          </a:bodyPr>
          <a:lstStyle/>
          <a:p>
            <a:pPr algn="just"/>
            <a:r>
              <a:rPr lang="en-US" altLang="zh-TW" sz="1200" b="1" dirty="0"/>
              <a:t>Supplementary Figure S4. CPT1A rescues the functional effects of miR-378a-5p on OSCC. A-H:</a:t>
            </a:r>
            <a:r>
              <a:rPr lang="en-US" altLang="zh-TW" sz="1200" dirty="0"/>
              <a:t> TW2.6 cells were transfected with miR-378a-5p mimics (PM) or scramble control (NC) for 24 h and then transfected with 3’-UTR truncated CPT1A expression vector (CPT1A) expression vector (Ctrl) for another 24 h. Under this condition, the level of CPT1A protein </a:t>
            </a:r>
            <a:r>
              <a:rPr lang="en-US" altLang="zh-TW" sz="1200" b="1" dirty="0"/>
              <a:t>(A)</a:t>
            </a:r>
            <a:r>
              <a:rPr lang="en-US" altLang="zh-TW" sz="1200" dirty="0"/>
              <a:t>, proliferation rate </a:t>
            </a:r>
            <a:r>
              <a:rPr lang="en-US" altLang="zh-TW" sz="1200" b="1" dirty="0"/>
              <a:t>(B)</a:t>
            </a:r>
            <a:r>
              <a:rPr lang="en-US" altLang="zh-TW" sz="1200" dirty="0"/>
              <a:t>, colony formation </a:t>
            </a:r>
            <a:r>
              <a:rPr lang="en-US" altLang="zh-TW" sz="1200" b="1" dirty="0"/>
              <a:t>(C)</a:t>
            </a:r>
            <a:r>
              <a:rPr lang="en-US" altLang="zh-TW" sz="1200" dirty="0"/>
              <a:t>, migration and invasion ability </a:t>
            </a:r>
            <a:r>
              <a:rPr lang="en-US" altLang="zh-TW" sz="1200" b="1" dirty="0"/>
              <a:t>(D)</a:t>
            </a:r>
            <a:r>
              <a:rPr lang="en-US" altLang="zh-TW" sz="1200" dirty="0"/>
              <a:t>, intracellular free radicals </a:t>
            </a:r>
            <a:r>
              <a:rPr lang="en-US" altLang="zh-TW" sz="1200" b="1" dirty="0"/>
              <a:t>(E)</a:t>
            </a:r>
            <a:r>
              <a:rPr lang="en-US" altLang="zh-TW" sz="1200" dirty="0"/>
              <a:t>, total and phosphorylated forms of PKA and HSL </a:t>
            </a:r>
            <a:r>
              <a:rPr lang="en-US" altLang="zh-TW" sz="1200" b="1" dirty="0"/>
              <a:t>(F)</a:t>
            </a:r>
            <a:r>
              <a:rPr lang="en-US" altLang="zh-TW" sz="1200" dirty="0"/>
              <a:t>, lipid droplets levels </a:t>
            </a:r>
            <a:r>
              <a:rPr lang="en-US" altLang="zh-TW" sz="1200" b="1" dirty="0"/>
              <a:t>(G)</a:t>
            </a:r>
            <a:r>
              <a:rPr lang="en-US" altLang="zh-TW" sz="1200" dirty="0"/>
              <a:t>, OCR and ATP production </a:t>
            </a:r>
            <a:r>
              <a:rPr lang="en-US" altLang="zh-TW" sz="1200" b="1" dirty="0"/>
              <a:t>(H)</a:t>
            </a:r>
            <a:r>
              <a:rPr lang="en-US" altLang="zh-TW" sz="1200" dirty="0"/>
              <a:t> were measures. GAPDH was used as an internal control. </a:t>
            </a:r>
            <a:r>
              <a:rPr lang="en-US" altLang="zh-TW" sz="1200" b="1" dirty="0"/>
              <a:t>I-J:</a:t>
            </a:r>
            <a:r>
              <a:rPr lang="en-US" altLang="zh-TW" sz="1200" dirty="0"/>
              <a:t> Xenograft tumors were generated from TW2.6 cells transfected with either empty vector (</a:t>
            </a:r>
            <a:r>
              <a:rPr lang="en-US" altLang="zh-TW" sz="1200" dirty="0" err="1"/>
              <a:t>Ctrl+NC</a:t>
            </a:r>
            <a:r>
              <a:rPr lang="en-US" altLang="zh-TW" sz="1200" dirty="0"/>
              <a:t>), miR-378a-5p mimics (PM378a-5p), or PM378a-5p plus CPT1A expression vector (CPT1A+PM378a-5p). All data are presented as mean ± SD from three independent experiments. *p &lt; 0.05; **p &lt; 0.01; ***p &lt; 0.001.</a:t>
            </a:r>
            <a:endParaRPr lang="zh-TW" altLang="en-US" sz="1200" dirty="0"/>
          </a:p>
        </p:txBody>
      </p:sp>
      <p:pic>
        <p:nvPicPr>
          <p:cNvPr id="43" name="圖片 42">
            <a:extLst>
              <a:ext uri="{FF2B5EF4-FFF2-40B4-BE49-F238E27FC236}">
                <a16:creationId xmlns:a16="http://schemas.microsoft.com/office/drawing/2014/main" id="{9ACCC0E5-8647-8F08-6EF5-694DA1B2AA41}"/>
              </a:ext>
            </a:extLst>
          </p:cNvPr>
          <p:cNvPicPr>
            <a:picLocks noChangeAspect="1"/>
          </p:cNvPicPr>
          <p:nvPr/>
        </p:nvPicPr>
        <p:blipFill>
          <a:blip r:embed="rId2"/>
          <a:stretch>
            <a:fillRect/>
          </a:stretch>
        </p:blipFill>
        <p:spPr>
          <a:xfrm>
            <a:off x="413156" y="513057"/>
            <a:ext cx="5785605" cy="6187976"/>
          </a:xfrm>
          <a:prstGeom prst="rect">
            <a:avLst/>
          </a:prstGeom>
        </p:spPr>
      </p:pic>
    </p:spTree>
    <p:extLst>
      <p:ext uri="{BB962C8B-B14F-4D97-AF65-F5344CB8AC3E}">
        <p14:creationId xmlns:p14="http://schemas.microsoft.com/office/powerpoint/2010/main" val="2597916758"/>
      </p:ext>
    </p:extLst>
  </p:cSld>
  <p:clrMapOvr>
    <a:masterClrMapping/>
  </p:clrMapOvr>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786</TotalTime>
  <Words>1129</Words>
  <Application>Microsoft Office PowerPoint</Application>
  <PresentationFormat>A4 紙張 (210x297 公釐)</PresentationFormat>
  <Paragraphs>9</Paragraphs>
  <Slides>5</Slides>
  <Notes>0</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5</vt:i4>
      </vt:variant>
    </vt:vector>
  </HeadingPairs>
  <TitlesOfParts>
    <vt:vector size="10" baseType="lpstr">
      <vt:lpstr>Arial</vt:lpstr>
      <vt:lpstr>Calibri</vt:lpstr>
      <vt:lpstr>Calibri Light</vt:lpstr>
      <vt:lpstr>Times New Roman</vt:lpstr>
      <vt:lpstr>Office 佈景主題</vt:lpstr>
      <vt:lpstr>PowerPoint 簡報</vt:lpstr>
      <vt:lpstr>PowerPoint 簡報</vt:lpstr>
      <vt:lpstr>PowerPoint 簡報</vt:lpstr>
      <vt:lpstr>PowerPoint 簡報</vt:lpstr>
      <vt:lpstr>PowerPoint 簡報</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Shine-Gwo Shiah (夏興國)</dc:creator>
  <cp:lastModifiedBy>Shine-Gwo Shiah (夏興國)</cp:lastModifiedBy>
  <cp:revision>41</cp:revision>
  <dcterms:created xsi:type="dcterms:W3CDTF">2025-03-26T06:46:54Z</dcterms:created>
  <dcterms:modified xsi:type="dcterms:W3CDTF">2026-06-04T01:55:22Z</dcterms:modified>
</cp:coreProperties>
</file>