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94" r:id="rId2"/>
    <p:sldId id="295" r:id="rId3"/>
    <p:sldId id="296" r:id="rId4"/>
    <p:sldId id="278" r:id="rId5"/>
    <p:sldId id="289" r:id="rId6"/>
    <p:sldId id="290" r:id="rId7"/>
    <p:sldId id="291" r:id="rId8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4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>
      <p:cViewPr>
        <p:scale>
          <a:sx n="47" d="100"/>
          <a:sy n="47" d="100"/>
        </p:scale>
        <p:origin x="2774" y="269"/>
      </p:cViewPr>
      <p:guideLst>
        <p:guide orient="horz" pos="3120"/>
        <p:guide pos="4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7961C-537A-40B4-9D4F-82F936AD2679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95675-15CA-432B-A12E-0FA7F23B2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95675-15CA-432B-A12E-0FA7F23B22A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779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0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17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50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04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09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09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88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9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9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36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3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oleObject" Target="../embeddings/oleObject2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12" Type="http://schemas.openxmlformats.org/officeDocument/2006/relationships/image" Target="../media/image9.emf"/><Relationship Id="rId1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8.emf"/><Relationship Id="rId5" Type="http://schemas.openxmlformats.org/officeDocument/2006/relationships/image" Target="../media/image2.jpeg"/><Relationship Id="rId15" Type="http://schemas.openxmlformats.org/officeDocument/2006/relationships/oleObject" Target="../embeddings/oleObject3.bin"/><Relationship Id="rId10" Type="http://schemas.openxmlformats.org/officeDocument/2006/relationships/image" Target="../media/image7.emf"/><Relationship Id="rId4" Type="http://schemas.openxmlformats.org/officeDocument/2006/relationships/image" Target="../media/image1.png"/><Relationship Id="rId9" Type="http://schemas.openxmlformats.org/officeDocument/2006/relationships/image" Target="../media/image6.jpe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8.wdp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24.png"/><Relationship Id="rId17" Type="http://schemas.microsoft.com/office/2007/relationships/hdphoto" Target="../media/hdphoto10.wdp"/><Relationship Id="rId2" Type="http://schemas.openxmlformats.org/officeDocument/2006/relationships/image" Target="../media/image19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5" Type="http://schemas.microsoft.com/office/2007/relationships/hdphoto" Target="../media/hdphoto9.wdp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microsoft.com/office/2007/relationships/hdphoto" Target="../media/hdphoto6.wdp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91CFEA-4228-2538-9919-A11A04944023}"/>
              </a:ext>
            </a:extLst>
          </p:cNvPr>
          <p:cNvSpPr txBox="1"/>
          <p:nvPr/>
        </p:nvSpPr>
        <p:spPr>
          <a:xfrm>
            <a:off x="456583" y="5284157"/>
            <a:ext cx="59448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Figures S1a</a:t>
            </a:r>
            <a:r>
              <a:rPr lang="en-I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Genomic DNA isolation from the endophytic fungal isolates of disease resistant and disease susceptible cultivars of apple. The isolated genomic DNA was quantified using Spectrophotometer and 100 </a:t>
            </a:r>
            <a:r>
              <a:rPr lang="el-G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I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loaded on the agarose gel for quality examination.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9F7D47-8BEF-31D2-0459-C38268E72707}"/>
              </a:ext>
            </a:extLst>
          </p:cNvPr>
          <p:cNvSpPr txBox="1"/>
          <p:nvPr/>
        </p:nvSpPr>
        <p:spPr>
          <a:xfrm>
            <a:off x="266700" y="583160"/>
            <a:ext cx="6324600" cy="1349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400"/>
              </a:spcAft>
              <a:buNone/>
            </a:pPr>
            <a:r>
              <a:rPr lang="en-IN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Biocontrol potential of 3-Hydroxy-1,2-dimethyl-4(1H)-</a:t>
            </a:r>
            <a:r>
              <a:rPr lang="en-IN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pyridone</a:t>
            </a:r>
            <a:r>
              <a:rPr lang="en-IN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derived from endophytic fungi against </a:t>
            </a:r>
            <a:r>
              <a:rPr lang="en-IN" sz="1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Venturia </a:t>
            </a:r>
            <a:r>
              <a:rPr lang="en-IN" sz="1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inaequalis</a:t>
            </a:r>
            <a:endParaRPr lang="en-IN" sz="14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400"/>
              </a:spcAft>
              <a:buNone/>
            </a:pPr>
            <a:r>
              <a:rPr lang="en-IN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Madeeha Naik</a:t>
            </a:r>
            <a:r>
              <a:rPr lang="en-IN" sz="14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IN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Zafir A. Naik</a:t>
            </a:r>
            <a:r>
              <a:rPr lang="en-IN" sz="14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IN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Andleeb Amin</a:t>
            </a:r>
            <a:r>
              <a:rPr lang="en-IN" sz="14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1,3</a:t>
            </a:r>
            <a:r>
              <a:rPr lang="en-IN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Gulzar A. Rather</a:t>
            </a:r>
            <a:r>
              <a:rPr lang="en-IN" sz="14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IN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Suhail Ashraf</a:t>
            </a:r>
            <a:r>
              <a:rPr lang="en-IN" sz="14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IN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Syed Inam ul Haq</a:t>
            </a:r>
            <a:r>
              <a:rPr lang="en-IN" sz="14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IN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Javeed Iqbal Ahmad Bhat</a:t>
            </a:r>
            <a:r>
              <a:rPr lang="en-IN" sz="14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IN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Zahoor A. Bhat</a:t>
            </a:r>
            <a:r>
              <a:rPr lang="en-IN" sz="14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IN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Gulzar Ahmad Rather</a:t>
            </a:r>
            <a:r>
              <a:rPr lang="en-IN" sz="14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IN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Bhagyashree Dhekale</a:t>
            </a:r>
            <a:r>
              <a:rPr lang="en-IN" sz="14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 </a:t>
            </a:r>
            <a:r>
              <a:rPr lang="en-IN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Sajad M. Zargar</a:t>
            </a:r>
            <a:r>
              <a:rPr lang="en-IN" sz="14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IN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Khalid Z. Masoodi</a:t>
            </a:r>
            <a:r>
              <a:rPr lang="en-IN" sz="14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1*</a:t>
            </a:r>
            <a:endParaRPr lang="en-IN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F0DF32-4B61-A291-8A3F-60CD0DC45AF1}"/>
              </a:ext>
            </a:extLst>
          </p:cNvPr>
          <p:cNvSpPr txBox="1"/>
          <p:nvPr/>
        </p:nvSpPr>
        <p:spPr>
          <a:xfrm>
            <a:off x="266700" y="152400"/>
            <a:ext cx="1979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Figures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0B4A60E-759F-7278-9A68-CA8F27A4BA8A}"/>
              </a:ext>
            </a:extLst>
          </p:cNvPr>
          <p:cNvGrpSpPr/>
          <p:nvPr/>
        </p:nvGrpSpPr>
        <p:grpSpPr>
          <a:xfrm>
            <a:off x="520061" y="2133600"/>
            <a:ext cx="6203100" cy="1523144"/>
            <a:chOff x="520061" y="2973385"/>
            <a:chExt cx="6203100" cy="1523144"/>
          </a:xfrm>
        </p:grpSpPr>
        <p:graphicFrame>
          <p:nvGraphicFramePr>
            <p:cNvPr id="7" name="Object 6">
              <a:extLst>
                <a:ext uri="{FF2B5EF4-FFF2-40B4-BE49-F238E27FC236}">
                  <a16:creationId xmlns:a16="http://schemas.microsoft.com/office/drawing/2014/main" id="{F2D9259E-FF8B-B14A-29C4-820F8546CB5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74287611"/>
                </p:ext>
              </p:extLst>
            </p:nvPr>
          </p:nvGraphicFramePr>
          <p:xfrm>
            <a:off x="595311" y="3135799"/>
            <a:ext cx="1962437" cy="13607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" imgW="2882540" imgH="1892063" progId="">
                    <p:embed/>
                  </p:oleObj>
                </mc:Choice>
                <mc:Fallback>
                  <p:oleObj r:id="rId3" imgW="2882540" imgH="1892063" progId="">
                    <p:embed/>
                    <p:pic>
                      <p:nvPicPr>
                        <p:cNvPr id="2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5311" y="3135799"/>
                          <a:ext cx="1962437" cy="136073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9BF879E-F14C-F76C-EFC1-F9AC4860AA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933"/>
            <a:stretch/>
          </p:blipFill>
          <p:spPr>
            <a:xfrm>
              <a:off x="2667001" y="3135799"/>
              <a:ext cx="1803096" cy="136073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0ABFDB8-0E53-FBE1-44CB-A78151A216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067"/>
            <a:stretch/>
          </p:blipFill>
          <p:spPr>
            <a:xfrm>
              <a:off x="4571999" y="3135798"/>
              <a:ext cx="1781909" cy="136073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014819B-8ACC-F37B-B8E0-AEB6438285AC}"/>
                </a:ext>
              </a:extLst>
            </p:cNvPr>
            <p:cNvSpPr txBox="1"/>
            <p:nvPr/>
          </p:nvSpPr>
          <p:spPr>
            <a:xfrm>
              <a:off x="520061" y="2980299"/>
              <a:ext cx="253579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1        2         3       4          5        6        7         8         9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2958942-8D55-4EA9-D1EA-B47BC0D07C62}"/>
                </a:ext>
              </a:extLst>
            </p:cNvPr>
            <p:cNvSpPr txBox="1"/>
            <p:nvPr/>
          </p:nvSpPr>
          <p:spPr>
            <a:xfrm>
              <a:off x="2632998" y="2987212"/>
              <a:ext cx="249235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825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en-US" sz="700" dirty="0">
                  <a:solidFill>
                    <a:schemeClr val="tx1"/>
                  </a:solidFill>
                </a:rPr>
                <a:t>10  11  12   13   14   15   16   17    18   19    20   21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827951D-58C4-67B5-CA9F-6ABD2481EC3B}"/>
                </a:ext>
              </a:extLst>
            </p:cNvPr>
            <p:cNvSpPr txBox="1"/>
            <p:nvPr/>
          </p:nvSpPr>
          <p:spPr>
            <a:xfrm>
              <a:off x="4756104" y="2973385"/>
              <a:ext cx="196705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825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en-US" sz="700" dirty="0">
                  <a:solidFill>
                    <a:schemeClr val="tx1"/>
                  </a:solidFill>
                </a:rPr>
                <a:t>22    23     24    25      26     27      28      29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61CC8F5-F6BE-7D3A-206C-8D559EEF8412}"/>
              </a:ext>
            </a:extLst>
          </p:cNvPr>
          <p:cNvGrpSpPr/>
          <p:nvPr/>
        </p:nvGrpSpPr>
        <p:grpSpPr>
          <a:xfrm>
            <a:off x="561193" y="3714358"/>
            <a:ext cx="6049319" cy="1618057"/>
            <a:chOff x="561193" y="4437503"/>
            <a:chExt cx="6049319" cy="1618057"/>
          </a:xfrm>
        </p:grpSpPr>
        <p:pic>
          <p:nvPicPr>
            <p:cNvPr id="10" name="Picture 2" descr="C:\Users\Administrator\Desktop\new images madiha\Screenshot 2024-10-22 123222.png">
              <a:extLst>
                <a:ext uri="{FF2B5EF4-FFF2-40B4-BE49-F238E27FC236}">
                  <a16:creationId xmlns:a16="http://schemas.microsoft.com/office/drawing/2014/main" id="{76D12AB8-D088-FA72-F419-A748A99ABD6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/>
            <a:srcRect l="14058" r="25025" b="49308"/>
            <a:stretch/>
          </p:blipFill>
          <p:spPr bwMode="auto">
            <a:xfrm>
              <a:off x="595312" y="4605443"/>
              <a:ext cx="1962436" cy="1450117"/>
            </a:xfrm>
            <a:prstGeom prst="rect">
              <a:avLst/>
            </a:prstGeom>
            <a:noFill/>
          </p:spPr>
        </p:pic>
        <p:pic>
          <p:nvPicPr>
            <p:cNvPr id="11" name="Picture 2" descr="C:\Users\Administrator\Desktop\new images madiha\Screenshot 2024-10-22 123048.png">
              <a:extLst>
                <a:ext uri="{FF2B5EF4-FFF2-40B4-BE49-F238E27FC236}">
                  <a16:creationId xmlns:a16="http://schemas.microsoft.com/office/drawing/2014/main" id="{0CEDBC39-FDBC-381B-EB98-BC92DDE681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/>
            <a:srcRect l="19418" t="4878" r="33420" b="50715"/>
            <a:stretch/>
          </p:blipFill>
          <p:spPr bwMode="auto">
            <a:xfrm>
              <a:off x="2666999" y="4594138"/>
              <a:ext cx="1803095" cy="1459554"/>
            </a:xfrm>
            <a:prstGeom prst="rect">
              <a:avLst/>
            </a:prstGeom>
            <a:noFill/>
          </p:spPr>
        </p:pic>
        <p:pic>
          <p:nvPicPr>
            <p:cNvPr id="12" name="Picture 2" descr="C:\Users\Administrator\Desktop\madeeha naik\1707899152478.jpg">
              <a:extLst>
                <a:ext uri="{FF2B5EF4-FFF2-40B4-BE49-F238E27FC236}">
                  <a16:creationId xmlns:a16="http://schemas.microsoft.com/office/drawing/2014/main" id="{D70658AA-A832-F61F-091F-C1146994C6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/>
            <a:srcRect l="30667" t="55148" r="16088" b="14199"/>
            <a:stretch/>
          </p:blipFill>
          <p:spPr bwMode="auto">
            <a:xfrm>
              <a:off x="4572000" y="4578532"/>
              <a:ext cx="1781908" cy="1463406"/>
            </a:xfrm>
            <a:prstGeom prst="rect">
              <a:avLst/>
            </a:prstGeom>
            <a:noFill/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FF2EB65-2496-617A-1D27-6F1A9A40B2D3}"/>
                </a:ext>
              </a:extLst>
            </p:cNvPr>
            <p:cNvSpPr txBox="1"/>
            <p:nvPr/>
          </p:nvSpPr>
          <p:spPr>
            <a:xfrm>
              <a:off x="561193" y="4451974"/>
              <a:ext cx="2346546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825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en-US" sz="700" dirty="0">
                  <a:solidFill>
                    <a:schemeClr val="tx1"/>
                  </a:solidFill>
                </a:rPr>
                <a:t>30      31    32     33     34     35     36     37    38      39 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81515C2-A460-F038-5BA7-D06294DB5EA8}"/>
                </a:ext>
              </a:extLst>
            </p:cNvPr>
            <p:cNvSpPr txBox="1"/>
            <p:nvPr/>
          </p:nvSpPr>
          <p:spPr>
            <a:xfrm>
              <a:off x="2649568" y="4455549"/>
              <a:ext cx="232871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825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en-US" sz="700" dirty="0">
                  <a:solidFill>
                    <a:schemeClr val="tx1"/>
                  </a:solidFill>
                </a:rPr>
                <a:t>  40    41   42    43   44    45   46    47   48   50    51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DD04818-62DA-D468-66BA-441124E10906}"/>
                </a:ext>
              </a:extLst>
            </p:cNvPr>
            <p:cNvSpPr txBox="1"/>
            <p:nvPr/>
          </p:nvSpPr>
          <p:spPr>
            <a:xfrm>
              <a:off x="4504097" y="4437503"/>
              <a:ext cx="210641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825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en-US" sz="700" dirty="0">
                  <a:solidFill>
                    <a:schemeClr val="tx1"/>
                  </a:solidFill>
                </a:rPr>
                <a:t>     1               5              8              49             51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C230267-DF7E-2BEC-92D4-50D28E8BBF8A}"/>
              </a:ext>
            </a:extLst>
          </p:cNvPr>
          <p:cNvGrpSpPr/>
          <p:nvPr/>
        </p:nvGrpSpPr>
        <p:grpSpPr>
          <a:xfrm>
            <a:off x="561193" y="5998523"/>
            <a:ext cx="5985112" cy="3222926"/>
            <a:chOff x="592330" y="6099914"/>
            <a:chExt cx="5985112" cy="340814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FCFCBB9-8002-18BC-73CD-771C884BA6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/>
            <a:srcRect t="1814" b="47392"/>
            <a:stretch/>
          </p:blipFill>
          <p:spPr>
            <a:xfrm>
              <a:off x="592330" y="6321320"/>
              <a:ext cx="1962347" cy="140256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2626925-629A-1A1D-1462-E365BC2B0D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/>
            <a:srcRect t="48192"/>
            <a:stretch/>
          </p:blipFill>
          <p:spPr>
            <a:xfrm>
              <a:off x="2666999" y="6324977"/>
              <a:ext cx="1803095" cy="141749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844F255-A6B0-7390-A11C-8C9D32144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lum bright="40000"/>
            </a:blip>
            <a:stretch>
              <a:fillRect/>
            </a:stretch>
          </p:blipFill>
          <p:spPr>
            <a:xfrm>
              <a:off x="4571999" y="6308653"/>
              <a:ext cx="1829418" cy="1427897"/>
            </a:xfrm>
            <a:prstGeom prst="rect">
              <a:avLst/>
            </a:prstGeom>
          </p:spPr>
        </p:pic>
        <p:graphicFrame>
          <p:nvGraphicFramePr>
            <p:cNvPr id="24" name="Object 23">
              <a:extLst>
                <a:ext uri="{FF2B5EF4-FFF2-40B4-BE49-F238E27FC236}">
                  <a16:creationId xmlns:a16="http://schemas.microsoft.com/office/drawing/2014/main" id="{897D26D0-8E01-1954-7326-937874551E3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47369012"/>
                </p:ext>
              </p:extLst>
            </p:nvPr>
          </p:nvGraphicFramePr>
          <p:xfrm>
            <a:off x="2685038" y="7952144"/>
            <a:ext cx="1785056" cy="15300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3" imgW="3834921" imgH="2438095" progId="">
                    <p:embed/>
                  </p:oleObj>
                </mc:Choice>
                <mc:Fallback>
                  <p:oleObj r:id="rId13" imgW="3834921" imgH="2438095" progId="">
                    <p:embed/>
                    <p:pic>
                      <p:nvPicPr>
                        <p:cNvPr id="12" name="Object 11">
                          <a:extLst>
                            <a:ext uri="{FF2B5EF4-FFF2-40B4-BE49-F238E27FC236}">
                              <a16:creationId xmlns:a16="http://schemas.microsoft.com/office/drawing/2014/main" id="{928220F5-755A-2FB5-DCEB-26CF6320976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5038" y="7952144"/>
                          <a:ext cx="1785056" cy="153004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>
              <a:extLst>
                <a:ext uri="{FF2B5EF4-FFF2-40B4-BE49-F238E27FC236}">
                  <a16:creationId xmlns:a16="http://schemas.microsoft.com/office/drawing/2014/main" id="{60420F40-3DA1-5265-4E5A-C97BFE2CFCB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39099273"/>
                </p:ext>
              </p:extLst>
            </p:nvPr>
          </p:nvGraphicFramePr>
          <p:xfrm>
            <a:off x="592330" y="7978015"/>
            <a:ext cx="1955560" cy="15300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5" imgW="3657143" imgH="2844444" progId="">
                    <p:embed/>
                  </p:oleObj>
                </mc:Choice>
                <mc:Fallback>
                  <p:oleObj r:id="rId15" imgW="3657143" imgH="2844444" progId="">
                    <p:embed/>
                    <p:pic>
                      <p:nvPicPr>
                        <p:cNvPr id="13" name="Object 12">
                          <a:extLst>
                            <a:ext uri="{FF2B5EF4-FFF2-40B4-BE49-F238E27FC236}">
                              <a16:creationId xmlns:a16="http://schemas.microsoft.com/office/drawing/2014/main" id="{20C97DA6-615F-A3D3-6343-61F28620BDE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2330" y="7978015"/>
                          <a:ext cx="1955560" cy="153004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07FE287-F572-D2F7-48BC-48A1164D68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63" t="3419" r="9314" b="18616"/>
            <a:stretch/>
          </p:blipFill>
          <p:spPr>
            <a:xfrm>
              <a:off x="4579003" y="7937017"/>
              <a:ext cx="1829418" cy="153004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EFF3668-523B-C020-AD40-59BFA82BC51F}"/>
                </a:ext>
              </a:extLst>
            </p:cNvPr>
            <p:cNvSpPr txBox="1"/>
            <p:nvPr/>
          </p:nvSpPr>
          <p:spPr>
            <a:xfrm>
              <a:off x="4641919" y="6186876"/>
              <a:ext cx="1829419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825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en-US" sz="600" dirty="0">
                  <a:solidFill>
                    <a:schemeClr val="tx1"/>
                  </a:solidFill>
                </a:rPr>
                <a:t>   9   10  11 12  13 14  15  16  17  18   19  20  21     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EED90D1-9CAB-A23B-D0E1-5EA9D11FD6C0}"/>
                </a:ext>
              </a:extLst>
            </p:cNvPr>
            <p:cNvSpPr txBox="1"/>
            <p:nvPr/>
          </p:nvSpPr>
          <p:spPr>
            <a:xfrm>
              <a:off x="946837" y="6159727"/>
              <a:ext cx="1703119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825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en-US" sz="600" dirty="0">
                  <a:solidFill>
                    <a:schemeClr val="tx1"/>
                  </a:solidFill>
                </a:rPr>
                <a:t>     1                      2               3               4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ACF59BE-C4C5-6FF5-7BFB-97C19232763A}"/>
                </a:ext>
              </a:extLst>
            </p:cNvPr>
            <p:cNvSpPr txBox="1"/>
            <p:nvPr/>
          </p:nvSpPr>
          <p:spPr>
            <a:xfrm>
              <a:off x="3107595" y="6099914"/>
              <a:ext cx="15431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825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en-US" sz="600" dirty="0">
                  <a:solidFill>
                    <a:schemeClr val="tx1"/>
                  </a:solidFill>
                </a:rPr>
                <a:t>                 </a:t>
              </a:r>
            </a:p>
            <a:p>
              <a:r>
                <a:rPr lang="en-US" sz="600" dirty="0">
                  <a:solidFill>
                    <a:schemeClr val="tx1"/>
                  </a:solidFill>
                </a:rPr>
                <a:t>5                6                7             8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BE190E6-AEAB-5F33-FB5D-E1A16665934B}"/>
                </a:ext>
              </a:extLst>
            </p:cNvPr>
            <p:cNvSpPr txBox="1"/>
            <p:nvPr/>
          </p:nvSpPr>
          <p:spPr>
            <a:xfrm>
              <a:off x="782902" y="7827687"/>
              <a:ext cx="1720514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825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en-US" sz="600" dirty="0">
                  <a:solidFill>
                    <a:schemeClr val="tx1"/>
                  </a:solidFill>
                </a:rPr>
                <a:t>22  23   24   25  26   27  28  29  30    31  32  33  34    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17948E9-942C-CEE2-6DB0-78EB6DC3AEA5}"/>
                </a:ext>
              </a:extLst>
            </p:cNvPr>
            <p:cNvSpPr txBox="1"/>
            <p:nvPr/>
          </p:nvSpPr>
          <p:spPr>
            <a:xfrm>
              <a:off x="2723222" y="7827687"/>
              <a:ext cx="177068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825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en-US" sz="600" dirty="0">
                  <a:solidFill>
                    <a:schemeClr val="tx1"/>
                  </a:solidFill>
                </a:rPr>
                <a:t>  34   35  36   37  38   39    40    41   42    43     44   45 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40787BE-25E1-FA44-9501-D8731F44D7D4}"/>
                </a:ext>
              </a:extLst>
            </p:cNvPr>
            <p:cNvSpPr txBox="1"/>
            <p:nvPr/>
          </p:nvSpPr>
          <p:spPr>
            <a:xfrm>
              <a:off x="4825502" y="7793349"/>
              <a:ext cx="1751940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825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defRPr>
              </a:lvl1pPr>
            </a:lstStyle>
            <a:p>
              <a:r>
                <a:rPr lang="en-US" sz="600" dirty="0">
                  <a:solidFill>
                    <a:schemeClr val="tx1"/>
                  </a:solidFill>
                </a:rPr>
                <a:t>46   47    48     49     50    15    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D8247E9E-1608-CB1C-E552-7060D7B50533}"/>
              </a:ext>
            </a:extLst>
          </p:cNvPr>
          <p:cNvSpPr txBox="1"/>
          <p:nvPr/>
        </p:nvSpPr>
        <p:spPr>
          <a:xfrm>
            <a:off x="450177" y="9221449"/>
            <a:ext cx="60961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Figures S1b</a:t>
            </a:r>
            <a:r>
              <a:rPr lang="en-I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PCR amplification of  Internal Transcribed Spacer (ITS1-5.8S-ITS2), using ITS1 and ITS4 primers. </a:t>
            </a:r>
          </a:p>
        </p:txBody>
      </p:sp>
    </p:spTree>
    <p:extLst>
      <p:ext uri="{BB962C8B-B14F-4D97-AF65-F5344CB8AC3E}">
        <p14:creationId xmlns:p14="http://schemas.microsoft.com/office/powerpoint/2010/main" val="2643311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552B235-9534-8D5C-36DD-C7B0EF9C5FFE}"/>
              </a:ext>
            </a:extLst>
          </p:cNvPr>
          <p:cNvSpPr txBox="1"/>
          <p:nvPr/>
        </p:nvSpPr>
        <p:spPr>
          <a:xfrm>
            <a:off x="152400" y="516293"/>
            <a:ext cx="6705600" cy="4726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IN" sz="1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&gt;tr|A0A8H3ZBE1|A0A8H3ZBE1_VENIN Succinate dehydrogenase OS=Venturia </a:t>
            </a:r>
            <a:r>
              <a:rPr lang="en-IN" sz="1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inaequalis</a:t>
            </a:r>
            <a:r>
              <a:rPr lang="en-IN" sz="1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OX=5025 GN=EG327_001920 PE=3 SV=1</a:t>
            </a:r>
            <a:endParaRPr lang="en-IN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IN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VDTLENSGNPTTWKFTQCFGDKGDVEDITEADIISTVEFDQTGNYLATGDKGGRVVLFERNDTKKTCEYKFHTEFQSHEPEFDYLKSLEIEEKINKIKWCRRQNASHYLLSTNDKTIKLWKVFEKSLKVVAENNLSHELTPGGGVTGGGGPVRNPNVHFRSAGDLKLPRLTHHDTVVAAVPRKTYANAHAYHINSISVNSDGETFISSDDLRINLWNLNIQDQSFNIVDIKPANMEELTEVITAAEFHPTSCNWFMYASSKGTIKLADMRESALCDQHAKQFEQEEDPQSRSFFSEIISSISDVRFSHDGRYILSRDYLTVKIWDVNMERQPIKTIPIHEHLRPRLCDTYENDSIFDKFEVVFSGDAKNVMTGSYNNNFMIYPSDPDKDTEVVLQADKSAFKAKKVGIPTPMNSATSPTGSGGKKGGSRAGSPAAGAVGAGQRMRKETDADQIDFNKKILHMSWHPFEDSIAIAATNNLFVFSAFQVYALEAILKHEPDSGLLITLGQFIIVALSAYPSQSSISPPFFLKKTKIPFRKLFFSSAMFFLVNMLNNWAFAFNISVPVHIILRSFGSVTTMAAGWLRGKRYTQLQVLSVLVLTAGVMTSAWADAASKGKPLDTKVDLSEPSLGLGLAILFVAQCLGSWMGVYVQDVYAEHGTHWDENLFYSHILSIPLFLPLAGTLRSQWASLANTPPMPALAYSPFLPTFLQQAFSRIPHAIINLSVNALTQLLCITGVNLLGATSSAVTVTIVLNVRKLVSFMLSVWLFGNKLSFMMGFGAFLVFAAGAGYGWETTVGMKRRAAKEKKHAETKGLNGQTEQKKELSATPCVPPEGTFSIAIARSVRTPLRAFSSTPRASRIITNQPLRAKEAPLHVSHQYPIIDHEYDALVVGAGGSGLRAAFGLAEAGFNTACISKLFPTRSHTVAAQGGINAALGNMHEDDWRWHMYDTVKGSDWLGDQDAIHYMTREAPQSVIELENYGCPFSRTEDGKIYQRAFGGQSQKFGKGGQAYRCCAAADRTGHALLHTLYGQSLRHNTNYFIEYFATDLIMEDGVCKGVIAYNQEDGTIHRFRSQNTVLATGGYGRAYFSCTSAHTCTGDGMAMVARAGLPNQDLEFVQFHPTGIYGAGCLITEGSRGEGGYLLNSEGERFMERYAPTAKDLASRDVVSRSMTLEIREGRGVGPDKDHIYLQLSHLPPEVLHSRLPGISETAAIFSGVDVTKQPIPVLPTVHYNMGGIPTKYTGEVLTVDENGKDKVVPGLFACGEAACVSVHGANRLGANSLLDLIVFGRAVSHTIRDNFSPGYKHPEISADAGAESISVIDQMRTADGSKSTADIRLEMQKVMQTDVSVFRTQESLDEGVKKIHQVDQSFADVGTKDRSMIWNSDLVETLELRNLLTCAVQTAEAAANRKESRGAHAREDYPDRDDEKWMKHTLTWQKSPHSKVDIGYRAVTSHTLDEAECKAVPPFKRTY</a:t>
            </a:r>
          </a:p>
          <a:p>
            <a:r>
              <a:rPr lang="en-IN" sz="1000" b="1" dirty="0"/>
              <a:t>Binding sites </a:t>
            </a:r>
            <a:endParaRPr lang="en-IN" sz="1000" dirty="0"/>
          </a:p>
          <a:p>
            <a:r>
              <a:rPr lang="en-IN" sz="1000" dirty="0"/>
              <a:t>A_543 A_547 A_550 A_551 A_554 A_571 A_574 A_578 A_640 A_641 A_644 A_647 A_648 A_651 A_652 A_665 A_669 A_731 A_735 A_738 A_739 A_742 A_747 A_750 A_751 A_754 A_755 A_758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IN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388A39-B4A0-2DDF-6FAA-CCFE365EEB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5105400"/>
            <a:ext cx="5753100" cy="3301250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FF1235-6C0C-2855-3310-6FA3B2F8954A}"/>
              </a:ext>
            </a:extLst>
          </p:cNvPr>
          <p:cNvSpPr txBox="1"/>
          <p:nvPr/>
        </p:nvSpPr>
        <p:spPr>
          <a:xfrm>
            <a:off x="228600" y="8610600"/>
            <a:ext cx="6705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Figures S2a: </a:t>
            </a:r>
            <a:r>
              <a:rPr lang="en-IN" sz="1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Protein </a:t>
            </a:r>
            <a:r>
              <a:rPr lang="en-IN" sz="1400" dirty="0"/>
              <a:t>sequence and the Active Binding sites predicted in  Succinate dehydrogenase.</a:t>
            </a:r>
          </a:p>
        </p:txBody>
      </p:sp>
      <p:pic>
        <p:nvPicPr>
          <p:cNvPr id="2053" name="Picture 1042">
            <a:extLst>
              <a:ext uri="{FF2B5EF4-FFF2-40B4-BE49-F238E27FC236}">
                <a16:creationId xmlns:a16="http://schemas.microsoft.com/office/drawing/2014/main" id="{2AB78A95-5AEF-6528-8CB1-CC7B21066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80963"/>
            <a:ext cx="1071563" cy="89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397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7ED0FA-F583-96DE-6DE3-22F6B3515F47}"/>
              </a:ext>
            </a:extLst>
          </p:cNvPr>
          <p:cNvSpPr txBox="1"/>
          <p:nvPr/>
        </p:nvSpPr>
        <p:spPr>
          <a:xfrm>
            <a:off x="275896" y="388870"/>
            <a:ext cx="6553200" cy="2870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IN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&gt;tr|A0A8H3UAY0|A0A8H3UAY0_VENIN Lanosterol 14-alpha-demethylase OS=Venturia </a:t>
            </a:r>
            <a:r>
              <a:rPr lang="en-IN" sz="1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inaequalis</a:t>
            </a:r>
            <a:r>
              <a:rPr lang="en-IN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OX=5025 GN=CYP51 PE=3 SV=1</a:t>
            </a:r>
            <a:endParaRPr lang="en-IN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IN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GLLSPLLASLPGSDRSWLFYTLASFGFTVAIVAANLVKQLLFSNPNEPPVVFHWFPFFGNTVVYGIDPIKFFAECKEKHGDIFTFILLGRKTTVYISTKGNEFILNGKQSHVNAEEIYSPLTTPVFGSDVVYDCPNSKLMEQKKFVKYGLTTEALKSYVTLIQQEVEDYTKRYPQFKGEKGSFDVCASMAEITIFTASRSLQGKEVRDKFDASFADLFHDLDMGFSPINFMLPWAPLPHNRRRDAANKKMTETYLEIIQSRKAEGVKKDSEDMIWNLMQCVYKNGTPIPDKEIAHMMIALLMAGQHSSSSTSSWILLRLATRPDIQEELYQEQIRVCGADLPPLQYEDLARMPLHNQIIKETLRMHSPIHSILRAVKQPMPVEGTPYTIPTSHVLLAAPIASGGSPMYFPAPEKWEPHRWDEGSGGTNISGGENGGEEKEDYGYGLITKGASSPYLPFGAGRHRCIGEQFAYMQLNTVLATQVREFKFSLREGESFPKTDFSSLFSGPLRPAWLNWERREKSS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D8939C-52AE-2B23-86A4-F5DE39F08AC5}"/>
              </a:ext>
            </a:extLst>
          </p:cNvPr>
          <p:cNvSpPr txBox="1"/>
          <p:nvPr/>
        </p:nvSpPr>
        <p:spPr>
          <a:xfrm>
            <a:off x="275896" y="8610600"/>
            <a:ext cx="64297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Figures S2b: </a:t>
            </a:r>
            <a:r>
              <a:rPr lang="en-IN" sz="1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Protein 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sequence and the Active Binding sites predicted in  Lanosterol demethylase</a:t>
            </a:r>
            <a:r>
              <a:rPr lang="en-IN" sz="1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AA6B08-99AC-81B7-E99E-5E9CC36A8C28}"/>
              </a:ext>
            </a:extLst>
          </p:cNvPr>
          <p:cNvSpPr txBox="1"/>
          <p:nvPr/>
        </p:nvSpPr>
        <p:spPr>
          <a:xfrm>
            <a:off x="304800" y="3411800"/>
            <a:ext cx="6553200" cy="1439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IN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Binding Sites</a:t>
            </a:r>
            <a:endParaRPr lang="en-IN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IN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A_119 A_122 A_123 A_127 A_132 A_133 A_140 A_143 A_144 A_147 A_151 A_198 A_202 A_203 A_226 A_297 A_300 A_301 A_303 A_304 A_305 A_307 A_308 A_309 A_312 A_364 A_369 A_370 A_372 A_373 A_375 A_458 A_459 A_460 A_464 A_465 A_466 A_467 A_468 A_471 A_472 A_476 A_505 A_506</a:t>
            </a:r>
            <a:endParaRPr lang="en-IN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C15DE9B-3EA3-0996-B198-C78F6094D108}"/>
              </a:ext>
            </a:extLst>
          </p:cNvPr>
          <p:cNvGrpSpPr/>
          <p:nvPr/>
        </p:nvGrpSpPr>
        <p:grpSpPr>
          <a:xfrm>
            <a:off x="685800" y="4927562"/>
            <a:ext cx="5486399" cy="3530637"/>
            <a:chOff x="0" y="0"/>
            <a:chExt cx="6000750" cy="429950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5502E59-BC08-8032-DAEF-D549ECDFB0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27" t="8201" r="8564" b="8403"/>
            <a:stretch/>
          </p:blipFill>
          <p:spPr bwMode="auto">
            <a:xfrm>
              <a:off x="898250" y="0"/>
              <a:ext cx="4740965" cy="32898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D839503-AE12-D96F-B06A-41A553AF1E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89854"/>
              <a:ext cx="6000750" cy="1009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8976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0B31DA-7762-4C9D-AFAF-07485586C375}"/>
              </a:ext>
            </a:extLst>
          </p:cNvPr>
          <p:cNvSpPr txBox="1"/>
          <p:nvPr/>
        </p:nvSpPr>
        <p:spPr>
          <a:xfrm>
            <a:off x="501770" y="4343400"/>
            <a:ext cx="3866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(b)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F6B14C-DD6C-EA4A-4778-B9CB3EF95D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31297"/>
            <a:ext cx="5067300" cy="31923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23DC97-6910-338D-EE25-9C74EEA28A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263" y="4572000"/>
            <a:ext cx="3276600" cy="3276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BE0705-271F-0661-07B8-102D62FDAB0B}"/>
              </a:ext>
            </a:extLst>
          </p:cNvPr>
          <p:cNvSpPr txBox="1"/>
          <p:nvPr/>
        </p:nvSpPr>
        <p:spPr>
          <a:xfrm>
            <a:off x="501770" y="731215"/>
            <a:ext cx="3786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(a)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F55E67-EF6A-8C7B-C554-816A3D6B3B27}"/>
              </a:ext>
            </a:extLst>
          </p:cNvPr>
          <p:cNvSpPr txBox="1"/>
          <p:nvPr/>
        </p:nvSpPr>
        <p:spPr>
          <a:xfrm>
            <a:off x="327927" y="7826477"/>
            <a:ext cx="6530073" cy="1249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Supplementary figure  S3</a:t>
            </a:r>
            <a:r>
              <a:rPr lang="en-IN" sz="1000" b="1" dirty="0"/>
              <a:t>. Diversity and phylogenetic relationships of endophytic fungi isolated from apple cultivars.</a:t>
            </a:r>
            <a:endParaRPr lang="en-IN" sz="1000" dirty="0"/>
          </a:p>
          <a:p>
            <a:r>
              <a:rPr lang="en-IN" sz="1000" b="1" dirty="0"/>
              <a:t>(a) </a:t>
            </a:r>
            <a:r>
              <a:rPr lang="en-IN" sz="1000" dirty="0"/>
              <a:t>Heatmap showing the distribution and frequency of endophytic fungal species isolated from different apple cultivars. </a:t>
            </a:r>
            <a:r>
              <a:rPr lang="en-IN" sz="1000" dirty="0" err="1"/>
              <a:t>Color</a:t>
            </a:r>
            <a:r>
              <a:rPr lang="en-IN" sz="1000" dirty="0"/>
              <a:t> intensity represents the number of isolates recovered from each source, with darker shades indicating higher abundance;</a:t>
            </a:r>
            <a:r>
              <a:rPr lang="en-IN" sz="1000" b="1" dirty="0"/>
              <a:t> (b) P</a:t>
            </a:r>
            <a:r>
              <a:rPr lang="en-IN" sz="1000" dirty="0"/>
              <a:t>hylogenetic tree based on ITS rDNA sequences illustrating the evolutionary relationships among the isolated endophytic fungi. Clade I(green) isolates in this group are closely related and form a distinct evolutionary lineage. Accession numbers corresponding to each isolate are shown at the terminal nodes.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450215" algn="l"/>
              </a:tabLst>
            </a:pPr>
            <a:endParaRPr lang="en-IN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688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00C44C-4B0B-5937-02C4-1C6C076D59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7792"/>
            <a:ext cx="2881948" cy="187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12B648-F1BF-CB29-5022-331877574A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363" y="437792"/>
            <a:ext cx="2881948" cy="187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E77397-124B-F47E-7D56-822B7B8E4F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7418"/>
            <a:ext cx="2881948" cy="187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FDAC46-9E97-7EA7-2862-EA99054499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363" y="2517418"/>
            <a:ext cx="2881948" cy="187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DE3FD0-75CC-2DEC-7A5F-7EDB7EBE389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10864"/>
            <a:ext cx="2881948" cy="187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58323F-1B84-B642-35F6-5ABC791A492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363" y="4610864"/>
            <a:ext cx="2881948" cy="187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E94B9E-AAEC-240E-F5A1-E80F8F8792F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043400"/>
            <a:ext cx="2881948" cy="187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6267D0-AFB3-C6C0-BF27-96ABA7EF82A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363" y="7043400"/>
            <a:ext cx="2881948" cy="1872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E57B4E7-4DD2-38A1-40A8-51FB6C6DE521}"/>
              </a:ext>
            </a:extLst>
          </p:cNvPr>
          <p:cNvSpPr txBox="1"/>
          <p:nvPr/>
        </p:nvSpPr>
        <p:spPr>
          <a:xfrm>
            <a:off x="1675196" y="2193586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H1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2A92E4-F721-9F4F-B797-23AFCA467CB9}"/>
              </a:ext>
            </a:extLst>
          </p:cNvPr>
          <p:cNvSpPr txBox="1"/>
          <p:nvPr/>
        </p:nvSpPr>
        <p:spPr>
          <a:xfrm>
            <a:off x="4709606" y="2178698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H2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D4F055-6F3E-86E9-9B9E-CDB636238AF1}"/>
              </a:ext>
            </a:extLst>
          </p:cNvPr>
          <p:cNvSpPr txBox="1"/>
          <p:nvPr/>
        </p:nvSpPr>
        <p:spPr>
          <a:xfrm>
            <a:off x="1452218" y="4117286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H3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AE1236-C1E9-051D-60A5-C203D5DB54AA}"/>
              </a:ext>
            </a:extLst>
          </p:cNvPr>
          <p:cNvSpPr txBox="1"/>
          <p:nvPr/>
        </p:nvSpPr>
        <p:spPr>
          <a:xfrm>
            <a:off x="4486628" y="4204752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H Full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276D9F59-6525-ABDB-4529-A0D90E73E1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520751"/>
              </p:ext>
            </p:extLst>
          </p:nvPr>
        </p:nvGraphicFramePr>
        <p:xfrm>
          <a:off x="550526" y="6409117"/>
          <a:ext cx="2696845" cy="1979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6845">
                  <a:extLst>
                    <a:ext uri="{9D8B030D-6E8A-4147-A177-3AD203B41FA5}">
                      <a16:colId xmlns:a16="http://schemas.microsoft.com/office/drawing/2014/main" val="35398884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tabLst>
                          <a:tab pos="450215" algn="l"/>
                        </a:tabLst>
                      </a:pPr>
                      <a:r>
                        <a:rPr lang="en-US" sz="1200" baseline="30000" dirty="0">
                          <a:effectLst/>
                        </a:rPr>
                        <a:t>13</a:t>
                      </a:r>
                      <a:r>
                        <a:rPr lang="en-US" sz="1200" dirty="0">
                          <a:effectLst/>
                        </a:rPr>
                        <a:t> C NMR exp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8165633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52B46FD-2A04-42D7-A285-19BB208F21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267145"/>
              </p:ext>
            </p:extLst>
          </p:nvPr>
        </p:nvGraphicFramePr>
        <p:xfrm>
          <a:off x="3437363" y="6431407"/>
          <a:ext cx="2870111" cy="1979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0111">
                  <a:extLst>
                    <a:ext uri="{9D8B030D-6E8A-4147-A177-3AD203B41FA5}">
                      <a16:colId xmlns:a16="http://schemas.microsoft.com/office/drawing/2014/main" val="2922070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tabLst>
                          <a:tab pos="450215" algn="l"/>
                        </a:tabLst>
                      </a:pPr>
                      <a:r>
                        <a:rPr lang="en-US" sz="1200" baseline="30000" dirty="0">
                          <a:effectLst/>
                        </a:rPr>
                        <a:t>13</a:t>
                      </a:r>
                      <a:r>
                        <a:rPr lang="en-US" sz="1200" dirty="0">
                          <a:effectLst/>
                        </a:rPr>
                        <a:t> C NMR Full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828546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3E7453AC-DD21-2E5B-D283-2823BCCE30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915299"/>
              </p:ext>
            </p:extLst>
          </p:nvPr>
        </p:nvGraphicFramePr>
        <p:xfrm>
          <a:off x="457200" y="8869807"/>
          <a:ext cx="5393690" cy="1979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6845">
                  <a:extLst>
                    <a:ext uri="{9D8B030D-6E8A-4147-A177-3AD203B41FA5}">
                      <a16:colId xmlns:a16="http://schemas.microsoft.com/office/drawing/2014/main" val="3237024238"/>
                    </a:ext>
                  </a:extLst>
                </a:gridCol>
                <a:gridCol w="2696845">
                  <a:extLst>
                    <a:ext uri="{9D8B030D-6E8A-4147-A177-3AD203B41FA5}">
                      <a16:colId xmlns:a16="http://schemas.microsoft.com/office/drawing/2014/main" val="3571383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tabLst>
                          <a:tab pos="450215" algn="l"/>
                        </a:tabLst>
                      </a:pPr>
                      <a:r>
                        <a:rPr lang="en-US" sz="1200">
                          <a:effectLst/>
                        </a:rPr>
                        <a:t>DEPT NMR exp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tabLst>
                          <a:tab pos="450215" algn="l"/>
                        </a:tabLst>
                      </a:pPr>
                      <a:r>
                        <a:rPr lang="en-US" sz="1200" dirty="0">
                          <a:effectLst/>
                        </a:rPr>
                        <a:t>DEPT NMR Full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1922706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2E0F197C-86A1-388C-1B7E-2B69EE80117C}"/>
              </a:ext>
            </a:extLst>
          </p:cNvPr>
          <p:cNvSpPr txBox="1"/>
          <p:nvPr/>
        </p:nvSpPr>
        <p:spPr>
          <a:xfrm>
            <a:off x="236963" y="9043304"/>
            <a:ext cx="6400800" cy="616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en-IN" sz="1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Supplementary figure  S4a: </a:t>
            </a:r>
            <a:r>
              <a:rPr lang="en-IN" sz="1200" dirty="0">
                <a:effectLst/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¹H NMR and </a:t>
            </a:r>
            <a:r>
              <a:rPr lang="en-IN" sz="1200" baseline="30000" dirty="0">
                <a:effectLst/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13</a:t>
            </a:r>
            <a:r>
              <a:rPr lang="en-IN" sz="1200" dirty="0">
                <a:effectLst/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 C NMR Spectrum of the purified compound;(b)DEPT NMR Spectrum of the purified compound</a:t>
            </a:r>
            <a:endParaRPr lang="en-IN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674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F44CC6-24A1-C4C7-3B5A-0F8BBBC367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38400"/>
            <a:ext cx="2563495" cy="1898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39FC43-DDF3-91C9-5181-9E4384423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470688"/>
            <a:ext cx="2526665" cy="19411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90DD73-79B6-46C9-4112-3ADDA7176955}"/>
              </a:ext>
            </a:extLst>
          </p:cNvPr>
          <p:cNvSpPr txBox="1"/>
          <p:nvPr/>
        </p:nvSpPr>
        <p:spPr>
          <a:xfrm>
            <a:off x="3962400" y="4411883"/>
            <a:ext cx="1714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/>
              <a:t>HRMS SPEC 1</a:t>
            </a:r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ACA228-6C5C-1713-4EAE-96CCABE8D735}"/>
              </a:ext>
            </a:extLst>
          </p:cNvPr>
          <p:cNvSpPr txBox="1"/>
          <p:nvPr/>
        </p:nvSpPr>
        <p:spPr>
          <a:xfrm>
            <a:off x="813984" y="4349965"/>
            <a:ext cx="1638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HRMS SPEC </a:t>
            </a:r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D7A5EE-997A-FEDC-D8FE-F257C52797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186704"/>
            <a:ext cx="2477770" cy="1913255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C27C841-E95C-A5B6-FD19-EB0B3583E5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339970"/>
              </p:ext>
            </p:extLst>
          </p:nvPr>
        </p:nvGraphicFramePr>
        <p:xfrm>
          <a:off x="381000" y="7000962"/>
          <a:ext cx="2563495" cy="1979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3495">
                  <a:extLst>
                    <a:ext uri="{9D8B030D-6E8A-4147-A177-3AD203B41FA5}">
                      <a16:colId xmlns:a16="http://schemas.microsoft.com/office/drawing/2014/main" val="23292111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HRMS SPEC 2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6265826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2B5B78FE-8745-B578-8BDC-8D1A14B118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719297"/>
            <a:ext cx="3625312" cy="25959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B34661B-9161-6B15-2027-A6FDD10A83F0}"/>
              </a:ext>
            </a:extLst>
          </p:cNvPr>
          <p:cNvSpPr txBox="1"/>
          <p:nvPr/>
        </p:nvSpPr>
        <p:spPr>
          <a:xfrm>
            <a:off x="382292" y="7120480"/>
            <a:ext cx="6247108" cy="616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en-IN" sz="1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Supplementary figure  S4b: </a:t>
            </a:r>
            <a:r>
              <a:rPr lang="en-IN" sz="1200" dirty="0">
                <a:effectLst/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High-Resolution Mass Spectrum (HRMS) of the purified compound;(b)Fourier Transform Infrared (FTIR) spectrum of the purified compound</a:t>
            </a:r>
            <a:endParaRPr lang="en-IN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485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952B91F-ACA5-493A-891C-9140383E50BE}"/>
              </a:ext>
            </a:extLst>
          </p:cNvPr>
          <p:cNvGrpSpPr/>
          <p:nvPr/>
        </p:nvGrpSpPr>
        <p:grpSpPr>
          <a:xfrm>
            <a:off x="533399" y="692531"/>
            <a:ext cx="6000750" cy="2195830"/>
            <a:chOff x="0" y="0"/>
            <a:chExt cx="9145217" cy="302433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D3C3FA4-9D97-9CFE-4B71-E5AB5237F8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19" t="2712" r="20272" b="6180"/>
            <a:stretch/>
          </p:blipFill>
          <p:spPr bwMode="auto">
            <a:xfrm>
              <a:off x="0" y="0"/>
              <a:ext cx="4604523" cy="3024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EC8C6D2-1A5B-9F50-C0BD-437C928C79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49" r="16027" b="18159"/>
            <a:stretch/>
          </p:blipFill>
          <p:spPr bwMode="auto">
            <a:xfrm>
              <a:off x="4604523" y="0"/>
              <a:ext cx="4540694" cy="3024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C4448C9-AC74-E9AD-AE21-95E712365B21}"/>
              </a:ext>
            </a:extLst>
          </p:cNvPr>
          <p:cNvSpPr txBox="1"/>
          <p:nvPr/>
        </p:nvSpPr>
        <p:spPr>
          <a:xfrm>
            <a:off x="762000" y="3048000"/>
            <a:ext cx="5895975" cy="50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None/>
              <a:tabLst>
                <a:tab pos="180340" algn="l"/>
              </a:tabLst>
            </a:pPr>
            <a:r>
              <a:rPr lang="en-IN" sz="1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Supplementary figure  S5</a:t>
            </a:r>
            <a:r>
              <a:rPr lang="en-IN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n-I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Three-Dimensional Structure of the target proteins; (a) Succinate dehydrogenase; and (b) Lanosterol demethylase</a:t>
            </a:r>
            <a:endParaRPr lang="en-IN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7A8909-C689-FEF8-ED49-C0A09BD4AC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54" y="4037580"/>
            <a:ext cx="2911475" cy="3972560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BE7C65-9BAE-E4BF-F7FD-7DB33FC117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4" y="4036310"/>
            <a:ext cx="2905125" cy="3970655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20245C8-F5FE-6AF5-A572-B6C7A69EF647}"/>
              </a:ext>
            </a:extLst>
          </p:cNvPr>
          <p:cNvSpPr txBox="1"/>
          <p:nvPr/>
        </p:nvSpPr>
        <p:spPr>
          <a:xfrm>
            <a:off x="770913" y="7848600"/>
            <a:ext cx="6096000" cy="845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sz="1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Supplementary figure  S6: </a:t>
            </a:r>
            <a:r>
              <a:rPr lang="en-I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(a) Ramachandran plot for Lanosterol demethylase</a:t>
            </a:r>
            <a:r>
              <a:rPr lang="en-IN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(b) Ramachandran plot for Succinate dehydrogenase</a:t>
            </a:r>
            <a:endParaRPr lang="en-IN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endParaRPr lang="en-IN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CFDE22-F49F-1AFD-1BBE-EE8EB49D0A2B}"/>
              </a:ext>
            </a:extLst>
          </p:cNvPr>
          <p:cNvSpPr txBox="1"/>
          <p:nvPr/>
        </p:nvSpPr>
        <p:spPr>
          <a:xfrm>
            <a:off x="1066800" y="15240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9B4CEB-FF44-7784-A520-126862293754}"/>
              </a:ext>
            </a:extLst>
          </p:cNvPr>
          <p:cNvSpPr txBox="1"/>
          <p:nvPr/>
        </p:nvSpPr>
        <p:spPr>
          <a:xfrm>
            <a:off x="4595306" y="3048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813519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11471</TotalTime>
  <Words>786</Words>
  <Application>Microsoft Office PowerPoint</Application>
  <PresentationFormat>A4 Paper (210x297 mm)</PresentationFormat>
  <Paragraphs>50</Paragraphs>
  <Slides>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Gulzar ahmad</cp:lastModifiedBy>
  <cp:revision>220</cp:revision>
  <dcterms:created xsi:type="dcterms:W3CDTF">2006-08-16T00:00:00Z</dcterms:created>
  <dcterms:modified xsi:type="dcterms:W3CDTF">2026-05-22T10:45:49Z</dcterms:modified>
</cp:coreProperties>
</file>