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6865600" cy="6743700"/>
  <p:notesSz cx="16865600" cy="6743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1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9"/>
  </p:normalViewPr>
  <p:slideViewPr>
    <p:cSldViewPr>
      <p:cViewPr>
        <p:scale>
          <a:sx n="54" d="100"/>
          <a:sy n="54" d="100"/>
        </p:scale>
        <p:origin x="1504" y="1248"/>
      </p:cViewPr>
      <p:guideLst>
        <p:guide orient="horz" pos="2880"/>
        <p:guide pos="2160"/>
      </p:guideLst>
    </p:cSldViewPr>
  </p:slideViewPr>
  <p:notesTextViewPr>
    <p:cViewPr>
      <p:scale>
        <a:sx n="90" d="100"/>
        <a:sy n="9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308850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9553575" y="0"/>
            <a:ext cx="7308850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D54E0-EE52-E24A-AC33-7A8EEB837EFB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5586413" y="842963"/>
            <a:ext cx="5692775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685925" y="3244850"/>
            <a:ext cx="13493750" cy="26558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05563"/>
            <a:ext cx="7308850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9553575" y="6405563"/>
            <a:ext cx="7308850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A4765-DA24-524E-B9EA-86271EFE1F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351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A4765-DA24-524E-B9EA-86271EFE1F5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690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64920" y="2090547"/>
            <a:ext cx="14335760" cy="14161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529840" y="3776472"/>
            <a:ext cx="11805920" cy="1685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VOI:</a:t>
            </a:r>
            <a:r>
              <a:rPr spc="-10" dirty="0"/>
              <a:t> Volume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interest;</a:t>
            </a:r>
            <a:r>
              <a:rPr spc="-10" dirty="0"/>
              <a:t> </a:t>
            </a:r>
            <a:r>
              <a:rPr dirty="0"/>
              <a:t>SVM:</a:t>
            </a:r>
            <a:r>
              <a:rPr spc="-10" dirty="0"/>
              <a:t> </a:t>
            </a:r>
            <a:r>
              <a:rPr dirty="0"/>
              <a:t>Support</a:t>
            </a:r>
            <a:r>
              <a:rPr spc="-10" dirty="0"/>
              <a:t> </a:t>
            </a:r>
            <a:r>
              <a:rPr dirty="0"/>
              <a:t>vector</a:t>
            </a:r>
            <a:r>
              <a:rPr spc="-10" dirty="0"/>
              <a:t> </a:t>
            </a:r>
            <a:r>
              <a:rPr dirty="0"/>
              <a:t>machine;</a:t>
            </a:r>
            <a:r>
              <a:rPr spc="-75" dirty="0"/>
              <a:t> </a:t>
            </a:r>
            <a:r>
              <a:rPr dirty="0"/>
              <a:t>AUROC:</a:t>
            </a:r>
            <a:r>
              <a:rPr spc="-80" dirty="0"/>
              <a:t> </a:t>
            </a:r>
            <a:r>
              <a:rPr dirty="0"/>
              <a:t>Area</a:t>
            </a:r>
            <a:r>
              <a:rPr spc="-10" dirty="0"/>
              <a:t> </a:t>
            </a:r>
            <a:r>
              <a:rPr dirty="0"/>
              <a:t>under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receiver</a:t>
            </a:r>
            <a:r>
              <a:rPr spc="-10" dirty="0"/>
              <a:t> </a:t>
            </a:r>
            <a:r>
              <a:rPr dirty="0"/>
              <a:t>operating</a:t>
            </a:r>
            <a:r>
              <a:rPr spc="-10" dirty="0"/>
              <a:t> </a:t>
            </a:r>
            <a:r>
              <a:rPr dirty="0"/>
              <a:t>characteristic</a:t>
            </a:r>
            <a:r>
              <a:rPr spc="-10" dirty="0"/>
              <a:t> </a:t>
            </a:r>
            <a:r>
              <a:rPr dirty="0"/>
              <a:t>curve,</a:t>
            </a:r>
            <a:r>
              <a:rPr spc="-10" dirty="0"/>
              <a:t> </a:t>
            </a:r>
            <a:r>
              <a:rPr dirty="0"/>
              <a:t>SHAP:</a:t>
            </a:r>
            <a:r>
              <a:rPr spc="-10" dirty="0"/>
              <a:t> </a:t>
            </a:r>
            <a:r>
              <a:rPr dirty="0"/>
              <a:t>SHapley</a:t>
            </a:r>
            <a:r>
              <a:rPr spc="-75" dirty="0"/>
              <a:t> </a:t>
            </a:r>
            <a:r>
              <a:rPr dirty="0"/>
              <a:t>Additive</a:t>
            </a:r>
            <a:r>
              <a:rPr spc="-10" dirty="0"/>
              <a:t> exPlanations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VOI:</a:t>
            </a:r>
            <a:r>
              <a:rPr spc="-10" dirty="0"/>
              <a:t> Volume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interest;</a:t>
            </a:r>
            <a:r>
              <a:rPr spc="-10" dirty="0"/>
              <a:t> </a:t>
            </a:r>
            <a:r>
              <a:rPr dirty="0"/>
              <a:t>SVM:</a:t>
            </a:r>
            <a:r>
              <a:rPr spc="-10" dirty="0"/>
              <a:t> </a:t>
            </a:r>
            <a:r>
              <a:rPr dirty="0"/>
              <a:t>Support</a:t>
            </a:r>
            <a:r>
              <a:rPr spc="-10" dirty="0"/>
              <a:t> </a:t>
            </a:r>
            <a:r>
              <a:rPr dirty="0"/>
              <a:t>vector</a:t>
            </a:r>
            <a:r>
              <a:rPr spc="-10" dirty="0"/>
              <a:t> </a:t>
            </a:r>
            <a:r>
              <a:rPr dirty="0"/>
              <a:t>machine;</a:t>
            </a:r>
            <a:r>
              <a:rPr spc="-75" dirty="0"/>
              <a:t> </a:t>
            </a:r>
            <a:r>
              <a:rPr dirty="0"/>
              <a:t>AUROC:</a:t>
            </a:r>
            <a:r>
              <a:rPr spc="-80" dirty="0"/>
              <a:t> </a:t>
            </a:r>
            <a:r>
              <a:rPr dirty="0"/>
              <a:t>Area</a:t>
            </a:r>
            <a:r>
              <a:rPr spc="-10" dirty="0"/>
              <a:t> </a:t>
            </a:r>
            <a:r>
              <a:rPr dirty="0"/>
              <a:t>under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receiver</a:t>
            </a:r>
            <a:r>
              <a:rPr spc="-10" dirty="0"/>
              <a:t> </a:t>
            </a:r>
            <a:r>
              <a:rPr dirty="0"/>
              <a:t>operating</a:t>
            </a:r>
            <a:r>
              <a:rPr spc="-10" dirty="0"/>
              <a:t> </a:t>
            </a:r>
            <a:r>
              <a:rPr dirty="0"/>
              <a:t>characteristic</a:t>
            </a:r>
            <a:r>
              <a:rPr spc="-10" dirty="0"/>
              <a:t> </a:t>
            </a:r>
            <a:r>
              <a:rPr dirty="0"/>
              <a:t>curve,</a:t>
            </a:r>
            <a:r>
              <a:rPr spc="-10" dirty="0"/>
              <a:t> </a:t>
            </a:r>
            <a:r>
              <a:rPr dirty="0"/>
              <a:t>SHAP:</a:t>
            </a:r>
            <a:r>
              <a:rPr spc="-10" dirty="0"/>
              <a:t> </a:t>
            </a:r>
            <a:r>
              <a:rPr dirty="0"/>
              <a:t>SHapley</a:t>
            </a:r>
            <a:r>
              <a:rPr spc="-75" dirty="0"/>
              <a:t> </a:t>
            </a:r>
            <a:r>
              <a:rPr dirty="0"/>
              <a:t>Additive</a:t>
            </a:r>
            <a:r>
              <a:rPr spc="-10" dirty="0"/>
              <a:t> exPlanations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43280" y="1551051"/>
            <a:ext cx="7336536" cy="44508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685784" y="1551051"/>
            <a:ext cx="7336536" cy="44508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VOI:</a:t>
            </a:r>
            <a:r>
              <a:rPr spc="-10" dirty="0"/>
              <a:t> Volume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interest;</a:t>
            </a:r>
            <a:r>
              <a:rPr spc="-10" dirty="0"/>
              <a:t> </a:t>
            </a:r>
            <a:r>
              <a:rPr dirty="0"/>
              <a:t>SVM:</a:t>
            </a:r>
            <a:r>
              <a:rPr spc="-10" dirty="0"/>
              <a:t> </a:t>
            </a:r>
            <a:r>
              <a:rPr dirty="0"/>
              <a:t>Support</a:t>
            </a:r>
            <a:r>
              <a:rPr spc="-10" dirty="0"/>
              <a:t> </a:t>
            </a:r>
            <a:r>
              <a:rPr dirty="0"/>
              <a:t>vector</a:t>
            </a:r>
            <a:r>
              <a:rPr spc="-10" dirty="0"/>
              <a:t> </a:t>
            </a:r>
            <a:r>
              <a:rPr dirty="0"/>
              <a:t>machine;</a:t>
            </a:r>
            <a:r>
              <a:rPr spc="-75" dirty="0"/>
              <a:t> </a:t>
            </a:r>
            <a:r>
              <a:rPr dirty="0"/>
              <a:t>AUROC:</a:t>
            </a:r>
            <a:r>
              <a:rPr spc="-80" dirty="0"/>
              <a:t> </a:t>
            </a:r>
            <a:r>
              <a:rPr dirty="0"/>
              <a:t>Area</a:t>
            </a:r>
            <a:r>
              <a:rPr spc="-10" dirty="0"/>
              <a:t> </a:t>
            </a:r>
            <a:r>
              <a:rPr dirty="0"/>
              <a:t>under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receiver</a:t>
            </a:r>
            <a:r>
              <a:rPr spc="-10" dirty="0"/>
              <a:t> </a:t>
            </a:r>
            <a:r>
              <a:rPr dirty="0"/>
              <a:t>operating</a:t>
            </a:r>
            <a:r>
              <a:rPr spc="-10" dirty="0"/>
              <a:t> </a:t>
            </a:r>
            <a:r>
              <a:rPr dirty="0"/>
              <a:t>characteristic</a:t>
            </a:r>
            <a:r>
              <a:rPr spc="-10" dirty="0"/>
              <a:t> </a:t>
            </a:r>
            <a:r>
              <a:rPr dirty="0"/>
              <a:t>curve,</a:t>
            </a:r>
            <a:r>
              <a:rPr spc="-10" dirty="0"/>
              <a:t> </a:t>
            </a:r>
            <a:r>
              <a:rPr dirty="0"/>
              <a:t>SHAP:</a:t>
            </a:r>
            <a:r>
              <a:rPr spc="-10" dirty="0"/>
              <a:t> </a:t>
            </a:r>
            <a:r>
              <a:rPr dirty="0"/>
              <a:t>SHapley</a:t>
            </a:r>
            <a:r>
              <a:rPr spc="-75" dirty="0"/>
              <a:t> </a:t>
            </a:r>
            <a:r>
              <a:rPr dirty="0"/>
              <a:t>Additive</a:t>
            </a:r>
            <a:r>
              <a:rPr spc="-10" dirty="0"/>
              <a:t> exPlanations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VOI:</a:t>
            </a:r>
            <a:r>
              <a:rPr spc="-10" dirty="0"/>
              <a:t> Volume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interest;</a:t>
            </a:r>
            <a:r>
              <a:rPr spc="-10" dirty="0"/>
              <a:t> </a:t>
            </a:r>
            <a:r>
              <a:rPr dirty="0"/>
              <a:t>SVM:</a:t>
            </a:r>
            <a:r>
              <a:rPr spc="-10" dirty="0"/>
              <a:t> </a:t>
            </a:r>
            <a:r>
              <a:rPr dirty="0"/>
              <a:t>Support</a:t>
            </a:r>
            <a:r>
              <a:rPr spc="-10" dirty="0"/>
              <a:t> </a:t>
            </a:r>
            <a:r>
              <a:rPr dirty="0"/>
              <a:t>vector</a:t>
            </a:r>
            <a:r>
              <a:rPr spc="-10" dirty="0"/>
              <a:t> </a:t>
            </a:r>
            <a:r>
              <a:rPr dirty="0"/>
              <a:t>machine;</a:t>
            </a:r>
            <a:r>
              <a:rPr spc="-75" dirty="0"/>
              <a:t> </a:t>
            </a:r>
            <a:r>
              <a:rPr dirty="0"/>
              <a:t>AUROC:</a:t>
            </a:r>
            <a:r>
              <a:rPr spc="-80" dirty="0"/>
              <a:t> </a:t>
            </a:r>
            <a:r>
              <a:rPr dirty="0"/>
              <a:t>Area</a:t>
            </a:r>
            <a:r>
              <a:rPr spc="-10" dirty="0"/>
              <a:t> </a:t>
            </a:r>
            <a:r>
              <a:rPr dirty="0"/>
              <a:t>under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receiver</a:t>
            </a:r>
            <a:r>
              <a:rPr spc="-10" dirty="0"/>
              <a:t> </a:t>
            </a:r>
            <a:r>
              <a:rPr dirty="0"/>
              <a:t>operating</a:t>
            </a:r>
            <a:r>
              <a:rPr spc="-10" dirty="0"/>
              <a:t> </a:t>
            </a:r>
            <a:r>
              <a:rPr dirty="0"/>
              <a:t>characteristic</a:t>
            </a:r>
            <a:r>
              <a:rPr spc="-10" dirty="0"/>
              <a:t> </a:t>
            </a:r>
            <a:r>
              <a:rPr dirty="0"/>
              <a:t>curve,</a:t>
            </a:r>
            <a:r>
              <a:rPr spc="-10" dirty="0"/>
              <a:t> </a:t>
            </a:r>
            <a:r>
              <a:rPr dirty="0"/>
              <a:t>SHAP:</a:t>
            </a:r>
            <a:r>
              <a:rPr spc="-10" dirty="0"/>
              <a:t> </a:t>
            </a:r>
            <a:r>
              <a:rPr dirty="0"/>
              <a:t>SHapley</a:t>
            </a:r>
            <a:r>
              <a:rPr spc="-75" dirty="0"/>
              <a:t> </a:t>
            </a:r>
            <a:r>
              <a:rPr dirty="0"/>
              <a:t>Additive</a:t>
            </a:r>
            <a:r>
              <a:rPr spc="-10" dirty="0"/>
              <a:t> exPlanations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VOI:</a:t>
            </a:r>
            <a:r>
              <a:rPr spc="-10" dirty="0"/>
              <a:t> Volume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interest;</a:t>
            </a:r>
            <a:r>
              <a:rPr spc="-10" dirty="0"/>
              <a:t> </a:t>
            </a:r>
            <a:r>
              <a:rPr dirty="0"/>
              <a:t>SVM:</a:t>
            </a:r>
            <a:r>
              <a:rPr spc="-10" dirty="0"/>
              <a:t> </a:t>
            </a:r>
            <a:r>
              <a:rPr dirty="0"/>
              <a:t>Support</a:t>
            </a:r>
            <a:r>
              <a:rPr spc="-10" dirty="0"/>
              <a:t> </a:t>
            </a:r>
            <a:r>
              <a:rPr dirty="0"/>
              <a:t>vector</a:t>
            </a:r>
            <a:r>
              <a:rPr spc="-10" dirty="0"/>
              <a:t> </a:t>
            </a:r>
            <a:r>
              <a:rPr dirty="0"/>
              <a:t>machine;</a:t>
            </a:r>
            <a:r>
              <a:rPr spc="-75" dirty="0"/>
              <a:t> </a:t>
            </a:r>
            <a:r>
              <a:rPr dirty="0"/>
              <a:t>AUROC:</a:t>
            </a:r>
            <a:r>
              <a:rPr spc="-80" dirty="0"/>
              <a:t> </a:t>
            </a:r>
            <a:r>
              <a:rPr dirty="0"/>
              <a:t>Area</a:t>
            </a:r>
            <a:r>
              <a:rPr spc="-10" dirty="0"/>
              <a:t> </a:t>
            </a:r>
            <a:r>
              <a:rPr dirty="0"/>
              <a:t>under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receiver</a:t>
            </a:r>
            <a:r>
              <a:rPr spc="-10" dirty="0"/>
              <a:t> </a:t>
            </a:r>
            <a:r>
              <a:rPr dirty="0"/>
              <a:t>operating</a:t>
            </a:r>
            <a:r>
              <a:rPr spc="-10" dirty="0"/>
              <a:t> </a:t>
            </a:r>
            <a:r>
              <a:rPr dirty="0"/>
              <a:t>characteristic</a:t>
            </a:r>
            <a:r>
              <a:rPr spc="-10" dirty="0"/>
              <a:t> </a:t>
            </a:r>
            <a:r>
              <a:rPr dirty="0"/>
              <a:t>curve,</a:t>
            </a:r>
            <a:r>
              <a:rPr spc="-10" dirty="0"/>
              <a:t> </a:t>
            </a:r>
            <a:r>
              <a:rPr dirty="0"/>
              <a:t>SHAP:</a:t>
            </a:r>
            <a:r>
              <a:rPr spc="-10" dirty="0"/>
              <a:t> </a:t>
            </a:r>
            <a:r>
              <a:rPr dirty="0"/>
              <a:t>SHapley</a:t>
            </a:r>
            <a:r>
              <a:rPr spc="-75" dirty="0"/>
              <a:t> </a:t>
            </a:r>
            <a:r>
              <a:rPr dirty="0"/>
              <a:t>Additive</a:t>
            </a:r>
            <a:r>
              <a:rPr spc="-10" dirty="0"/>
              <a:t> exPlanations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121917"/>
            <a:ext cx="16865600" cy="5347335"/>
          </a:xfrm>
          <a:custGeom>
            <a:avLst/>
            <a:gdLst/>
            <a:ahLst/>
            <a:cxnLst/>
            <a:rect l="l" t="t" r="r" b="b"/>
            <a:pathLst>
              <a:path w="16865600" h="5347335">
                <a:moveTo>
                  <a:pt x="4386199" y="2673654"/>
                </a:moveTo>
                <a:lnTo>
                  <a:pt x="4132211" y="0"/>
                </a:lnTo>
                <a:lnTo>
                  <a:pt x="0" y="0"/>
                </a:lnTo>
                <a:lnTo>
                  <a:pt x="0" y="5347322"/>
                </a:lnTo>
                <a:lnTo>
                  <a:pt x="4132211" y="5347322"/>
                </a:lnTo>
                <a:lnTo>
                  <a:pt x="4386199" y="2673654"/>
                </a:lnTo>
                <a:close/>
              </a:path>
              <a:path w="16865600" h="5347335">
                <a:moveTo>
                  <a:pt x="8635301" y="2673667"/>
                </a:moveTo>
                <a:lnTo>
                  <a:pt x="8381301" y="0"/>
                </a:lnTo>
                <a:lnTo>
                  <a:pt x="4244327" y="0"/>
                </a:lnTo>
                <a:lnTo>
                  <a:pt x="4498327" y="2673667"/>
                </a:lnTo>
                <a:lnTo>
                  <a:pt x="4244327" y="5347322"/>
                </a:lnTo>
                <a:lnTo>
                  <a:pt x="8381301" y="5347322"/>
                </a:lnTo>
                <a:lnTo>
                  <a:pt x="8635301" y="2673667"/>
                </a:lnTo>
                <a:close/>
              </a:path>
              <a:path w="16865600" h="5347335">
                <a:moveTo>
                  <a:pt x="12879769" y="2673667"/>
                </a:moveTo>
                <a:lnTo>
                  <a:pt x="12625769" y="0"/>
                </a:lnTo>
                <a:lnTo>
                  <a:pt x="8488794" y="0"/>
                </a:lnTo>
                <a:lnTo>
                  <a:pt x="8742794" y="2673667"/>
                </a:lnTo>
                <a:lnTo>
                  <a:pt x="8488794" y="5347322"/>
                </a:lnTo>
                <a:lnTo>
                  <a:pt x="12625769" y="5347322"/>
                </a:lnTo>
                <a:lnTo>
                  <a:pt x="12879769" y="2673667"/>
                </a:lnTo>
                <a:close/>
              </a:path>
              <a:path w="16865600" h="5347335">
                <a:moveTo>
                  <a:pt x="16865600" y="0"/>
                </a:moveTo>
                <a:lnTo>
                  <a:pt x="12732995" y="0"/>
                </a:lnTo>
                <a:lnTo>
                  <a:pt x="12986995" y="2673654"/>
                </a:lnTo>
                <a:lnTo>
                  <a:pt x="12732995" y="5347322"/>
                </a:lnTo>
                <a:lnTo>
                  <a:pt x="16865600" y="5347322"/>
                </a:lnTo>
                <a:lnTo>
                  <a:pt x="16865600" y="0"/>
                </a:lnTo>
                <a:close/>
              </a:path>
            </a:pathLst>
          </a:custGeom>
          <a:solidFill>
            <a:srgbClr val="EB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447547" y="345182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25400" y="0"/>
                </a:moveTo>
                <a:lnTo>
                  <a:pt x="25400" y="25400"/>
                </a:lnTo>
                <a:lnTo>
                  <a:pt x="0" y="25400"/>
                </a:lnTo>
              </a:path>
            </a:pathLst>
          </a:custGeom>
          <a:ln w="12700">
            <a:solidFill>
              <a:srgbClr val="C1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802460" y="3477226"/>
            <a:ext cx="3595370" cy="0"/>
          </a:xfrm>
          <a:custGeom>
            <a:avLst/>
            <a:gdLst/>
            <a:ahLst/>
            <a:cxnLst/>
            <a:rect l="l" t="t" r="r" b="b"/>
            <a:pathLst>
              <a:path w="3595370">
                <a:moveTo>
                  <a:pt x="3594811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C1C1C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751927" y="345182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25400" y="25400"/>
                </a:moveTo>
                <a:lnTo>
                  <a:pt x="0" y="25400"/>
                </a:lnTo>
                <a:lnTo>
                  <a:pt x="0" y="0"/>
                </a:lnTo>
              </a:path>
            </a:pathLst>
          </a:custGeom>
          <a:ln w="12700">
            <a:solidFill>
              <a:srgbClr val="C1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751927" y="1264772"/>
            <a:ext cx="0" cy="2136140"/>
          </a:xfrm>
          <a:custGeom>
            <a:avLst/>
            <a:gdLst/>
            <a:ahLst/>
            <a:cxnLst/>
            <a:rect l="l" t="t" r="r" b="b"/>
            <a:pathLst>
              <a:path h="2136140">
                <a:moveTo>
                  <a:pt x="0" y="2135593"/>
                </a:moveTo>
                <a:lnTo>
                  <a:pt x="0" y="0"/>
                </a:lnTo>
              </a:path>
            </a:pathLst>
          </a:custGeom>
          <a:ln w="12700">
            <a:solidFill>
              <a:srgbClr val="C1C1C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751927" y="121364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25400"/>
                </a:moveTo>
                <a:lnTo>
                  <a:pt x="0" y="0"/>
                </a:lnTo>
                <a:lnTo>
                  <a:pt x="25400" y="0"/>
                </a:lnTo>
              </a:path>
            </a:pathLst>
          </a:custGeom>
          <a:ln w="12700">
            <a:solidFill>
              <a:srgbClr val="C1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827603" y="1213648"/>
            <a:ext cx="3595370" cy="0"/>
          </a:xfrm>
          <a:custGeom>
            <a:avLst/>
            <a:gdLst/>
            <a:ahLst/>
            <a:cxnLst/>
            <a:rect l="l" t="t" r="r" b="b"/>
            <a:pathLst>
              <a:path w="3595370">
                <a:moveTo>
                  <a:pt x="0" y="0"/>
                </a:moveTo>
                <a:lnTo>
                  <a:pt x="3594811" y="0"/>
                </a:lnTo>
              </a:path>
            </a:pathLst>
          </a:custGeom>
          <a:ln w="12700">
            <a:solidFill>
              <a:srgbClr val="C1C1C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2447547" y="121364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0"/>
                </a:moveTo>
                <a:lnTo>
                  <a:pt x="25400" y="0"/>
                </a:lnTo>
                <a:lnTo>
                  <a:pt x="25400" y="25400"/>
                </a:lnTo>
              </a:path>
            </a:pathLst>
          </a:custGeom>
          <a:ln w="12700">
            <a:solidFill>
              <a:srgbClr val="C1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2472947" y="1290509"/>
            <a:ext cx="0" cy="2136140"/>
          </a:xfrm>
          <a:custGeom>
            <a:avLst/>
            <a:gdLst/>
            <a:ahLst/>
            <a:cxnLst/>
            <a:rect l="l" t="t" r="r" b="b"/>
            <a:pathLst>
              <a:path h="2136140">
                <a:moveTo>
                  <a:pt x="0" y="0"/>
                </a:moveTo>
                <a:lnTo>
                  <a:pt x="0" y="2135593"/>
                </a:lnTo>
              </a:path>
            </a:pathLst>
          </a:custGeom>
          <a:ln w="12700">
            <a:solidFill>
              <a:srgbClr val="C1C1C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4037" y="30918"/>
            <a:ext cx="15557525" cy="433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43280" y="1551051"/>
            <a:ext cx="15179040" cy="44508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092015" y="6517283"/>
            <a:ext cx="1068324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VOI:</a:t>
            </a:r>
            <a:r>
              <a:rPr spc="-10" dirty="0"/>
              <a:t> Volume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interest;</a:t>
            </a:r>
            <a:r>
              <a:rPr spc="-10" dirty="0"/>
              <a:t> </a:t>
            </a:r>
            <a:r>
              <a:rPr dirty="0"/>
              <a:t>SVM:</a:t>
            </a:r>
            <a:r>
              <a:rPr spc="-10" dirty="0"/>
              <a:t> </a:t>
            </a:r>
            <a:r>
              <a:rPr dirty="0"/>
              <a:t>Support</a:t>
            </a:r>
            <a:r>
              <a:rPr spc="-10" dirty="0"/>
              <a:t> </a:t>
            </a:r>
            <a:r>
              <a:rPr dirty="0"/>
              <a:t>vector</a:t>
            </a:r>
            <a:r>
              <a:rPr spc="-10" dirty="0"/>
              <a:t> </a:t>
            </a:r>
            <a:r>
              <a:rPr dirty="0"/>
              <a:t>machine;</a:t>
            </a:r>
            <a:r>
              <a:rPr spc="-75" dirty="0"/>
              <a:t> </a:t>
            </a:r>
            <a:r>
              <a:rPr dirty="0"/>
              <a:t>AUROC:</a:t>
            </a:r>
            <a:r>
              <a:rPr spc="-80" dirty="0"/>
              <a:t> </a:t>
            </a:r>
            <a:r>
              <a:rPr dirty="0"/>
              <a:t>Area</a:t>
            </a:r>
            <a:r>
              <a:rPr spc="-10" dirty="0"/>
              <a:t> </a:t>
            </a:r>
            <a:r>
              <a:rPr dirty="0"/>
              <a:t>under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receiver</a:t>
            </a:r>
            <a:r>
              <a:rPr spc="-10" dirty="0"/>
              <a:t> </a:t>
            </a:r>
            <a:r>
              <a:rPr dirty="0"/>
              <a:t>operating</a:t>
            </a:r>
            <a:r>
              <a:rPr spc="-10" dirty="0"/>
              <a:t> </a:t>
            </a:r>
            <a:r>
              <a:rPr dirty="0"/>
              <a:t>characteristic</a:t>
            </a:r>
            <a:r>
              <a:rPr spc="-10" dirty="0"/>
              <a:t> </a:t>
            </a:r>
            <a:r>
              <a:rPr dirty="0"/>
              <a:t>curve,</a:t>
            </a:r>
            <a:r>
              <a:rPr spc="-10" dirty="0"/>
              <a:t> </a:t>
            </a:r>
            <a:r>
              <a:rPr dirty="0"/>
              <a:t>SHAP:</a:t>
            </a:r>
            <a:r>
              <a:rPr spc="-10" dirty="0"/>
              <a:t> </a:t>
            </a:r>
            <a:r>
              <a:rPr dirty="0"/>
              <a:t>SHapley</a:t>
            </a:r>
            <a:r>
              <a:rPr spc="-75" dirty="0"/>
              <a:t> </a:t>
            </a:r>
            <a:r>
              <a:rPr dirty="0"/>
              <a:t>Additive</a:t>
            </a:r>
            <a:r>
              <a:rPr spc="-10" dirty="0"/>
              <a:t> exPlanations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43280" y="6271641"/>
            <a:ext cx="3879088" cy="337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143232" y="6271641"/>
            <a:ext cx="3879088" cy="337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9748" y="1285799"/>
            <a:ext cx="349151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marR="342900" algn="ctr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Arial"/>
                <a:cs typeface="Arial"/>
              </a:rPr>
              <a:t>Plain </a:t>
            </a:r>
            <a:r>
              <a:rPr lang="en-US" sz="1500" b="1" dirty="0">
                <a:latin typeface="Arial"/>
                <a:cs typeface="Arial"/>
              </a:rPr>
              <a:t>CT </a:t>
            </a:r>
            <a:r>
              <a:rPr sz="1500" b="1" dirty="0">
                <a:latin typeface="Arial"/>
                <a:cs typeface="Arial"/>
              </a:rPr>
              <a:t>colonography</a:t>
            </a:r>
            <a:r>
              <a:rPr sz="1500" b="1" spc="-5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(PCTC)</a:t>
            </a:r>
            <a:endParaRPr sz="15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500" b="1" spc="-25" dirty="0">
                <a:latin typeface="Arial"/>
                <a:cs typeface="Arial"/>
              </a:rPr>
              <a:t>and</a:t>
            </a:r>
            <a:endParaRPr sz="1500" dirty="0">
              <a:latin typeface="Arial"/>
              <a:cs typeface="Arial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1500" b="1" spc="-10" dirty="0">
                <a:latin typeface="Arial"/>
                <a:cs typeface="Arial"/>
              </a:rPr>
              <a:t>Contrast-</a:t>
            </a:r>
            <a:r>
              <a:rPr sz="1500" b="1" dirty="0">
                <a:latin typeface="Arial"/>
                <a:cs typeface="Arial"/>
              </a:rPr>
              <a:t>enhanced</a:t>
            </a:r>
            <a:r>
              <a:rPr sz="1500" b="1" spc="-55" dirty="0">
                <a:latin typeface="Arial"/>
                <a:cs typeface="Arial"/>
              </a:rPr>
              <a:t> </a:t>
            </a:r>
            <a:endParaRPr lang="en-US" sz="1500" b="1" spc="-55" dirty="0">
              <a:latin typeface="Arial"/>
              <a:cs typeface="Arial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lang="en-US" sz="1500" b="1" spc="-55" dirty="0">
                <a:latin typeface="Arial"/>
                <a:cs typeface="Arial"/>
              </a:rPr>
              <a:t>CT </a:t>
            </a:r>
            <a:r>
              <a:rPr sz="1500" b="1" dirty="0">
                <a:latin typeface="Arial"/>
                <a:cs typeface="Arial"/>
              </a:rPr>
              <a:t>colonography</a:t>
            </a:r>
            <a:r>
              <a:rPr sz="1500" b="1" spc="-5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(CECTC)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6260" y="4811902"/>
            <a:ext cx="8160384" cy="1489710"/>
          </a:xfrm>
          <a:custGeom>
            <a:avLst/>
            <a:gdLst/>
            <a:ahLst/>
            <a:cxnLst/>
            <a:rect l="l" t="t" r="r" b="b"/>
            <a:pathLst>
              <a:path w="8160384" h="1489710">
                <a:moveTo>
                  <a:pt x="3944264" y="0"/>
                </a:moveTo>
                <a:lnTo>
                  <a:pt x="0" y="0"/>
                </a:lnTo>
                <a:lnTo>
                  <a:pt x="0" y="1489125"/>
                </a:lnTo>
                <a:lnTo>
                  <a:pt x="3817264" y="1489125"/>
                </a:lnTo>
                <a:lnTo>
                  <a:pt x="3944264" y="0"/>
                </a:lnTo>
                <a:close/>
              </a:path>
              <a:path w="8160384" h="1489710">
                <a:moveTo>
                  <a:pt x="8160169" y="740498"/>
                </a:moveTo>
                <a:lnTo>
                  <a:pt x="4347997" y="740498"/>
                </a:lnTo>
                <a:lnTo>
                  <a:pt x="4279404" y="1489125"/>
                </a:lnTo>
                <a:lnTo>
                  <a:pt x="8083969" y="1489125"/>
                </a:lnTo>
                <a:lnTo>
                  <a:pt x="8160169" y="740498"/>
                </a:lnTo>
                <a:close/>
              </a:path>
            </a:pathLst>
          </a:custGeom>
          <a:solidFill>
            <a:srgbClr val="CFE9F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7224" y="4924685"/>
            <a:ext cx="3315335" cy="11938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480"/>
              </a:spcBef>
              <a:buChar char="•"/>
              <a:tabLst>
                <a:tab pos="240665" algn="l"/>
              </a:tabLst>
            </a:pPr>
            <a:r>
              <a:rPr sz="1600" dirty="0">
                <a:latin typeface="Arial MT"/>
                <a:cs typeface="Arial MT"/>
              </a:rPr>
              <a:t>1</a:t>
            </a:r>
            <a:r>
              <a:rPr lang="en-US" sz="1600" dirty="0">
                <a:latin typeface="Arial MT"/>
                <a:cs typeface="Arial MT"/>
              </a:rPr>
              <a:t>52</a:t>
            </a:r>
            <a:r>
              <a:rPr sz="1600" spc="-10" dirty="0">
                <a:latin typeface="Arial MT"/>
                <a:cs typeface="Arial MT"/>
              </a:rPr>
              <a:t> patients</a:t>
            </a:r>
            <a:endParaRPr sz="1600" dirty="0">
              <a:latin typeface="Arial MT"/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375"/>
              </a:spcBef>
              <a:buChar char="•"/>
              <a:tabLst>
                <a:tab pos="240665" algn="l"/>
              </a:tabLst>
            </a:pPr>
            <a:r>
              <a:rPr lang="en-US" sz="1600" dirty="0">
                <a:latin typeface="Arial MT"/>
                <a:cs typeface="Arial MT"/>
              </a:rPr>
              <a:t>April</a:t>
            </a:r>
            <a:r>
              <a:rPr sz="1600" dirty="0">
                <a:latin typeface="Arial MT"/>
                <a:cs typeface="Arial MT"/>
              </a:rPr>
              <a:t> 2021–September </a:t>
            </a:r>
            <a:r>
              <a:rPr sz="1600" spc="-20" dirty="0">
                <a:latin typeface="Arial MT"/>
                <a:cs typeface="Arial MT"/>
              </a:rPr>
              <a:t>202</a:t>
            </a:r>
            <a:r>
              <a:rPr lang="en-US" sz="1600" spc="-20" dirty="0">
                <a:latin typeface="Arial MT"/>
                <a:cs typeface="Arial MT"/>
              </a:rPr>
              <a:t>4</a:t>
            </a:r>
            <a:endParaRPr sz="1600" dirty="0">
              <a:latin typeface="Arial MT"/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380"/>
              </a:spcBef>
              <a:buChar char="•"/>
              <a:tabLst>
                <a:tab pos="240665" algn="l"/>
              </a:tabLst>
            </a:pPr>
            <a:r>
              <a:rPr sz="1600" dirty="0">
                <a:latin typeface="Arial MT"/>
                <a:cs typeface="Arial MT"/>
              </a:rPr>
              <a:t>2</a:t>
            </a:r>
            <a:r>
              <a:rPr lang="en-US" sz="1600" dirty="0">
                <a:latin typeface="Arial MT"/>
                <a:cs typeface="Arial MT"/>
              </a:rPr>
              <a:t>42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colorectal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lesions</a:t>
            </a:r>
            <a:endParaRPr sz="1600" dirty="0">
              <a:latin typeface="Arial MT"/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380"/>
              </a:spcBef>
              <a:buChar char="•"/>
              <a:tabLst>
                <a:tab pos="240665" algn="l"/>
              </a:tabLst>
            </a:pPr>
            <a:r>
              <a:rPr lang="en-US" sz="1600" dirty="0">
                <a:latin typeface="Arial MT"/>
                <a:cs typeface="Arial MT"/>
              </a:rPr>
              <a:t>Manual ROI analysis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51400" y="5810582"/>
            <a:ext cx="32625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6465" marR="5080" indent="-914400">
              <a:lnSpc>
                <a:spcPct val="100000"/>
              </a:lnSpc>
              <a:spcBef>
                <a:spcPts val="100"/>
              </a:spcBef>
            </a:pPr>
            <a:r>
              <a:rPr lang="pt-PT" sz="1400" b="1" dirty="0">
                <a:latin typeface="Arial"/>
                <a:cs typeface="Arial"/>
              </a:rPr>
              <a:t>Manual ROI </a:t>
            </a:r>
            <a:r>
              <a:rPr lang="pt-PT" sz="1400" b="1" dirty="0" err="1">
                <a:latin typeface="Arial"/>
                <a:cs typeface="Arial"/>
              </a:rPr>
              <a:t>on</a:t>
            </a:r>
            <a:r>
              <a:rPr lang="pt-PT" sz="1400" b="1" dirty="0">
                <a:latin typeface="Arial"/>
                <a:cs typeface="Arial"/>
              </a:rPr>
              <a:t> </a:t>
            </a:r>
            <a:r>
              <a:rPr lang="pt-PT" sz="1400" b="1" dirty="0" err="1">
                <a:latin typeface="Arial"/>
                <a:cs typeface="Arial"/>
              </a:rPr>
              <a:t>largest</a:t>
            </a:r>
            <a:r>
              <a:rPr lang="pt-PT" sz="1400" b="1" dirty="0">
                <a:latin typeface="Arial"/>
                <a:cs typeface="Arial"/>
              </a:rPr>
              <a:t> 2D MPR </a:t>
            </a:r>
            <a:r>
              <a:rPr lang="pt-PT" sz="1400" b="1" dirty="0" err="1">
                <a:latin typeface="Arial"/>
                <a:cs typeface="Arial"/>
              </a:rPr>
              <a:t>slice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26563" y="3899395"/>
            <a:ext cx="2163445" cy="852805"/>
          </a:xfrm>
          <a:custGeom>
            <a:avLst/>
            <a:gdLst/>
            <a:ahLst/>
            <a:cxnLst/>
            <a:rect l="l" t="t" r="r" b="b"/>
            <a:pathLst>
              <a:path w="2163445" h="852804">
                <a:moveTo>
                  <a:pt x="999147" y="0"/>
                </a:moveTo>
                <a:lnTo>
                  <a:pt x="0" y="603300"/>
                </a:lnTo>
                <a:lnTo>
                  <a:pt x="429475" y="852373"/>
                </a:lnTo>
                <a:lnTo>
                  <a:pt x="1219796" y="391617"/>
                </a:lnTo>
                <a:lnTo>
                  <a:pt x="1576006" y="604850"/>
                </a:lnTo>
                <a:lnTo>
                  <a:pt x="2163267" y="265785"/>
                </a:lnTo>
                <a:lnTo>
                  <a:pt x="2090343" y="225920"/>
                </a:lnTo>
                <a:lnTo>
                  <a:pt x="2090013" y="207835"/>
                </a:lnTo>
                <a:lnTo>
                  <a:pt x="1890915" y="95808"/>
                </a:lnTo>
                <a:lnTo>
                  <a:pt x="999147" y="0"/>
                </a:lnTo>
                <a:close/>
              </a:path>
            </a:pathLst>
          </a:custGeom>
          <a:solidFill>
            <a:srgbClr val="B3B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343543" y="2552242"/>
            <a:ext cx="922019" cy="890905"/>
          </a:xfrm>
          <a:custGeom>
            <a:avLst/>
            <a:gdLst/>
            <a:ahLst/>
            <a:cxnLst/>
            <a:rect l="l" t="t" r="r" b="b"/>
            <a:pathLst>
              <a:path w="922020" h="890904">
                <a:moveTo>
                  <a:pt x="647026" y="113550"/>
                </a:moveTo>
                <a:lnTo>
                  <a:pt x="518858" y="0"/>
                </a:lnTo>
                <a:lnTo>
                  <a:pt x="0" y="301523"/>
                </a:lnTo>
                <a:lnTo>
                  <a:pt x="128168" y="415074"/>
                </a:lnTo>
                <a:lnTo>
                  <a:pt x="647026" y="113550"/>
                </a:lnTo>
                <a:close/>
              </a:path>
              <a:path w="922020" h="890904">
                <a:moveTo>
                  <a:pt x="921473" y="588911"/>
                </a:moveTo>
                <a:lnTo>
                  <a:pt x="855446" y="418426"/>
                </a:lnTo>
                <a:lnTo>
                  <a:pt x="336588" y="719950"/>
                </a:lnTo>
                <a:lnTo>
                  <a:pt x="402615" y="890435"/>
                </a:lnTo>
                <a:lnTo>
                  <a:pt x="921473" y="588911"/>
                </a:lnTo>
                <a:close/>
              </a:path>
            </a:pathLst>
          </a:custGeom>
          <a:solidFill>
            <a:srgbClr val="82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0" y="0"/>
            <a:ext cx="16865600" cy="554990"/>
          </a:xfrm>
          <a:custGeom>
            <a:avLst/>
            <a:gdLst/>
            <a:ahLst/>
            <a:cxnLst/>
            <a:rect l="l" t="t" r="r" b="b"/>
            <a:pathLst>
              <a:path w="16865600" h="554990">
                <a:moveTo>
                  <a:pt x="16865600" y="0"/>
                </a:moveTo>
                <a:lnTo>
                  <a:pt x="0" y="0"/>
                </a:lnTo>
                <a:lnTo>
                  <a:pt x="0" y="554570"/>
                </a:lnTo>
                <a:lnTo>
                  <a:pt x="16865600" y="554570"/>
                </a:lnTo>
                <a:lnTo>
                  <a:pt x="16865600" y="0"/>
                </a:lnTo>
                <a:close/>
              </a:path>
            </a:pathLst>
          </a:custGeom>
          <a:solidFill>
            <a:srgbClr val="0D44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20"/>
              </a:spcBef>
            </a:pPr>
            <a:r>
              <a:rPr lang="pt-PT" dirty="0"/>
              <a:t>Texture </a:t>
            </a:r>
            <a:r>
              <a:rPr lang="pt-PT" dirty="0" err="1"/>
              <a:t>Analysis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2D MPR </a:t>
            </a:r>
            <a:r>
              <a:rPr lang="pt-PT" dirty="0" err="1"/>
              <a:t>Images</a:t>
            </a:r>
            <a:r>
              <a:rPr lang="pt-PT" dirty="0"/>
              <a:t> </a:t>
            </a:r>
            <a:r>
              <a:rPr lang="pt-PT" dirty="0" err="1"/>
              <a:t>on</a:t>
            </a:r>
            <a:r>
              <a:rPr lang="pt-PT" dirty="0"/>
              <a:t> CT </a:t>
            </a:r>
            <a:r>
              <a:rPr lang="pt-PT" dirty="0" err="1"/>
              <a:t>Colonography</a:t>
            </a:r>
            <a:r>
              <a:rPr lang="pt-PT" dirty="0"/>
              <a:t> for </a:t>
            </a:r>
            <a:r>
              <a:rPr lang="pt-PT" dirty="0" err="1"/>
              <a:t>Colorectal</a:t>
            </a:r>
            <a:r>
              <a:rPr lang="pt-PT" dirty="0"/>
              <a:t> </a:t>
            </a:r>
            <a:r>
              <a:rPr lang="pt-PT" dirty="0" err="1"/>
              <a:t>Lesion</a:t>
            </a:r>
            <a:r>
              <a:rPr lang="pt-PT" dirty="0"/>
              <a:t> </a:t>
            </a:r>
            <a:r>
              <a:rPr lang="pt-PT" dirty="0" err="1"/>
              <a:t>Characterization</a:t>
            </a:r>
            <a:r>
              <a:rPr lang="pt-PT" dirty="0"/>
              <a:t>.</a:t>
            </a:r>
            <a:endParaRPr lang="pt-PT" spc="-10" dirty="0"/>
          </a:p>
        </p:txBody>
      </p:sp>
      <p:sp>
        <p:nvSpPr>
          <p:cNvPr id="1200" name="object 1200"/>
          <p:cNvSpPr/>
          <p:nvPr/>
        </p:nvSpPr>
        <p:spPr>
          <a:xfrm>
            <a:off x="5" y="626451"/>
            <a:ext cx="4398645" cy="495934"/>
          </a:xfrm>
          <a:custGeom>
            <a:avLst/>
            <a:gdLst/>
            <a:ahLst/>
            <a:cxnLst/>
            <a:rect l="l" t="t" r="r" b="b"/>
            <a:pathLst>
              <a:path w="4398645" h="495934">
                <a:moveTo>
                  <a:pt x="4131894" y="0"/>
                </a:moveTo>
                <a:lnTo>
                  <a:pt x="0" y="0"/>
                </a:lnTo>
                <a:lnTo>
                  <a:pt x="0" y="495465"/>
                </a:lnTo>
                <a:lnTo>
                  <a:pt x="4131894" y="495465"/>
                </a:lnTo>
                <a:lnTo>
                  <a:pt x="4398594" y="247738"/>
                </a:lnTo>
                <a:lnTo>
                  <a:pt x="4131894" y="0"/>
                </a:lnTo>
                <a:close/>
              </a:path>
            </a:pathLst>
          </a:custGeom>
          <a:solidFill>
            <a:srgbClr val="AE23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4244336" y="626451"/>
            <a:ext cx="4398645" cy="495934"/>
          </a:xfrm>
          <a:custGeom>
            <a:avLst/>
            <a:gdLst/>
            <a:ahLst/>
            <a:cxnLst/>
            <a:rect l="l" t="t" r="r" b="b"/>
            <a:pathLst>
              <a:path w="4398645" h="495934">
                <a:moveTo>
                  <a:pt x="4131894" y="0"/>
                </a:moveTo>
                <a:lnTo>
                  <a:pt x="0" y="0"/>
                </a:lnTo>
                <a:lnTo>
                  <a:pt x="266700" y="247738"/>
                </a:lnTo>
                <a:lnTo>
                  <a:pt x="0" y="495465"/>
                </a:lnTo>
                <a:lnTo>
                  <a:pt x="4131894" y="495465"/>
                </a:lnTo>
                <a:lnTo>
                  <a:pt x="4398594" y="247738"/>
                </a:lnTo>
                <a:lnTo>
                  <a:pt x="4131894" y="0"/>
                </a:lnTo>
                <a:close/>
              </a:path>
            </a:pathLst>
          </a:custGeom>
          <a:solidFill>
            <a:srgbClr val="B85F29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12733000" y="626451"/>
            <a:ext cx="4131945" cy="495934"/>
          </a:xfrm>
          <a:custGeom>
            <a:avLst/>
            <a:gdLst/>
            <a:ahLst/>
            <a:cxnLst/>
            <a:rect l="l" t="t" r="r" b="b"/>
            <a:pathLst>
              <a:path w="4131944" h="495934">
                <a:moveTo>
                  <a:pt x="4131894" y="0"/>
                </a:moveTo>
                <a:lnTo>
                  <a:pt x="0" y="0"/>
                </a:lnTo>
                <a:lnTo>
                  <a:pt x="266700" y="247738"/>
                </a:lnTo>
                <a:lnTo>
                  <a:pt x="0" y="495465"/>
                </a:lnTo>
                <a:lnTo>
                  <a:pt x="4131894" y="495465"/>
                </a:lnTo>
                <a:lnTo>
                  <a:pt x="4131894" y="0"/>
                </a:lnTo>
                <a:close/>
              </a:path>
            </a:pathLst>
          </a:custGeom>
          <a:solidFill>
            <a:srgbClr val="38539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1204" name="object 1204"/>
          <p:cNvSpPr txBox="1"/>
          <p:nvPr/>
        </p:nvSpPr>
        <p:spPr>
          <a:xfrm>
            <a:off x="122517" y="691448"/>
            <a:ext cx="411928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29555" algn="l"/>
                <a:tab pos="9624695" algn="l"/>
                <a:tab pos="13152119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Image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acquisition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segmentation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413" name="object 1413"/>
          <p:cNvSpPr txBox="1">
            <a:spLocks noGrp="1"/>
          </p:cNvSpPr>
          <p:nvPr>
            <p:ph type="ftr" sz="quarter" idx="5"/>
          </p:nvPr>
        </p:nvSpPr>
        <p:spPr>
          <a:xfrm>
            <a:off x="3092015" y="6517283"/>
            <a:ext cx="1068324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dirty="0"/>
              <a:t>R</a:t>
            </a:r>
            <a:r>
              <a:rPr dirty="0"/>
              <a:t>OI:</a:t>
            </a:r>
            <a:r>
              <a:rPr spc="-10" dirty="0"/>
              <a:t> </a:t>
            </a:r>
            <a:r>
              <a:rPr lang="en-US" altLang="ja-JP" spc="-10" dirty="0"/>
              <a:t>Region</a:t>
            </a:r>
            <a:r>
              <a:rPr spc="-10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interest</a:t>
            </a:r>
            <a:r>
              <a:rPr lang="en-US" dirty="0"/>
              <a:t>; GLCM: Gray-Level Co-occurrence Matrix</a:t>
            </a:r>
            <a:r>
              <a:rPr lang="pt-PT" altLang="ja-JP" dirty="0"/>
              <a:t>;</a:t>
            </a:r>
            <a:r>
              <a:rPr lang="pt-PT" altLang="ja-JP" spc="-10" dirty="0"/>
              <a:t> </a:t>
            </a:r>
            <a:r>
              <a:rPr lang="pt-PT" altLang="ja-JP" dirty="0"/>
              <a:t>ROC:</a:t>
            </a:r>
            <a:r>
              <a:rPr lang="pt-PT" altLang="ja-JP" spc="-80" dirty="0"/>
              <a:t> </a:t>
            </a:r>
            <a:r>
              <a:rPr lang="pt-PT" altLang="ja-JP" dirty="0" err="1"/>
              <a:t>Receiver</a:t>
            </a:r>
            <a:r>
              <a:rPr lang="pt-PT" altLang="ja-JP" dirty="0"/>
              <a:t> </a:t>
            </a:r>
            <a:r>
              <a:rPr lang="pt-PT" altLang="ja-JP" dirty="0" err="1"/>
              <a:t>Operating</a:t>
            </a:r>
            <a:r>
              <a:rPr lang="pt-PT" altLang="ja-JP" dirty="0"/>
              <a:t> </a:t>
            </a:r>
            <a:r>
              <a:rPr lang="pt-PT" altLang="ja-JP" dirty="0" err="1"/>
              <a:t>Characteristic</a:t>
            </a:r>
            <a:endParaRPr spc="-10" dirty="0"/>
          </a:p>
        </p:txBody>
      </p:sp>
      <p:pic>
        <p:nvPicPr>
          <p:cNvPr id="1415" name="Picture 1414" descr="A person lying on a machine&#10;&#10;AI-generated content may be incorrect.">
            <a:extLst>
              <a:ext uri="{FF2B5EF4-FFF2-40B4-BE49-F238E27FC236}">
                <a16:creationId xmlns:a16="http://schemas.microsoft.com/office/drawing/2014/main" id="{BB6073E0-0F67-45FB-779E-3AB836EF6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21" y="2437624"/>
            <a:ext cx="2349500" cy="2311400"/>
          </a:xfrm>
          <a:prstGeom prst="rect">
            <a:avLst/>
          </a:prstGeom>
        </p:spPr>
      </p:pic>
      <p:pic>
        <p:nvPicPr>
          <p:cNvPr id="1417" name="Picture 1416" descr="A cartoon of a person's body&#10;&#10;AI-generated content may be incorrect.">
            <a:extLst>
              <a:ext uri="{FF2B5EF4-FFF2-40B4-BE49-F238E27FC236}">
                <a16:creationId xmlns:a16="http://schemas.microsoft.com/office/drawing/2014/main" id="{E42E6BBE-8C97-C977-2329-20A782FF9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83" y="3345896"/>
            <a:ext cx="406400" cy="1219200"/>
          </a:xfrm>
          <a:prstGeom prst="rect">
            <a:avLst/>
          </a:prstGeom>
        </p:spPr>
      </p:pic>
      <p:pic>
        <p:nvPicPr>
          <p:cNvPr id="1419" name="Picture 1418" descr="A circuit board with blue dots and a black background&#10;&#10;AI-generated content may be incorrect.">
            <a:extLst>
              <a:ext uri="{FF2B5EF4-FFF2-40B4-BE49-F238E27FC236}">
                <a16:creationId xmlns:a16="http://schemas.microsoft.com/office/drawing/2014/main" id="{38CD40A5-4E72-6DB4-BD84-01D6FBE85D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03" y="1180170"/>
            <a:ext cx="3009900" cy="2984500"/>
          </a:xfrm>
          <a:prstGeom prst="rect">
            <a:avLst/>
          </a:prstGeom>
        </p:spPr>
      </p:pic>
      <p:sp>
        <p:nvSpPr>
          <p:cNvPr id="15" name="object 1204">
            <a:extLst>
              <a:ext uri="{FF2B5EF4-FFF2-40B4-BE49-F238E27FC236}">
                <a16:creationId xmlns:a16="http://schemas.microsoft.com/office/drawing/2014/main" id="{45A43CDE-F978-FF8A-F74A-B112024E953C}"/>
              </a:ext>
            </a:extLst>
          </p:cNvPr>
          <p:cNvSpPr txBox="1"/>
          <p:nvPr/>
        </p:nvSpPr>
        <p:spPr>
          <a:xfrm>
            <a:off x="5553903" y="679659"/>
            <a:ext cx="234549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29555" algn="l"/>
                <a:tab pos="9624695" algn="l"/>
                <a:tab pos="13152119" algn="l"/>
              </a:tabLst>
            </a:pPr>
            <a:r>
              <a:rPr lang="en-US" sz="1800" b="1" dirty="0">
                <a:solidFill>
                  <a:srgbClr val="FFFFFF"/>
                </a:solidFill>
                <a:latin typeface="Arial"/>
                <a:cs typeface="Arial"/>
              </a:rPr>
              <a:t>Lesion identification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1204">
            <a:extLst>
              <a:ext uri="{FF2B5EF4-FFF2-40B4-BE49-F238E27FC236}">
                <a16:creationId xmlns:a16="http://schemas.microsoft.com/office/drawing/2014/main" id="{2736DFAA-B407-6823-74F7-5B752DEED41C}"/>
              </a:ext>
            </a:extLst>
          </p:cNvPr>
          <p:cNvSpPr txBox="1"/>
          <p:nvPr/>
        </p:nvSpPr>
        <p:spPr>
          <a:xfrm>
            <a:off x="14522346" y="695445"/>
            <a:ext cx="91426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29555" algn="l"/>
                <a:tab pos="9624695" algn="l"/>
                <a:tab pos="13152119" algn="l"/>
              </a:tabLst>
            </a:pPr>
            <a:r>
              <a:rPr lang="en-US" sz="1800" b="1" dirty="0">
                <a:solidFill>
                  <a:srgbClr val="FFFFFF"/>
                </a:solidFill>
                <a:latin typeface="Arial"/>
                <a:cs typeface="Arial"/>
              </a:rPr>
              <a:t>Results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18" name="Picture 1397">
            <a:extLst>
              <a:ext uri="{FF2B5EF4-FFF2-40B4-BE49-F238E27FC236}">
                <a16:creationId xmlns:a16="http://schemas.microsoft.com/office/drawing/2014/main" id="{83355B2B-DF41-4877-F54D-F7B7ADBE2D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017" y="1776327"/>
            <a:ext cx="1866900" cy="1879600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40F4D625-7F32-8B8F-B4DC-5DD99C5487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24" y="3829050"/>
            <a:ext cx="2023498" cy="1653268"/>
          </a:xfrm>
          <a:prstGeom prst="rect">
            <a:avLst/>
          </a:prstGeom>
        </p:spPr>
      </p:pic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2AE2B356-FF89-3C6B-057D-54F4149278EA}"/>
              </a:ext>
            </a:extLst>
          </p:cNvPr>
          <p:cNvCxnSpPr>
            <a:cxnSpLocks/>
          </p:cNvCxnSpPr>
          <p:nvPr/>
        </p:nvCxnSpPr>
        <p:spPr>
          <a:xfrm flipV="1">
            <a:off x="5910572" y="2053968"/>
            <a:ext cx="730351" cy="662159"/>
          </a:xfrm>
          <a:prstGeom prst="line">
            <a:avLst/>
          </a:pr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5" name="直線コネクタ 1354">
            <a:extLst>
              <a:ext uri="{FF2B5EF4-FFF2-40B4-BE49-F238E27FC236}">
                <a16:creationId xmlns:a16="http://schemas.microsoft.com/office/drawing/2014/main" id="{B803A11E-96E3-AF48-FBA1-F5AE631E74D8}"/>
              </a:ext>
            </a:extLst>
          </p:cNvPr>
          <p:cNvCxnSpPr>
            <a:cxnSpLocks/>
          </p:cNvCxnSpPr>
          <p:nvPr/>
        </p:nvCxnSpPr>
        <p:spPr>
          <a:xfrm>
            <a:off x="5821635" y="2914650"/>
            <a:ext cx="1054564" cy="619172"/>
          </a:xfrm>
          <a:prstGeom prst="line">
            <a:avLst/>
          </a:pr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図 55">
            <a:extLst>
              <a:ext uri="{FF2B5EF4-FFF2-40B4-BE49-F238E27FC236}">
                <a16:creationId xmlns:a16="http://schemas.microsoft.com/office/drawing/2014/main" id="{17C73E50-353A-74A6-28F4-EC440D9CC1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017" y="1261382"/>
            <a:ext cx="1908658" cy="2247160"/>
          </a:xfrm>
          <a:prstGeom prst="rect">
            <a:avLst/>
          </a:prstGeom>
        </p:spPr>
      </p:pic>
      <p:sp>
        <p:nvSpPr>
          <p:cNvPr id="1363" name="object 1292">
            <a:extLst>
              <a:ext uri="{FF2B5EF4-FFF2-40B4-BE49-F238E27FC236}">
                <a16:creationId xmlns:a16="http://schemas.microsoft.com/office/drawing/2014/main" id="{10A04001-1C11-2088-4F90-EE592A115653}"/>
              </a:ext>
            </a:extLst>
          </p:cNvPr>
          <p:cNvSpPr txBox="1"/>
          <p:nvPr/>
        </p:nvSpPr>
        <p:spPr>
          <a:xfrm>
            <a:off x="13435702" y="1265976"/>
            <a:ext cx="103021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3664" algn="ctr">
              <a:lnSpc>
                <a:spcPct val="100000"/>
              </a:lnSpc>
              <a:spcBef>
                <a:spcPts val="105"/>
              </a:spcBef>
            </a:pPr>
            <a:r>
              <a:rPr lang="en-US" altLang="ja-JP" sz="1400" spc="-10" dirty="0">
                <a:latin typeface="Arial MT"/>
                <a:cs typeface="Arial MT"/>
              </a:rPr>
              <a:t>PCTC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1364" name="object 1292">
            <a:extLst>
              <a:ext uri="{FF2B5EF4-FFF2-40B4-BE49-F238E27FC236}">
                <a16:creationId xmlns:a16="http://schemas.microsoft.com/office/drawing/2014/main" id="{C2458041-F078-2563-0BDE-D031AE657977}"/>
              </a:ext>
            </a:extLst>
          </p:cNvPr>
          <p:cNvSpPr txBox="1"/>
          <p:nvPr/>
        </p:nvSpPr>
        <p:spPr>
          <a:xfrm>
            <a:off x="15327011" y="1238250"/>
            <a:ext cx="103021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3664" algn="ctr">
              <a:lnSpc>
                <a:spcPct val="100000"/>
              </a:lnSpc>
              <a:spcBef>
                <a:spcPts val="105"/>
              </a:spcBef>
            </a:pPr>
            <a:r>
              <a:rPr lang="en-US" altLang="ja-JP" sz="1400" spc="-10" dirty="0">
                <a:latin typeface="Arial MT"/>
                <a:cs typeface="Arial MT"/>
              </a:rPr>
              <a:t>CECTC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1366" name="テキスト ボックス 1365">
            <a:extLst>
              <a:ext uri="{FF2B5EF4-FFF2-40B4-BE49-F238E27FC236}">
                <a16:creationId xmlns:a16="http://schemas.microsoft.com/office/drawing/2014/main" id="{CE519AD8-D202-A2AF-22D8-9BE9E4656B51}"/>
              </a:ext>
            </a:extLst>
          </p:cNvPr>
          <p:cNvSpPr txBox="1"/>
          <p:nvPr/>
        </p:nvSpPr>
        <p:spPr>
          <a:xfrm>
            <a:off x="13236986" y="3385657"/>
            <a:ext cx="1487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GLCM </a:t>
            </a:r>
            <a:r>
              <a:rPr kumimoji="1" lang="pt-PT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entropy</a:t>
            </a:r>
            <a:endParaRPr kumimoji="1" lang="pt-PT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0"/>
            <a:r>
              <a:rPr lang="pt-PT" altLang="ja-JP" sz="1400" b="1" i="0" dirty="0">
                <a:solidFill>
                  <a:srgbClr val="2324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(AUC 0.832)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9" name="テキスト ボックス 1368">
            <a:extLst>
              <a:ext uri="{FF2B5EF4-FFF2-40B4-BE49-F238E27FC236}">
                <a16:creationId xmlns:a16="http://schemas.microsoft.com/office/drawing/2014/main" id="{0E76D862-2D6A-37DE-6DD0-6FF124F035BC}"/>
              </a:ext>
            </a:extLst>
          </p:cNvPr>
          <p:cNvSpPr txBox="1"/>
          <p:nvPr/>
        </p:nvSpPr>
        <p:spPr>
          <a:xfrm>
            <a:off x="15327011" y="3395862"/>
            <a:ext cx="1487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GLCM </a:t>
            </a:r>
            <a:r>
              <a:rPr kumimoji="1" lang="pt-PT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entropy</a:t>
            </a:r>
            <a:endParaRPr kumimoji="1" lang="pt-PT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0"/>
            <a:r>
              <a:rPr lang="pt-PT" altLang="ja-JP" sz="1400" b="1" i="0" dirty="0">
                <a:solidFill>
                  <a:srgbClr val="2324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(AUC 0.897)</a:t>
            </a:r>
            <a:endParaRPr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71" name="図 1370">
            <a:extLst>
              <a:ext uri="{FF2B5EF4-FFF2-40B4-BE49-F238E27FC236}">
                <a16:creationId xmlns:a16="http://schemas.microsoft.com/office/drawing/2014/main" id="{3C5D9F49-3B91-C97F-FC70-2B9ACCCE0F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4609" y="1580317"/>
            <a:ext cx="1743047" cy="1655162"/>
          </a:xfrm>
          <a:prstGeom prst="rect">
            <a:avLst/>
          </a:prstGeom>
        </p:spPr>
      </p:pic>
      <p:pic>
        <p:nvPicPr>
          <p:cNvPr id="1375" name="図 1374">
            <a:extLst>
              <a:ext uri="{FF2B5EF4-FFF2-40B4-BE49-F238E27FC236}">
                <a16:creationId xmlns:a16="http://schemas.microsoft.com/office/drawing/2014/main" id="{5749BB9E-9936-6819-163D-ED3DE964BE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8616" y="1599167"/>
            <a:ext cx="1720148" cy="1600791"/>
          </a:xfrm>
          <a:prstGeom prst="rect">
            <a:avLst/>
          </a:prstGeom>
        </p:spPr>
      </p:pic>
      <p:sp>
        <p:nvSpPr>
          <p:cNvPr id="1376" name="テキスト ボックス 1375">
            <a:extLst>
              <a:ext uri="{FF2B5EF4-FFF2-40B4-BE49-F238E27FC236}">
                <a16:creationId xmlns:a16="http://schemas.microsoft.com/office/drawing/2014/main" id="{B178E039-9F40-58A4-8F79-51B8CB591BCE}"/>
              </a:ext>
            </a:extLst>
          </p:cNvPr>
          <p:cNvSpPr txBox="1"/>
          <p:nvPr/>
        </p:nvSpPr>
        <p:spPr>
          <a:xfrm>
            <a:off x="13935241" y="3081590"/>
            <a:ext cx="2220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Best-performing feature</a:t>
            </a:r>
            <a:endParaRPr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01" name="図 1400">
            <a:extLst>
              <a:ext uri="{FF2B5EF4-FFF2-40B4-BE49-F238E27FC236}">
                <a16:creationId xmlns:a16="http://schemas.microsoft.com/office/drawing/2014/main" id="{CE7C654E-41DB-8825-F627-A8A9CCDB29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089" y="1104750"/>
            <a:ext cx="3760459" cy="2715084"/>
          </a:xfrm>
          <a:prstGeom prst="rect">
            <a:avLst/>
          </a:prstGeom>
        </p:spPr>
      </p:pic>
      <p:sp>
        <p:nvSpPr>
          <p:cNvPr id="1391" name="テキスト ボックス 1390">
            <a:extLst>
              <a:ext uri="{FF2B5EF4-FFF2-40B4-BE49-F238E27FC236}">
                <a16:creationId xmlns:a16="http://schemas.microsoft.com/office/drawing/2014/main" id="{649146CE-1D07-3CB7-66DD-4D168C4DD1D9}"/>
              </a:ext>
            </a:extLst>
          </p:cNvPr>
          <p:cNvSpPr txBox="1"/>
          <p:nvPr/>
        </p:nvSpPr>
        <p:spPr>
          <a:xfrm>
            <a:off x="13162937" y="5536465"/>
            <a:ext cx="14874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kumimoji="1" lang="pt-PT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pt-PT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entropy</a:t>
            </a:r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pt-PT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pt-PT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kurtosis</a:t>
            </a:r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pt-PT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FD</a:t>
            </a:r>
            <a:endParaRPr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4" name="テキスト ボックス 1393">
            <a:extLst>
              <a:ext uri="{FF2B5EF4-FFF2-40B4-BE49-F238E27FC236}">
                <a16:creationId xmlns:a16="http://schemas.microsoft.com/office/drawing/2014/main" id="{7303EBCC-EAA4-89C6-D5EE-4E414EECB897}"/>
              </a:ext>
            </a:extLst>
          </p:cNvPr>
          <p:cNvSpPr txBox="1"/>
          <p:nvPr/>
        </p:nvSpPr>
        <p:spPr>
          <a:xfrm>
            <a:off x="15094362" y="5536465"/>
            <a:ext cx="14874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kumimoji="1" lang="pt-PT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kumimoji="1" lang="pt-PT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pt-PT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entropy</a:t>
            </a:r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pt-PT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pt-PT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kurtosis</a:t>
            </a:r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pt-PT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  <a:r>
              <a:rPr kumimoji="1" lang="pt-PT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FD</a:t>
            </a:r>
            <a:endParaRPr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96" name="図 1395">
            <a:extLst>
              <a:ext uri="{FF2B5EF4-FFF2-40B4-BE49-F238E27FC236}">
                <a16:creationId xmlns:a16="http://schemas.microsoft.com/office/drawing/2014/main" id="{C8FBBA72-92FB-6110-0656-E59D57B370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5388" y="4795003"/>
            <a:ext cx="2119557" cy="794834"/>
          </a:xfrm>
          <a:prstGeom prst="rect">
            <a:avLst/>
          </a:prstGeom>
        </p:spPr>
      </p:pic>
      <p:pic>
        <p:nvPicPr>
          <p:cNvPr id="1398" name="図 1397">
            <a:extLst>
              <a:ext uri="{FF2B5EF4-FFF2-40B4-BE49-F238E27FC236}">
                <a16:creationId xmlns:a16="http://schemas.microsoft.com/office/drawing/2014/main" id="{EDDE48AB-CC65-B6C3-795D-4E15B3E98D9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273" y="4804606"/>
            <a:ext cx="2105613" cy="794834"/>
          </a:xfrm>
          <a:prstGeom prst="rect">
            <a:avLst/>
          </a:prstGeom>
        </p:spPr>
      </p:pic>
      <p:sp>
        <p:nvSpPr>
          <p:cNvPr id="1399" name="テキスト ボックス 1398">
            <a:extLst>
              <a:ext uri="{FF2B5EF4-FFF2-40B4-BE49-F238E27FC236}">
                <a16:creationId xmlns:a16="http://schemas.microsoft.com/office/drawing/2014/main" id="{C273A6D4-6280-A51B-E9F3-A24A5294B169}"/>
              </a:ext>
            </a:extLst>
          </p:cNvPr>
          <p:cNvSpPr txBox="1"/>
          <p:nvPr/>
        </p:nvSpPr>
        <p:spPr>
          <a:xfrm>
            <a:off x="13175255" y="4390851"/>
            <a:ext cx="3740970" cy="378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kumimoji="1" lang="pt-PT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Adenoma</a:t>
            </a:r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 vs </a:t>
            </a:r>
            <a:r>
              <a:rPr kumimoji="1" lang="pt-PT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Adenocarcinoma</a:t>
            </a:r>
            <a:endParaRPr lang="ja-JP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2" name="object 1202"/>
          <p:cNvSpPr/>
          <p:nvPr/>
        </p:nvSpPr>
        <p:spPr>
          <a:xfrm>
            <a:off x="8488668" y="626451"/>
            <a:ext cx="4398645" cy="495934"/>
          </a:xfrm>
          <a:custGeom>
            <a:avLst/>
            <a:gdLst/>
            <a:ahLst/>
            <a:cxnLst/>
            <a:rect l="l" t="t" r="r" b="b"/>
            <a:pathLst>
              <a:path w="4398645" h="495934">
                <a:moveTo>
                  <a:pt x="4131894" y="0"/>
                </a:moveTo>
                <a:lnTo>
                  <a:pt x="0" y="0"/>
                </a:lnTo>
                <a:lnTo>
                  <a:pt x="266700" y="247738"/>
                </a:lnTo>
                <a:lnTo>
                  <a:pt x="0" y="495465"/>
                </a:lnTo>
                <a:lnTo>
                  <a:pt x="4131894" y="495465"/>
                </a:lnTo>
                <a:lnTo>
                  <a:pt x="4398594" y="247738"/>
                </a:lnTo>
                <a:lnTo>
                  <a:pt x="4131894" y="0"/>
                </a:lnTo>
                <a:close/>
              </a:path>
            </a:pathLst>
          </a:custGeom>
          <a:solidFill>
            <a:srgbClr val="DE8344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1292" name="object 1292"/>
          <p:cNvSpPr txBox="1"/>
          <p:nvPr/>
        </p:nvSpPr>
        <p:spPr>
          <a:xfrm>
            <a:off x="8819806" y="2522364"/>
            <a:ext cx="1030213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3664" algn="ctr">
              <a:lnSpc>
                <a:spcPct val="100000"/>
              </a:lnSpc>
              <a:spcBef>
                <a:spcPts val="105"/>
              </a:spcBef>
            </a:pPr>
            <a:r>
              <a:rPr lang="en-US" altLang="ja-JP" sz="1400" spc="-10" dirty="0">
                <a:latin typeface="Arial MT"/>
                <a:cs typeface="Arial MT"/>
              </a:rPr>
              <a:t>Fractal</a:t>
            </a:r>
          </a:p>
          <a:p>
            <a:pPr marL="12700" marR="5080" indent="113664" algn="ctr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latin typeface="Arial MT"/>
                <a:cs typeface="Arial MT"/>
              </a:rPr>
              <a:t>analysis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16" name="object 1204">
            <a:extLst>
              <a:ext uri="{FF2B5EF4-FFF2-40B4-BE49-F238E27FC236}">
                <a16:creationId xmlns:a16="http://schemas.microsoft.com/office/drawing/2014/main" id="{202B242F-160C-828C-ABA0-3F75161B9A09}"/>
              </a:ext>
            </a:extLst>
          </p:cNvPr>
          <p:cNvSpPr txBox="1"/>
          <p:nvPr/>
        </p:nvSpPr>
        <p:spPr>
          <a:xfrm>
            <a:off x="9749599" y="704850"/>
            <a:ext cx="26388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29555" algn="l"/>
                <a:tab pos="9624695" algn="l"/>
                <a:tab pos="13152119" algn="l"/>
              </a:tabLst>
            </a:pPr>
            <a:r>
              <a:rPr lang="en-US" sz="1800" b="1" dirty="0">
                <a:solidFill>
                  <a:srgbClr val="FFFFFF"/>
                </a:solidFill>
                <a:latin typeface="Arial"/>
                <a:cs typeface="Arial"/>
              </a:rPr>
              <a:t>Texture analysis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B65AA089-58A1-04E5-D42E-C84EF38AD70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731" y="1469996"/>
            <a:ext cx="1276235" cy="1059662"/>
          </a:xfrm>
          <a:prstGeom prst="rect">
            <a:avLst/>
          </a:prstGeom>
        </p:spPr>
      </p:pic>
      <p:sp>
        <p:nvSpPr>
          <p:cNvPr id="1380" name="テキスト ボックス 1379">
            <a:extLst>
              <a:ext uri="{FF2B5EF4-FFF2-40B4-BE49-F238E27FC236}">
                <a16:creationId xmlns:a16="http://schemas.microsoft.com/office/drawing/2014/main" id="{C8925F4B-B5EE-8DCA-A245-697EFA06A9B9}"/>
              </a:ext>
            </a:extLst>
          </p:cNvPr>
          <p:cNvSpPr txBox="1"/>
          <p:nvPr/>
        </p:nvSpPr>
        <p:spPr>
          <a:xfrm>
            <a:off x="10502776" y="1853455"/>
            <a:ext cx="2005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Fractal dimension</a:t>
            </a:r>
          </a:p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(FD)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7" name="テキスト ボックス 1386">
            <a:extLst>
              <a:ext uri="{FF2B5EF4-FFF2-40B4-BE49-F238E27FC236}">
                <a16:creationId xmlns:a16="http://schemas.microsoft.com/office/drawing/2014/main" id="{9A2857BF-74B9-1BE1-E14F-BAEC3C2BE04E}"/>
              </a:ext>
            </a:extLst>
          </p:cNvPr>
          <p:cNvSpPr txBox="1"/>
          <p:nvPr/>
        </p:nvSpPr>
        <p:spPr>
          <a:xfrm>
            <a:off x="10474951" y="1227959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u="sng" dirty="0">
                <a:latin typeface="Arial" panose="020B0604020202020204" pitchFamily="34" charset="0"/>
                <a:cs typeface="Arial" panose="020B0604020202020204" pitchFamily="34" charset="0"/>
              </a:rPr>
              <a:t>Texture features</a:t>
            </a:r>
            <a:endParaRPr kumimoji="1" lang="ja-JP" alt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9" name="矢印: 右 4">
            <a:extLst>
              <a:ext uri="{FF2B5EF4-FFF2-40B4-BE49-F238E27FC236}">
                <a16:creationId xmlns:a16="http://schemas.microsoft.com/office/drawing/2014/main" id="{2B6080F9-B33B-1065-5ACE-2EAAF2E9836A}"/>
              </a:ext>
            </a:extLst>
          </p:cNvPr>
          <p:cNvSpPr/>
          <p:nvPr/>
        </p:nvSpPr>
        <p:spPr>
          <a:xfrm>
            <a:off x="10150459" y="1963968"/>
            <a:ext cx="315559" cy="180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ED2DF164-1EB9-E0C1-BBC3-0DF3400369B1}"/>
              </a:ext>
            </a:extLst>
          </p:cNvPr>
          <p:cNvGrpSpPr/>
          <p:nvPr/>
        </p:nvGrpSpPr>
        <p:grpSpPr>
          <a:xfrm>
            <a:off x="8756327" y="3021131"/>
            <a:ext cx="1267460" cy="1292724"/>
            <a:chOff x="4089031" y="2305165"/>
            <a:chExt cx="3926260" cy="3870708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4161892-4A2E-7F20-5DA5-056830B3B1FB}"/>
                </a:ext>
              </a:extLst>
            </p:cNvPr>
            <p:cNvSpPr/>
            <p:nvPr/>
          </p:nvSpPr>
          <p:spPr>
            <a:xfrm>
              <a:off x="5189582" y="4712953"/>
              <a:ext cx="277935" cy="146292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CB44D31E-DF4D-D045-BC0A-7AEE29DC8E9E}"/>
                </a:ext>
              </a:extLst>
            </p:cNvPr>
            <p:cNvSpPr/>
            <p:nvPr/>
          </p:nvSpPr>
          <p:spPr>
            <a:xfrm>
              <a:off x="5473469" y="4942567"/>
              <a:ext cx="277935" cy="1223878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A283599D-A198-DC58-1CED-88320978360F}"/>
                </a:ext>
              </a:extLst>
            </p:cNvPr>
            <p:cNvSpPr/>
            <p:nvPr/>
          </p:nvSpPr>
          <p:spPr>
            <a:xfrm>
              <a:off x="5756616" y="3750361"/>
              <a:ext cx="277935" cy="2425512"/>
            </a:xfrm>
            <a:prstGeom prst="rect">
              <a:avLst/>
            </a:prstGeom>
            <a:solidFill>
              <a:srgbClr val="E7E6E6">
                <a:lumMod val="75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130B368B-3CDD-BFD3-9D02-F16DE9E24C3B}"/>
                </a:ext>
              </a:extLst>
            </p:cNvPr>
            <p:cNvSpPr/>
            <p:nvPr/>
          </p:nvSpPr>
          <p:spPr>
            <a:xfrm>
              <a:off x="6045736" y="2784845"/>
              <a:ext cx="277935" cy="3381600"/>
            </a:xfrm>
            <a:prstGeom prst="rect">
              <a:avLst/>
            </a:prstGeom>
            <a:solidFill>
              <a:srgbClr val="E7E6E6">
                <a:lumMod val="5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B1D8A2D8-066A-046B-A4AE-2EEC42561098}"/>
                </a:ext>
              </a:extLst>
            </p:cNvPr>
            <p:cNvSpPr/>
            <p:nvPr/>
          </p:nvSpPr>
          <p:spPr>
            <a:xfrm>
              <a:off x="6330874" y="3991257"/>
              <a:ext cx="277935" cy="2175188"/>
            </a:xfrm>
            <a:prstGeom prst="rect">
              <a:avLst/>
            </a:prstGeom>
            <a:solidFill>
              <a:srgbClr val="E7E6E6">
                <a:lumMod val="25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029135C6-1DA0-CBA4-B408-84B96DEAAF7A}"/>
                </a:ext>
              </a:extLst>
            </p:cNvPr>
            <p:cNvSpPr/>
            <p:nvPr/>
          </p:nvSpPr>
          <p:spPr>
            <a:xfrm>
              <a:off x="6616012" y="4961758"/>
              <a:ext cx="277935" cy="1204687"/>
            </a:xfrm>
            <a:prstGeom prst="rect">
              <a:avLst/>
            </a:prstGeom>
            <a:solidFill>
              <a:srgbClr val="E7E6E6">
                <a:lumMod val="1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1" name="フリーフォーム: 図形 24">
              <a:extLst>
                <a:ext uri="{FF2B5EF4-FFF2-40B4-BE49-F238E27FC236}">
                  <a16:creationId xmlns:a16="http://schemas.microsoft.com/office/drawing/2014/main" id="{848A6128-CAD0-C713-13C7-B5AFB38C0FF4}"/>
                </a:ext>
              </a:extLst>
            </p:cNvPr>
            <p:cNvSpPr/>
            <p:nvPr/>
          </p:nvSpPr>
          <p:spPr>
            <a:xfrm>
              <a:off x="4630915" y="2481598"/>
              <a:ext cx="3246633" cy="3694275"/>
            </a:xfrm>
            <a:custGeom>
              <a:avLst/>
              <a:gdLst>
                <a:gd name="connsiteX0" fmla="*/ 0 w 3056893"/>
                <a:gd name="connsiteY0" fmla="*/ 3515737 h 3673336"/>
                <a:gd name="connsiteX1" fmla="*/ 698642 w 3056893"/>
                <a:gd name="connsiteY1" fmla="*/ 1717759 h 3673336"/>
                <a:gd name="connsiteX2" fmla="*/ 986319 w 3056893"/>
                <a:gd name="connsiteY2" fmla="*/ 1923242 h 3673336"/>
                <a:gd name="connsiteX3" fmla="*/ 1109609 w 3056893"/>
                <a:gd name="connsiteY3" fmla="*/ 906101 h 3673336"/>
                <a:gd name="connsiteX4" fmla="*/ 1500027 w 3056893"/>
                <a:gd name="connsiteY4" fmla="*/ 1975 h 3673336"/>
                <a:gd name="connsiteX5" fmla="*/ 1931541 w 3056893"/>
                <a:gd name="connsiteY5" fmla="*/ 721166 h 3673336"/>
                <a:gd name="connsiteX6" fmla="*/ 2332233 w 3056893"/>
                <a:gd name="connsiteY6" fmla="*/ 2498595 h 3673336"/>
                <a:gd name="connsiteX7" fmla="*/ 2979505 w 3056893"/>
                <a:gd name="connsiteY7" fmla="*/ 3567107 h 3673336"/>
                <a:gd name="connsiteX8" fmla="*/ 3020602 w 3056893"/>
                <a:gd name="connsiteY8" fmla="*/ 3577381 h 3673336"/>
                <a:gd name="connsiteX0" fmla="*/ 0 w 2979505"/>
                <a:gd name="connsiteY0" fmla="*/ 3515737 h 3567107"/>
                <a:gd name="connsiteX1" fmla="*/ 698642 w 2979505"/>
                <a:gd name="connsiteY1" fmla="*/ 1717759 h 3567107"/>
                <a:gd name="connsiteX2" fmla="*/ 986319 w 2979505"/>
                <a:gd name="connsiteY2" fmla="*/ 1923242 h 3567107"/>
                <a:gd name="connsiteX3" fmla="*/ 1109609 w 2979505"/>
                <a:gd name="connsiteY3" fmla="*/ 906101 h 3567107"/>
                <a:gd name="connsiteX4" fmla="*/ 1500027 w 2979505"/>
                <a:gd name="connsiteY4" fmla="*/ 1975 h 3567107"/>
                <a:gd name="connsiteX5" fmla="*/ 1931541 w 2979505"/>
                <a:gd name="connsiteY5" fmla="*/ 721166 h 3567107"/>
                <a:gd name="connsiteX6" fmla="*/ 2332233 w 2979505"/>
                <a:gd name="connsiteY6" fmla="*/ 2498595 h 3567107"/>
                <a:gd name="connsiteX7" fmla="*/ 2979505 w 2979505"/>
                <a:gd name="connsiteY7" fmla="*/ 3567107 h 3567107"/>
                <a:gd name="connsiteX0" fmla="*/ 0 w 3010327"/>
                <a:gd name="connsiteY0" fmla="*/ 3587656 h 3587656"/>
                <a:gd name="connsiteX1" fmla="*/ 729464 w 3010327"/>
                <a:gd name="connsiteY1" fmla="*/ 1717759 h 3587656"/>
                <a:gd name="connsiteX2" fmla="*/ 1017141 w 3010327"/>
                <a:gd name="connsiteY2" fmla="*/ 1923242 h 3587656"/>
                <a:gd name="connsiteX3" fmla="*/ 1140431 w 3010327"/>
                <a:gd name="connsiteY3" fmla="*/ 906101 h 3587656"/>
                <a:gd name="connsiteX4" fmla="*/ 1530849 w 3010327"/>
                <a:gd name="connsiteY4" fmla="*/ 1975 h 3587656"/>
                <a:gd name="connsiteX5" fmla="*/ 1962363 w 3010327"/>
                <a:gd name="connsiteY5" fmla="*/ 721166 h 3587656"/>
                <a:gd name="connsiteX6" fmla="*/ 2363055 w 3010327"/>
                <a:gd name="connsiteY6" fmla="*/ 2498595 h 3587656"/>
                <a:gd name="connsiteX7" fmla="*/ 3010327 w 3010327"/>
                <a:gd name="connsiteY7" fmla="*/ 3567107 h 3587656"/>
                <a:gd name="connsiteX0" fmla="*/ 0 w 3010327"/>
                <a:gd name="connsiteY0" fmla="*/ 3587648 h 3587648"/>
                <a:gd name="connsiteX1" fmla="*/ 729464 w 3010327"/>
                <a:gd name="connsiteY1" fmla="*/ 1717751 h 3587648"/>
                <a:gd name="connsiteX2" fmla="*/ 1017141 w 3010327"/>
                <a:gd name="connsiteY2" fmla="*/ 1923234 h 3587648"/>
                <a:gd name="connsiteX3" fmla="*/ 1140431 w 3010327"/>
                <a:gd name="connsiteY3" fmla="*/ 906093 h 3587648"/>
                <a:gd name="connsiteX4" fmla="*/ 1530849 w 3010327"/>
                <a:gd name="connsiteY4" fmla="*/ 1967 h 3587648"/>
                <a:gd name="connsiteX5" fmla="*/ 1962363 w 3010327"/>
                <a:gd name="connsiteY5" fmla="*/ 721158 h 3587648"/>
                <a:gd name="connsiteX6" fmla="*/ 2393877 w 3010327"/>
                <a:gd name="connsiteY6" fmla="*/ 2488313 h 3587648"/>
                <a:gd name="connsiteX7" fmla="*/ 3010327 w 3010327"/>
                <a:gd name="connsiteY7" fmla="*/ 3567099 h 3587648"/>
                <a:gd name="connsiteX0" fmla="*/ 0 w 3010327"/>
                <a:gd name="connsiteY0" fmla="*/ 3587648 h 3587648"/>
                <a:gd name="connsiteX1" fmla="*/ 565077 w 3010327"/>
                <a:gd name="connsiteY1" fmla="*/ 2046524 h 3587648"/>
                <a:gd name="connsiteX2" fmla="*/ 1017141 w 3010327"/>
                <a:gd name="connsiteY2" fmla="*/ 1923234 h 3587648"/>
                <a:gd name="connsiteX3" fmla="*/ 1140431 w 3010327"/>
                <a:gd name="connsiteY3" fmla="*/ 906093 h 3587648"/>
                <a:gd name="connsiteX4" fmla="*/ 1530849 w 3010327"/>
                <a:gd name="connsiteY4" fmla="*/ 1967 h 3587648"/>
                <a:gd name="connsiteX5" fmla="*/ 1962363 w 3010327"/>
                <a:gd name="connsiteY5" fmla="*/ 721158 h 3587648"/>
                <a:gd name="connsiteX6" fmla="*/ 2393877 w 3010327"/>
                <a:gd name="connsiteY6" fmla="*/ 2488313 h 3587648"/>
                <a:gd name="connsiteX7" fmla="*/ 3010327 w 3010327"/>
                <a:gd name="connsiteY7" fmla="*/ 3567099 h 3587648"/>
                <a:gd name="connsiteX0" fmla="*/ 0 w 3010327"/>
                <a:gd name="connsiteY0" fmla="*/ 3587648 h 3587648"/>
                <a:gd name="connsiteX1" fmla="*/ 565077 w 3010327"/>
                <a:gd name="connsiteY1" fmla="*/ 2046524 h 3587648"/>
                <a:gd name="connsiteX2" fmla="*/ 1017141 w 3010327"/>
                <a:gd name="connsiteY2" fmla="*/ 2025976 h 3587648"/>
                <a:gd name="connsiteX3" fmla="*/ 1140431 w 3010327"/>
                <a:gd name="connsiteY3" fmla="*/ 906093 h 3587648"/>
                <a:gd name="connsiteX4" fmla="*/ 1530849 w 3010327"/>
                <a:gd name="connsiteY4" fmla="*/ 1967 h 3587648"/>
                <a:gd name="connsiteX5" fmla="*/ 1962363 w 3010327"/>
                <a:gd name="connsiteY5" fmla="*/ 721158 h 3587648"/>
                <a:gd name="connsiteX6" fmla="*/ 2393877 w 3010327"/>
                <a:gd name="connsiteY6" fmla="*/ 2488313 h 3587648"/>
                <a:gd name="connsiteX7" fmla="*/ 3010327 w 3010327"/>
                <a:gd name="connsiteY7" fmla="*/ 3567099 h 3587648"/>
                <a:gd name="connsiteX0" fmla="*/ 0 w 3010327"/>
                <a:gd name="connsiteY0" fmla="*/ 3587648 h 3587648"/>
                <a:gd name="connsiteX1" fmla="*/ 565077 w 3010327"/>
                <a:gd name="connsiteY1" fmla="*/ 2046524 h 3587648"/>
                <a:gd name="connsiteX2" fmla="*/ 1017141 w 3010327"/>
                <a:gd name="connsiteY2" fmla="*/ 2025976 h 3587648"/>
                <a:gd name="connsiteX3" fmla="*/ 1160979 w 3010327"/>
                <a:gd name="connsiteY3" fmla="*/ 906093 h 3587648"/>
                <a:gd name="connsiteX4" fmla="*/ 1530849 w 3010327"/>
                <a:gd name="connsiteY4" fmla="*/ 1967 h 3587648"/>
                <a:gd name="connsiteX5" fmla="*/ 1962363 w 3010327"/>
                <a:gd name="connsiteY5" fmla="*/ 721158 h 3587648"/>
                <a:gd name="connsiteX6" fmla="*/ 2393877 w 3010327"/>
                <a:gd name="connsiteY6" fmla="*/ 2488313 h 3587648"/>
                <a:gd name="connsiteX7" fmla="*/ 3010327 w 3010327"/>
                <a:gd name="connsiteY7" fmla="*/ 3567099 h 3587648"/>
                <a:gd name="connsiteX0" fmla="*/ 0 w 3010327"/>
                <a:gd name="connsiteY0" fmla="*/ 3628575 h 3628575"/>
                <a:gd name="connsiteX1" fmla="*/ 565077 w 3010327"/>
                <a:gd name="connsiteY1" fmla="*/ 2087451 h 3628575"/>
                <a:gd name="connsiteX2" fmla="*/ 1017141 w 3010327"/>
                <a:gd name="connsiteY2" fmla="*/ 2066903 h 3628575"/>
                <a:gd name="connsiteX3" fmla="*/ 1160979 w 3010327"/>
                <a:gd name="connsiteY3" fmla="*/ 947020 h 3628575"/>
                <a:gd name="connsiteX4" fmla="*/ 1602769 w 3010327"/>
                <a:gd name="connsiteY4" fmla="*/ 1798 h 3628575"/>
                <a:gd name="connsiteX5" fmla="*/ 1962363 w 3010327"/>
                <a:gd name="connsiteY5" fmla="*/ 762085 h 3628575"/>
                <a:gd name="connsiteX6" fmla="*/ 2393877 w 3010327"/>
                <a:gd name="connsiteY6" fmla="*/ 2529240 h 3628575"/>
                <a:gd name="connsiteX7" fmla="*/ 3010327 w 3010327"/>
                <a:gd name="connsiteY7" fmla="*/ 3608026 h 3628575"/>
                <a:gd name="connsiteX0" fmla="*/ 0 w 3010327"/>
                <a:gd name="connsiteY0" fmla="*/ 3628575 h 3628575"/>
                <a:gd name="connsiteX1" fmla="*/ 565077 w 3010327"/>
                <a:gd name="connsiteY1" fmla="*/ 2087451 h 3628575"/>
                <a:gd name="connsiteX2" fmla="*/ 1017141 w 3010327"/>
                <a:gd name="connsiteY2" fmla="*/ 2066903 h 3628575"/>
                <a:gd name="connsiteX3" fmla="*/ 1160979 w 3010327"/>
                <a:gd name="connsiteY3" fmla="*/ 947020 h 3628575"/>
                <a:gd name="connsiteX4" fmla="*/ 1551398 w 3010327"/>
                <a:gd name="connsiteY4" fmla="*/ 1798 h 3628575"/>
                <a:gd name="connsiteX5" fmla="*/ 1962363 w 3010327"/>
                <a:gd name="connsiteY5" fmla="*/ 762085 h 3628575"/>
                <a:gd name="connsiteX6" fmla="*/ 2393877 w 3010327"/>
                <a:gd name="connsiteY6" fmla="*/ 2529240 h 3628575"/>
                <a:gd name="connsiteX7" fmla="*/ 3010327 w 3010327"/>
                <a:gd name="connsiteY7" fmla="*/ 3608026 h 3628575"/>
                <a:gd name="connsiteX0" fmla="*/ 0 w 3010327"/>
                <a:gd name="connsiteY0" fmla="*/ 3638811 h 3638811"/>
                <a:gd name="connsiteX1" fmla="*/ 565077 w 3010327"/>
                <a:gd name="connsiteY1" fmla="*/ 2097687 h 3638811"/>
                <a:gd name="connsiteX2" fmla="*/ 1017141 w 3010327"/>
                <a:gd name="connsiteY2" fmla="*/ 2077139 h 3638811"/>
                <a:gd name="connsiteX3" fmla="*/ 1160979 w 3010327"/>
                <a:gd name="connsiteY3" fmla="*/ 957256 h 3638811"/>
                <a:gd name="connsiteX4" fmla="*/ 1561672 w 3010327"/>
                <a:gd name="connsiteY4" fmla="*/ 1760 h 3638811"/>
                <a:gd name="connsiteX5" fmla="*/ 1962363 w 3010327"/>
                <a:gd name="connsiteY5" fmla="*/ 772321 h 3638811"/>
                <a:gd name="connsiteX6" fmla="*/ 2393877 w 3010327"/>
                <a:gd name="connsiteY6" fmla="*/ 2539476 h 3638811"/>
                <a:gd name="connsiteX7" fmla="*/ 3010327 w 3010327"/>
                <a:gd name="connsiteY7" fmla="*/ 3618262 h 3638811"/>
                <a:gd name="connsiteX0" fmla="*/ 0 w 3010327"/>
                <a:gd name="connsiteY0" fmla="*/ 3638909 h 3638909"/>
                <a:gd name="connsiteX1" fmla="*/ 565077 w 3010327"/>
                <a:gd name="connsiteY1" fmla="*/ 2097785 h 3638909"/>
                <a:gd name="connsiteX2" fmla="*/ 1017141 w 3010327"/>
                <a:gd name="connsiteY2" fmla="*/ 2077237 h 3638909"/>
                <a:gd name="connsiteX3" fmla="*/ 1160979 w 3010327"/>
                <a:gd name="connsiteY3" fmla="*/ 957354 h 3638909"/>
                <a:gd name="connsiteX4" fmla="*/ 1561672 w 3010327"/>
                <a:gd name="connsiteY4" fmla="*/ 1858 h 3638909"/>
                <a:gd name="connsiteX5" fmla="*/ 2044556 w 3010327"/>
                <a:gd name="connsiteY5" fmla="*/ 1203934 h 3638909"/>
                <a:gd name="connsiteX6" fmla="*/ 2393877 w 3010327"/>
                <a:gd name="connsiteY6" fmla="*/ 2539574 h 3638909"/>
                <a:gd name="connsiteX7" fmla="*/ 3010327 w 3010327"/>
                <a:gd name="connsiteY7" fmla="*/ 3618360 h 3638909"/>
                <a:gd name="connsiteX0" fmla="*/ 0 w 3010327"/>
                <a:gd name="connsiteY0" fmla="*/ 3640932 h 3640932"/>
                <a:gd name="connsiteX1" fmla="*/ 565077 w 3010327"/>
                <a:gd name="connsiteY1" fmla="*/ 2099808 h 3640932"/>
                <a:gd name="connsiteX2" fmla="*/ 1017141 w 3010327"/>
                <a:gd name="connsiteY2" fmla="*/ 2079260 h 3640932"/>
                <a:gd name="connsiteX3" fmla="*/ 1202075 w 3010327"/>
                <a:gd name="connsiteY3" fmla="*/ 866910 h 3640932"/>
                <a:gd name="connsiteX4" fmla="*/ 1561672 w 3010327"/>
                <a:gd name="connsiteY4" fmla="*/ 3881 h 3640932"/>
                <a:gd name="connsiteX5" fmla="*/ 2044556 w 3010327"/>
                <a:gd name="connsiteY5" fmla="*/ 1205957 h 3640932"/>
                <a:gd name="connsiteX6" fmla="*/ 2393877 w 3010327"/>
                <a:gd name="connsiteY6" fmla="*/ 2541597 h 3640932"/>
                <a:gd name="connsiteX7" fmla="*/ 3010327 w 3010327"/>
                <a:gd name="connsiteY7" fmla="*/ 3620383 h 3640932"/>
                <a:gd name="connsiteX0" fmla="*/ 0 w 3010327"/>
                <a:gd name="connsiteY0" fmla="*/ 3640953 h 3640953"/>
                <a:gd name="connsiteX1" fmla="*/ 565077 w 3010327"/>
                <a:gd name="connsiteY1" fmla="*/ 2099829 h 3640953"/>
                <a:gd name="connsiteX2" fmla="*/ 996593 w 3010327"/>
                <a:gd name="connsiteY2" fmla="*/ 2099829 h 3640953"/>
                <a:gd name="connsiteX3" fmla="*/ 1202075 w 3010327"/>
                <a:gd name="connsiteY3" fmla="*/ 866931 h 3640953"/>
                <a:gd name="connsiteX4" fmla="*/ 1561672 w 3010327"/>
                <a:gd name="connsiteY4" fmla="*/ 3902 h 3640953"/>
                <a:gd name="connsiteX5" fmla="*/ 2044556 w 3010327"/>
                <a:gd name="connsiteY5" fmla="*/ 1205978 h 3640953"/>
                <a:gd name="connsiteX6" fmla="*/ 2393877 w 3010327"/>
                <a:gd name="connsiteY6" fmla="*/ 2541618 h 3640953"/>
                <a:gd name="connsiteX7" fmla="*/ 3010327 w 3010327"/>
                <a:gd name="connsiteY7" fmla="*/ 3620404 h 3640953"/>
                <a:gd name="connsiteX0" fmla="*/ 0 w 3010327"/>
                <a:gd name="connsiteY0" fmla="*/ 3643634 h 3643634"/>
                <a:gd name="connsiteX1" fmla="*/ 565077 w 3010327"/>
                <a:gd name="connsiteY1" fmla="*/ 2102510 h 3643634"/>
                <a:gd name="connsiteX2" fmla="*/ 996593 w 3010327"/>
                <a:gd name="connsiteY2" fmla="*/ 2102510 h 3643634"/>
                <a:gd name="connsiteX3" fmla="*/ 1202075 w 3010327"/>
                <a:gd name="connsiteY3" fmla="*/ 869612 h 3643634"/>
                <a:gd name="connsiteX4" fmla="*/ 1561672 w 3010327"/>
                <a:gd name="connsiteY4" fmla="*/ 6583 h 3643634"/>
                <a:gd name="connsiteX5" fmla="*/ 2034282 w 3010327"/>
                <a:gd name="connsiteY5" fmla="*/ 1321674 h 3643634"/>
                <a:gd name="connsiteX6" fmla="*/ 2393877 w 3010327"/>
                <a:gd name="connsiteY6" fmla="*/ 2544299 h 3643634"/>
                <a:gd name="connsiteX7" fmla="*/ 3010327 w 3010327"/>
                <a:gd name="connsiteY7" fmla="*/ 3623085 h 3643634"/>
                <a:gd name="connsiteX0" fmla="*/ 0 w 3010327"/>
                <a:gd name="connsiteY0" fmla="*/ 3664013 h 3664013"/>
                <a:gd name="connsiteX1" fmla="*/ 565077 w 3010327"/>
                <a:gd name="connsiteY1" fmla="*/ 2122889 h 3664013"/>
                <a:gd name="connsiteX2" fmla="*/ 996593 w 3010327"/>
                <a:gd name="connsiteY2" fmla="*/ 2122889 h 3664013"/>
                <a:gd name="connsiteX3" fmla="*/ 1202075 w 3010327"/>
                <a:gd name="connsiteY3" fmla="*/ 889991 h 3664013"/>
                <a:gd name="connsiteX4" fmla="*/ 1643865 w 3010327"/>
                <a:gd name="connsiteY4" fmla="*/ 6414 h 3664013"/>
                <a:gd name="connsiteX5" fmla="*/ 2034282 w 3010327"/>
                <a:gd name="connsiteY5" fmla="*/ 1342053 h 3664013"/>
                <a:gd name="connsiteX6" fmla="*/ 2393877 w 3010327"/>
                <a:gd name="connsiteY6" fmla="*/ 2564678 h 3664013"/>
                <a:gd name="connsiteX7" fmla="*/ 3010327 w 3010327"/>
                <a:gd name="connsiteY7" fmla="*/ 3643464 h 3664013"/>
                <a:gd name="connsiteX0" fmla="*/ 0 w 3010327"/>
                <a:gd name="connsiteY0" fmla="*/ 3674206 h 3674206"/>
                <a:gd name="connsiteX1" fmla="*/ 565077 w 3010327"/>
                <a:gd name="connsiteY1" fmla="*/ 2133082 h 3674206"/>
                <a:gd name="connsiteX2" fmla="*/ 996593 w 3010327"/>
                <a:gd name="connsiteY2" fmla="*/ 2133082 h 3674206"/>
                <a:gd name="connsiteX3" fmla="*/ 1202075 w 3010327"/>
                <a:gd name="connsiteY3" fmla="*/ 900184 h 3674206"/>
                <a:gd name="connsiteX4" fmla="*/ 1623317 w 3010327"/>
                <a:gd name="connsiteY4" fmla="*/ 6333 h 3674206"/>
                <a:gd name="connsiteX5" fmla="*/ 2034282 w 3010327"/>
                <a:gd name="connsiteY5" fmla="*/ 1352246 h 3674206"/>
                <a:gd name="connsiteX6" fmla="*/ 2393877 w 3010327"/>
                <a:gd name="connsiteY6" fmla="*/ 2574871 h 3674206"/>
                <a:gd name="connsiteX7" fmla="*/ 3010327 w 3010327"/>
                <a:gd name="connsiteY7" fmla="*/ 3653657 h 3674206"/>
                <a:gd name="connsiteX0" fmla="*/ 0 w 3010327"/>
                <a:gd name="connsiteY0" fmla="*/ 3755817 h 3755817"/>
                <a:gd name="connsiteX1" fmla="*/ 565077 w 3010327"/>
                <a:gd name="connsiteY1" fmla="*/ 2214693 h 3755817"/>
                <a:gd name="connsiteX2" fmla="*/ 996593 w 3010327"/>
                <a:gd name="connsiteY2" fmla="*/ 2214693 h 3755817"/>
                <a:gd name="connsiteX3" fmla="*/ 1202075 w 3010327"/>
                <a:gd name="connsiteY3" fmla="*/ 981795 h 3755817"/>
                <a:gd name="connsiteX4" fmla="*/ 1633591 w 3010327"/>
                <a:gd name="connsiteY4" fmla="*/ 5751 h 3755817"/>
                <a:gd name="connsiteX5" fmla="*/ 2034282 w 3010327"/>
                <a:gd name="connsiteY5" fmla="*/ 1433857 h 3755817"/>
                <a:gd name="connsiteX6" fmla="*/ 2393877 w 3010327"/>
                <a:gd name="connsiteY6" fmla="*/ 2656482 h 3755817"/>
                <a:gd name="connsiteX7" fmla="*/ 3010327 w 3010327"/>
                <a:gd name="connsiteY7" fmla="*/ 3735268 h 3755817"/>
                <a:gd name="connsiteX0" fmla="*/ 0 w 2732924"/>
                <a:gd name="connsiteY0" fmla="*/ 3755817 h 3755817"/>
                <a:gd name="connsiteX1" fmla="*/ 565077 w 2732924"/>
                <a:gd name="connsiteY1" fmla="*/ 2214693 h 3755817"/>
                <a:gd name="connsiteX2" fmla="*/ 996593 w 2732924"/>
                <a:gd name="connsiteY2" fmla="*/ 2214693 h 3755817"/>
                <a:gd name="connsiteX3" fmla="*/ 1202075 w 2732924"/>
                <a:gd name="connsiteY3" fmla="*/ 981795 h 3755817"/>
                <a:gd name="connsiteX4" fmla="*/ 1633591 w 2732924"/>
                <a:gd name="connsiteY4" fmla="*/ 5751 h 3755817"/>
                <a:gd name="connsiteX5" fmla="*/ 2034282 w 2732924"/>
                <a:gd name="connsiteY5" fmla="*/ 1433857 h 3755817"/>
                <a:gd name="connsiteX6" fmla="*/ 2393877 w 2732924"/>
                <a:gd name="connsiteY6" fmla="*/ 2656482 h 3755817"/>
                <a:gd name="connsiteX7" fmla="*/ 2732924 w 2732924"/>
                <a:gd name="connsiteY7" fmla="*/ 3724994 h 3755817"/>
                <a:gd name="connsiteX0" fmla="*/ 0 w 2732924"/>
                <a:gd name="connsiteY0" fmla="*/ 3755817 h 3755817"/>
                <a:gd name="connsiteX1" fmla="*/ 565077 w 2732924"/>
                <a:gd name="connsiteY1" fmla="*/ 2214693 h 3755817"/>
                <a:gd name="connsiteX2" fmla="*/ 996593 w 2732924"/>
                <a:gd name="connsiteY2" fmla="*/ 2214693 h 3755817"/>
                <a:gd name="connsiteX3" fmla="*/ 1202075 w 2732924"/>
                <a:gd name="connsiteY3" fmla="*/ 981795 h 3755817"/>
                <a:gd name="connsiteX4" fmla="*/ 1633591 w 2732924"/>
                <a:gd name="connsiteY4" fmla="*/ 5751 h 3755817"/>
                <a:gd name="connsiteX5" fmla="*/ 2034282 w 2732924"/>
                <a:gd name="connsiteY5" fmla="*/ 1433857 h 3755817"/>
                <a:gd name="connsiteX6" fmla="*/ 2393877 w 2732924"/>
                <a:gd name="connsiteY6" fmla="*/ 2656482 h 3755817"/>
                <a:gd name="connsiteX7" fmla="*/ 2732924 w 2732924"/>
                <a:gd name="connsiteY7" fmla="*/ 3724994 h 3755817"/>
                <a:gd name="connsiteX0" fmla="*/ 0 w 2732924"/>
                <a:gd name="connsiteY0" fmla="*/ 3755817 h 3755817"/>
                <a:gd name="connsiteX1" fmla="*/ 565077 w 2732924"/>
                <a:gd name="connsiteY1" fmla="*/ 2214693 h 3755817"/>
                <a:gd name="connsiteX2" fmla="*/ 996593 w 2732924"/>
                <a:gd name="connsiteY2" fmla="*/ 2214693 h 3755817"/>
                <a:gd name="connsiteX3" fmla="*/ 1202075 w 2732924"/>
                <a:gd name="connsiteY3" fmla="*/ 981795 h 3755817"/>
                <a:gd name="connsiteX4" fmla="*/ 1633591 w 2732924"/>
                <a:gd name="connsiteY4" fmla="*/ 5751 h 3755817"/>
                <a:gd name="connsiteX5" fmla="*/ 2034282 w 2732924"/>
                <a:gd name="connsiteY5" fmla="*/ 1433857 h 3755817"/>
                <a:gd name="connsiteX6" fmla="*/ 2434974 w 2732924"/>
                <a:gd name="connsiteY6" fmla="*/ 2584563 h 3755817"/>
                <a:gd name="connsiteX7" fmla="*/ 2732924 w 2732924"/>
                <a:gd name="connsiteY7" fmla="*/ 3724994 h 3755817"/>
                <a:gd name="connsiteX0" fmla="*/ 0 w 2732924"/>
                <a:gd name="connsiteY0" fmla="*/ 3754252 h 3754252"/>
                <a:gd name="connsiteX1" fmla="*/ 565077 w 2732924"/>
                <a:gd name="connsiteY1" fmla="*/ 2213128 h 3754252"/>
                <a:gd name="connsiteX2" fmla="*/ 996593 w 2732924"/>
                <a:gd name="connsiteY2" fmla="*/ 2213128 h 3754252"/>
                <a:gd name="connsiteX3" fmla="*/ 1202075 w 2732924"/>
                <a:gd name="connsiteY3" fmla="*/ 980230 h 3754252"/>
                <a:gd name="connsiteX4" fmla="*/ 1633591 w 2732924"/>
                <a:gd name="connsiteY4" fmla="*/ 4186 h 3754252"/>
                <a:gd name="connsiteX5" fmla="*/ 2085653 w 2732924"/>
                <a:gd name="connsiteY5" fmla="*/ 1360373 h 3754252"/>
                <a:gd name="connsiteX6" fmla="*/ 2434974 w 2732924"/>
                <a:gd name="connsiteY6" fmla="*/ 2582998 h 3754252"/>
                <a:gd name="connsiteX7" fmla="*/ 2732924 w 2732924"/>
                <a:gd name="connsiteY7" fmla="*/ 3723429 h 3754252"/>
                <a:gd name="connsiteX0" fmla="*/ 0 w 2732924"/>
                <a:gd name="connsiteY0" fmla="*/ 3754252 h 3754252"/>
                <a:gd name="connsiteX1" fmla="*/ 565077 w 2732924"/>
                <a:gd name="connsiteY1" fmla="*/ 2213128 h 3754252"/>
                <a:gd name="connsiteX2" fmla="*/ 996593 w 2732924"/>
                <a:gd name="connsiteY2" fmla="*/ 2213128 h 3754252"/>
                <a:gd name="connsiteX3" fmla="*/ 1202075 w 2732924"/>
                <a:gd name="connsiteY3" fmla="*/ 980230 h 3754252"/>
                <a:gd name="connsiteX4" fmla="*/ 1633591 w 2732924"/>
                <a:gd name="connsiteY4" fmla="*/ 4186 h 3754252"/>
                <a:gd name="connsiteX5" fmla="*/ 2085653 w 2732924"/>
                <a:gd name="connsiteY5" fmla="*/ 1360373 h 3754252"/>
                <a:gd name="connsiteX6" fmla="*/ 2434974 w 2732924"/>
                <a:gd name="connsiteY6" fmla="*/ 2582998 h 3754252"/>
                <a:gd name="connsiteX7" fmla="*/ 2732924 w 2732924"/>
                <a:gd name="connsiteY7" fmla="*/ 3723429 h 3754252"/>
                <a:gd name="connsiteX0" fmla="*/ 0 w 2732924"/>
                <a:gd name="connsiteY0" fmla="*/ 3754252 h 3754252"/>
                <a:gd name="connsiteX1" fmla="*/ 565077 w 2732924"/>
                <a:gd name="connsiteY1" fmla="*/ 2213128 h 3754252"/>
                <a:gd name="connsiteX2" fmla="*/ 996593 w 2732924"/>
                <a:gd name="connsiteY2" fmla="*/ 2213128 h 3754252"/>
                <a:gd name="connsiteX3" fmla="*/ 1202075 w 2732924"/>
                <a:gd name="connsiteY3" fmla="*/ 980230 h 3754252"/>
                <a:gd name="connsiteX4" fmla="*/ 1633591 w 2732924"/>
                <a:gd name="connsiteY4" fmla="*/ 4186 h 3754252"/>
                <a:gd name="connsiteX5" fmla="*/ 2085653 w 2732924"/>
                <a:gd name="connsiteY5" fmla="*/ 1360373 h 3754252"/>
                <a:gd name="connsiteX6" fmla="*/ 2404152 w 2732924"/>
                <a:gd name="connsiteY6" fmla="*/ 2634369 h 3754252"/>
                <a:gd name="connsiteX7" fmla="*/ 2732924 w 2732924"/>
                <a:gd name="connsiteY7" fmla="*/ 3723429 h 3754252"/>
                <a:gd name="connsiteX0" fmla="*/ 0 w 2650731"/>
                <a:gd name="connsiteY0" fmla="*/ 3754252 h 3754252"/>
                <a:gd name="connsiteX1" fmla="*/ 565077 w 2650731"/>
                <a:gd name="connsiteY1" fmla="*/ 2213128 h 3754252"/>
                <a:gd name="connsiteX2" fmla="*/ 996593 w 2650731"/>
                <a:gd name="connsiteY2" fmla="*/ 2213128 h 3754252"/>
                <a:gd name="connsiteX3" fmla="*/ 1202075 w 2650731"/>
                <a:gd name="connsiteY3" fmla="*/ 980230 h 3754252"/>
                <a:gd name="connsiteX4" fmla="*/ 1633591 w 2650731"/>
                <a:gd name="connsiteY4" fmla="*/ 4186 h 3754252"/>
                <a:gd name="connsiteX5" fmla="*/ 2085653 w 2650731"/>
                <a:gd name="connsiteY5" fmla="*/ 1360373 h 3754252"/>
                <a:gd name="connsiteX6" fmla="*/ 2404152 w 2650731"/>
                <a:gd name="connsiteY6" fmla="*/ 2634369 h 3754252"/>
                <a:gd name="connsiteX7" fmla="*/ 2650731 w 2650731"/>
                <a:gd name="connsiteY7" fmla="*/ 3723429 h 3754252"/>
                <a:gd name="connsiteX0" fmla="*/ 0 w 2650731"/>
                <a:gd name="connsiteY0" fmla="*/ 3754252 h 3754252"/>
                <a:gd name="connsiteX1" fmla="*/ 565077 w 2650731"/>
                <a:gd name="connsiteY1" fmla="*/ 2213128 h 3754252"/>
                <a:gd name="connsiteX2" fmla="*/ 996593 w 2650731"/>
                <a:gd name="connsiteY2" fmla="*/ 2213128 h 3754252"/>
                <a:gd name="connsiteX3" fmla="*/ 1202075 w 2650731"/>
                <a:gd name="connsiteY3" fmla="*/ 980230 h 3754252"/>
                <a:gd name="connsiteX4" fmla="*/ 1633591 w 2650731"/>
                <a:gd name="connsiteY4" fmla="*/ 4186 h 3754252"/>
                <a:gd name="connsiteX5" fmla="*/ 2085653 w 2650731"/>
                <a:gd name="connsiteY5" fmla="*/ 1360373 h 3754252"/>
                <a:gd name="connsiteX6" fmla="*/ 2404152 w 2650731"/>
                <a:gd name="connsiteY6" fmla="*/ 2634369 h 3754252"/>
                <a:gd name="connsiteX7" fmla="*/ 2650731 w 2650731"/>
                <a:gd name="connsiteY7" fmla="*/ 3723429 h 3754252"/>
                <a:gd name="connsiteX0" fmla="*/ 0 w 3010327"/>
                <a:gd name="connsiteY0" fmla="*/ 3754252 h 3754252"/>
                <a:gd name="connsiteX1" fmla="*/ 565077 w 3010327"/>
                <a:gd name="connsiteY1" fmla="*/ 2213128 h 3754252"/>
                <a:gd name="connsiteX2" fmla="*/ 996593 w 3010327"/>
                <a:gd name="connsiteY2" fmla="*/ 2213128 h 3754252"/>
                <a:gd name="connsiteX3" fmla="*/ 1202075 w 3010327"/>
                <a:gd name="connsiteY3" fmla="*/ 980230 h 3754252"/>
                <a:gd name="connsiteX4" fmla="*/ 1633591 w 3010327"/>
                <a:gd name="connsiteY4" fmla="*/ 4186 h 3754252"/>
                <a:gd name="connsiteX5" fmla="*/ 2085653 w 3010327"/>
                <a:gd name="connsiteY5" fmla="*/ 1360373 h 3754252"/>
                <a:gd name="connsiteX6" fmla="*/ 2404152 w 3010327"/>
                <a:gd name="connsiteY6" fmla="*/ 2634369 h 3754252"/>
                <a:gd name="connsiteX7" fmla="*/ 3010327 w 3010327"/>
                <a:gd name="connsiteY7" fmla="*/ 3754251 h 3754252"/>
                <a:gd name="connsiteX0" fmla="*/ 0 w 3010327"/>
                <a:gd name="connsiteY0" fmla="*/ 3754252 h 3754252"/>
                <a:gd name="connsiteX1" fmla="*/ 565077 w 3010327"/>
                <a:gd name="connsiteY1" fmla="*/ 2213128 h 3754252"/>
                <a:gd name="connsiteX2" fmla="*/ 996593 w 3010327"/>
                <a:gd name="connsiteY2" fmla="*/ 2213128 h 3754252"/>
                <a:gd name="connsiteX3" fmla="*/ 1202075 w 3010327"/>
                <a:gd name="connsiteY3" fmla="*/ 980230 h 3754252"/>
                <a:gd name="connsiteX4" fmla="*/ 1633591 w 3010327"/>
                <a:gd name="connsiteY4" fmla="*/ 4186 h 3754252"/>
                <a:gd name="connsiteX5" fmla="*/ 2085653 w 3010327"/>
                <a:gd name="connsiteY5" fmla="*/ 1360373 h 3754252"/>
                <a:gd name="connsiteX6" fmla="*/ 2404152 w 3010327"/>
                <a:gd name="connsiteY6" fmla="*/ 2634369 h 3754252"/>
                <a:gd name="connsiteX7" fmla="*/ 3010327 w 3010327"/>
                <a:gd name="connsiteY7" fmla="*/ 3754251 h 3754252"/>
                <a:gd name="connsiteX0" fmla="*/ 0 w 3010327"/>
                <a:gd name="connsiteY0" fmla="*/ 3754252 h 3754252"/>
                <a:gd name="connsiteX1" fmla="*/ 565077 w 3010327"/>
                <a:gd name="connsiteY1" fmla="*/ 2213128 h 3754252"/>
                <a:gd name="connsiteX2" fmla="*/ 996593 w 3010327"/>
                <a:gd name="connsiteY2" fmla="*/ 2213128 h 3754252"/>
                <a:gd name="connsiteX3" fmla="*/ 1202075 w 3010327"/>
                <a:gd name="connsiteY3" fmla="*/ 980230 h 3754252"/>
                <a:gd name="connsiteX4" fmla="*/ 1633591 w 3010327"/>
                <a:gd name="connsiteY4" fmla="*/ 4186 h 3754252"/>
                <a:gd name="connsiteX5" fmla="*/ 2085653 w 3010327"/>
                <a:gd name="connsiteY5" fmla="*/ 1360373 h 3754252"/>
                <a:gd name="connsiteX6" fmla="*/ 2342508 w 3010327"/>
                <a:gd name="connsiteY6" fmla="*/ 2531628 h 3754252"/>
                <a:gd name="connsiteX7" fmla="*/ 3010327 w 3010327"/>
                <a:gd name="connsiteY7" fmla="*/ 3754251 h 3754252"/>
                <a:gd name="connsiteX0" fmla="*/ 0 w 3010327"/>
                <a:gd name="connsiteY0" fmla="*/ 3754252 h 3754252"/>
                <a:gd name="connsiteX1" fmla="*/ 565077 w 3010327"/>
                <a:gd name="connsiteY1" fmla="*/ 2213128 h 3754252"/>
                <a:gd name="connsiteX2" fmla="*/ 996593 w 3010327"/>
                <a:gd name="connsiteY2" fmla="*/ 2213128 h 3754252"/>
                <a:gd name="connsiteX3" fmla="*/ 1202075 w 3010327"/>
                <a:gd name="connsiteY3" fmla="*/ 980230 h 3754252"/>
                <a:gd name="connsiteX4" fmla="*/ 1633591 w 3010327"/>
                <a:gd name="connsiteY4" fmla="*/ 4186 h 3754252"/>
                <a:gd name="connsiteX5" fmla="*/ 2085653 w 3010327"/>
                <a:gd name="connsiteY5" fmla="*/ 1360373 h 3754252"/>
                <a:gd name="connsiteX6" fmla="*/ 2342508 w 3010327"/>
                <a:gd name="connsiteY6" fmla="*/ 2531628 h 3754252"/>
                <a:gd name="connsiteX7" fmla="*/ 3010327 w 3010327"/>
                <a:gd name="connsiteY7" fmla="*/ 3754251 h 3754252"/>
                <a:gd name="connsiteX0" fmla="*/ 0 w 3246633"/>
                <a:gd name="connsiteY0" fmla="*/ 3754252 h 3764525"/>
                <a:gd name="connsiteX1" fmla="*/ 565077 w 3246633"/>
                <a:gd name="connsiteY1" fmla="*/ 2213128 h 3764525"/>
                <a:gd name="connsiteX2" fmla="*/ 996593 w 3246633"/>
                <a:gd name="connsiteY2" fmla="*/ 2213128 h 3764525"/>
                <a:gd name="connsiteX3" fmla="*/ 1202075 w 3246633"/>
                <a:gd name="connsiteY3" fmla="*/ 980230 h 3764525"/>
                <a:gd name="connsiteX4" fmla="*/ 1633591 w 3246633"/>
                <a:gd name="connsiteY4" fmla="*/ 4186 h 3764525"/>
                <a:gd name="connsiteX5" fmla="*/ 2085653 w 3246633"/>
                <a:gd name="connsiteY5" fmla="*/ 1360373 h 3764525"/>
                <a:gd name="connsiteX6" fmla="*/ 2342508 w 3246633"/>
                <a:gd name="connsiteY6" fmla="*/ 2531628 h 3764525"/>
                <a:gd name="connsiteX7" fmla="*/ 3246633 w 3246633"/>
                <a:gd name="connsiteY7" fmla="*/ 3764525 h 3764525"/>
                <a:gd name="connsiteX0" fmla="*/ 0 w 3246633"/>
                <a:gd name="connsiteY0" fmla="*/ 3754252 h 3764525"/>
                <a:gd name="connsiteX1" fmla="*/ 565077 w 3246633"/>
                <a:gd name="connsiteY1" fmla="*/ 2213128 h 3764525"/>
                <a:gd name="connsiteX2" fmla="*/ 996593 w 3246633"/>
                <a:gd name="connsiteY2" fmla="*/ 2213128 h 3764525"/>
                <a:gd name="connsiteX3" fmla="*/ 1202075 w 3246633"/>
                <a:gd name="connsiteY3" fmla="*/ 980230 h 3764525"/>
                <a:gd name="connsiteX4" fmla="*/ 1633591 w 3246633"/>
                <a:gd name="connsiteY4" fmla="*/ 4186 h 3764525"/>
                <a:gd name="connsiteX5" fmla="*/ 2085653 w 3246633"/>
                <a:gd name="connsiteY5" fmla="*/ 1360373 h 3764525"/>
                <a:gd name="connsiteX6" fmla="*/ 2342508 w 3246633"/>
                <a:gd name="connsiteY6" fmla="*/ 2531628 h 3764525"/>
                <a:gd name="connsiteX7" fmla="*/ 3246633 w 3246633"/>
                <a:gd name="connsiteY7" fmla="*/ 3764525 h 3764525"/>
                <a:gd name="connsiteX0" fmla="*/ 0 w 3246633"/>
                <a:gd name="connsiteY0" fmla="*/ 3755817 h 3766090"/>
                <a:gd name="connsiteX1" fmla="*/ 565077 w 3246633"/>
                <a:gd name="connsiteY1" fmla="*/ 2214693 h 3766090"/>
                <a:gd name="connsiteX2" fmla="*/ 996593 w 3246633"/>
                <a:gd name="connsiteY2" fmla="*/ 2214693 h 3766090"/>
                <a:gd name="connsiteX3" fmla="*/ 1202075 w 3246633"/>
                <a:gd name="connsiteY3" fmla="*/ 981795 h 3766090"/>
                <a:gd name="connsiteX4" fmla="*/ 1633591 w 3246633"/>
                <a:gd name="connsiteY4" fmla="*/ 5751 h 3766090"/>
                <a:gd name="connsiteX5" fmla="*/ 2054831 w 3246633"/>
                <a:gd name="connsiteY5" fmla="*/ 1433857 h 3766090"/>
                <a:gd name="connsiteX6" fmla="*/ 2342508 w 3246633"/>
                <a:gd name="connsiteY6" fmla="*/ 2533193 h 3766090"/>
                <a:gd name="connsiteX7" fmla="*/ 3246633 w 3246633"/>
                <a:gd name="connsiteY7" fmla="*/ 3766090 h 3766090"/>
                <a:gd name="connsiteX0" fmla="*/ 0 w 3246633"/>
                <a:gd name="connsiteY0" fmla="*/ 3755817 h 3766090"/>
                <a:gd name="connsiteX1" fmla="*/ 245692 w 3246633"/>
                <a:gd name="connsiteY1" fmla="*/ 3310165 h 3766090"/>
                <a:gd name="connsiteX2" fmla="*/ 565077 w 3246633"/>
                <a:gd name="connsiteY2" fmla="*/ 2214693 h 3766090"/>
                <a:gd name="connsiteX3" fmla="*/ 996593 w 3246633"/>
                <a:gd name="connsiteY3" fmla="*/ 2214693 h 3766090"/>
                <a:gd name="connsiteX4" fmla="*/ 1202075 w 3246633"/>
                <a:gd name="connsiteY4" fmla="*/ 981795 h 3766090"/>
                <a:gd name="connsiteX5" fmla="*/ 1633591 w 3246633"/>
                <a:gd name="connsiteY5" fmla="*/ 5751 h 3766090"/>
                <a:gd name="connsiteX6" fmla="*/ 2054831 w 3246633"/>
                <a:gd name="connsiteY6" fmla="*/ 1433857 h 3766090"/>
                <a:gd name="connsiteX7" fmla="*/ 2342508 w 3246633"/>
                <a:gd name="connsiteY7" fmla="*/ 2533193 h 3766090"/>
                <a:gd name="connsiteX8" fmla="*/ 3246633 w 3246633"/>
                <a:gd name="connsiteY8" fmla="*/ 3766090 h 3766090"/>
                <a:gd name="connsiteX0" fmla="*/ 0 w 3246633"/>
                <a:gd name="connsiteY0" fmla="*/ 3755653 h 3765926"/>
                <a:gd name="connsiteX1" fmla="*/ 245692 w 3246633"/>
                <a:gd name="connsiteY1" fmla="*/ 3310001 h 3765926"/>
                <a:gd name="connsiteX2" fmla="*/ 565077 w 3246633"/>
                <a:gd name="connsiteY2" fmla="*/ 2214529 h 3765926"/>
                <a:gd name="connsiteX3" fmla="*/ 996593 w 3246633"/>
                <a:gd name="connsiteY3" fmla="*/ 2214529 h 3765926"/>
                <a:gd name="connsiteX4" fmla="*/ 1180559 w 3246633"/>
                <a:gd name="connsiteY4" fmla="*/ 987010 h 3765926"/>
                <a:gd name="connsiteX5" fmla="*/ 1633591 w 3246633"/>
                <a:gd name="connsiteY5" fmla="*/ 5587 h 3765926"/>
                <a:gd name="connsiteX6" fmla="*/ 2054831 w 3246633"/>
                <a:gd name="connsiteY6" fmla="*/ 1433693 h 3765926"/>
                <a:gd name="connsiteX7" fmla="*/ 2342508 w 3246633"/>
                <a:gd name="connsiteY7" fmla="*/ 2533029 h 3765926"/>
                <a:gd name="connsiteX8" fmla="*/ 3246633 w 3246633"/>
                <a:gd name="connsiteY8" fmla="*/ 3765926 h 3765926"/>
                <a:gd name="connsiteX0" fmla="*/ 0 w 3246633"/>
                <a:gd name="connsiteY0" fmla="*/ 3757615 h 3767888"/>
                <a:gd name="connsiteX1" fmla="*/ 245692 w 3246633"/>
                <a:gd name="connsiteY1" fmla="*/ 3311963 h 3767888"/>
                <a:gd name="connsiteX2" fmla="*/ 565077 w 3246633"/>
                <a:gd name="connsiteY2" fmla="*/ 2216491 h 3767888"/>
                <a:gd name="connsiteX3" fmla="*/ 996593 w 3246633"/>
                <a:gd name="connsiteY3" fmla="*/ 2216491 h 3767888"/>
                <a:gd name="connsiteX4" fmla="*/ 1180559 w 3246633"/>
                <a:gd name="connsiteY4" fmla="*/ 988972 h 3767888"/>
                <a:gd name="connsiteX5" fmla="*/ 1633591 w 3246633"/>
                <a:gd name="connsiteY5" fmla="*/ 7549 h 3767888"/>
                <a:gd name="connsiteX6" fmla="*/ 2017179 w 3246633"/>
                <a:gd name="connsiteY6" fmla="*/ 1516337 h 3767888"/>
                <a:gd name="connsiteX7" fmla="*/ 2342508 w 3246633"/>
                <a:gd name="connsiteY7" fmla="*/ 2534991 h 3767888"/>
                <a:gd name="connsiteX8" fmla="*/ 3246633 w 3246633"/>
                <a:gd name="connsiteY8" fmla="*/ 3767888 h 3767888"/>
                <a:gd name="connsiteX0" fmla="*/ 0 w 3246633"/>
                <a:gd name="connsiteY0" fmla="*/ 3758902 h 3769175"/>
                <a:gd name="connsiteX1" fmla="*/ 245692 w 3246633"/>
                <a:gd name="connsiteY1" fmla="*/ 3313250 h 3769175"/>
                <a:gd name="connsiteX2" fmla="*/ 565077 w 3246633"/>
                <a:gd name="connsiteY2" fmla="*/ 2217778 h 3769175"/>
                <a:gd name="connsiteX3" fmla="*/ 996593 w 3246633"/>
                <a:gd name="connsiteY3" fmla="*/ 2217778 h 3769175"/>
                <a:gd name="connsiteX4" fmla="*/ 1180559 w 3246633"/>
                <a:gd name="connsiteY4" fmla="*/ 990259 h 3769175"/>
                <a:gd name="connsiteX5" fmla="*/ 1633591 w 3246633"/>
                <a:gd name="connsiteY5" fmla="*/ 8836 h 3769175"/>
                <a:gd name="connsiteX6" fmla="*/ 1995663 w 3246633"/>
                <a:gd name="connsiteY6" fmla="*/ 1566034 h 3769175"/>
                <a:gd name="connsiteX7" fmla="*/ 2342508 w 3246633"/>
                <a:gd name="connsiteY7" fmla="*/ 2536278 h 3769175"/>
                <a:gd name="connsiteX8" fmla="*/ 3246633 w 3246633"/>
                <a:gd name="connsiteY8" fmla="*/ 3769175 h 3769175"/>
                <a:gd name="connsiteX0" fmla="*/ 0 w 3246633"/>
                <a:gd name="connsiteY0" fmla="*/ 3775836 h 3786109"/>
                <a:gd name="connsiteX1" fmla="*/ 245692 w 3246633"/>
                <a:gd name="connsiteY1" fmla="*/ 3330184 h 3786109"/>
                <a:gd name="connsiteX2" fmla="*/ 565077 w 3246633"/>
                <a:gd name="connsiteY2" fmla="*/ 2234712 h 3786109"/>
                <a:gd name="connsiteX3" fmla="*/ 996593 w 3246633"/>
                <a:gd name="connsiteY3" fmla="*/ 2234712 h 3786109"/>
                <a:gd name="connsiteX4" fmla="*/ 1180559 w 3246633"/>
                <a:gd name="connsiteY4" fmla="*/ 1007193 h 3786109"/>
                <a:gd name="connsiteX5" fmla="*/ 1625045 w 3246633"/>
                <a:gd name="connsiteY5" fmla="*/ 8679 h 3786109"/>
                <a:gd name="connsiteX6" fmla="*/ 1995663 w 3246633"/>
                <a:gd name="connsiteY6" fmla="*/ 1582968 h 3786109"/>
                <a:gd name="connsiteX7" fmla="*/ 2342508 w 3246633"/>
                <a:gd name="connsiteY7" fmla="*/ 2553212 h 3786109"/>
                <a:gd name="connsiteX8" fmla="*/ 3246633 w 3246633"/>
                <a:gd name="connsiteY8" fmla="*/ 3786109 h 3786109"/>
                <a:gd name="connsiteX0" fmla="*/ 0 w 3246633"/>
                <a:gd name="connsiteY0" fmla="*/ 3770105 h 3780378"/>
                <a:gd name="connsiteX1" fmla="*/ 245692 w 3246633"/>
                <a:gd name="connsiteY1" fmla="*/ 3324453 h 3780378"/>
                <a:gd name="connsiteX2" fmla="*/ 565077 w 3246633"/>
                <a:gd name="connsiteY2" fmla="*/ 2228981 h 3780378"/>
                <a:gd name="connsiteX3" fmla="*/ 996593 w 3246633"/>
                <a:gd name="connsiteY3" fmla="*/ 2228981 h 3780378"/>
                <a:gd name="connsiteX4" fmla="*/ 1180559 w 3246633"/>
                <a:gd name="connsiteY4" fmla="*/ 1001462 h 3780378"/>
                <a:gd name="connsiteX5" fmla="*/ 1625045 w 3246633"/>
                <a:gd name="connsiteY5" fmla="*/ 2948 h 3780378"/>
                <a:gd name="connsiteX6" fmla="*/ 1995663 w 3246633"/>
                <a:gd name="connsiteY6" fmla="*/ 1577237 h 3780378"/>
                <a:gd name="connsiteX7" fmla="*/ 2342508 w 3246633"/>
                <a:gd name="connsiteY7" fmla="*/ 2547481 h 3780378"/>
                <a:gd name="connsiteX8" fmla="*/ 3246633 w 3246633"/>
                <a:gd name="connsiteY8" fmla="*/ 3780378 h 3780378"/>
                <a:gd name="connsiteX0" fmla="*/ 0 w 3246633"/>
                <a:gd name="connsiteY0" fmla="*/ 3642427 h 3652700"/>
                <a:gd name="connsiteX1" fmla="*/ 245692 w 3246633"/>
                <a:gd name="connsiteY1" fmla="*/ 3196775 h 3652700"/>
                <a:gd name="connsiteX2" fmla="*/ 565077 w 3246633"/>
                <a:gd name="connsiteY2" fmla="*/ 2101303 h 3652700"/>
                <a:gd name="connsiteX3" fmla="*/ 996593 w 3246633"/>
                <a:gd name="connsiteY3" fmla="*/ 2101303 h 3652700"/>
                <a:gd name="connsiteX4" fmla="*/ 1180559 w 3246633"/>
                <a:gd name="connsiteY4" fmla="*/ 873784 h 3652700"/>
                <a:gd name="connsiteX5" fmla="*/ 1573770 w 3246633"/>
                <a:gd name="connsiteY5" fmla="*/ 3457 h 3652700"/>
                <a:gd name="connsiteX6" fmla="*/ 1995663 w 3246633"/>
                <a:gd name="connsiteY6" fmla="*/ 1449559 h 3652700"/>
                <a:gd name="connsiteX7" fmla="*/ 2342508 w 3246633"/>
                <a:gd name="connsiteY7" fmla="*/ 2419803 h 3652700"/>
                <a:gd name="connsiteX8" fmla="*/ 3246633 w 3246633"/>
                <a:gd name="connsiteY8" fmla="*/ 3652700 h 3652700"/>
                <a:gd name="connsiteX0" fmla="*/ 0 w 3246633"/>
                <a:gd name="connsiteY0" fmla="*/ 3643373 h 3653646"/>
                <a:gd name="connsiteX1" fmla="*/ 245692 w 3246633"/>
                <a:gd name="connsiteY1" fmla="*/ 3197721 h 3653646"/>
                <a:gd name="connsiteX2" fmla="*/ 565077 w 3246633"/>
                <a:gd name="connsiteY2" fmla="*/ 2102249 h 3653646"/>
                <a:gd name="connsiteX3" fmla="*/ 996593 w 3246633"/>
                <a:gd name="connsiteY3" fmla="*/ 2102249 h 3653646"/>
                <a:gd name="connsiteX4" fmla="*/ 1180559 w 3246633"/>
                <a:gd name="connsiteY4" fmla="*/ 874730 h 3653646"/>
                <a:gd name="connsiteX5" fmla="*/ 1573770 w 3246633"/>
                <a:gd name="connsiteY5" fmla="*/ 4403 h 3653646"/>
                <a:gd name="connsiteX6" fmla="*/ 1995663 w 3246633"/>
                <a:gd name="connsiteY6" fmla="*/ 1450505 h 3653646"/>
                <a:gd name="connsiteX7" fmla="*/ 2342508 w 3246633"/>
                <a:gd name="connsiteY7" fmla="*/ 2420749 h 3653646"/>
                <a:gd name="connsiteX8" fmla="*/ 3246633 w 3246633"/>
                <a:gd name="connsiteY8" fmla="*/ 3653646 h 3653646"/>
                <a:gd name="connsiteX0" fmla="*/ 0 w 3246633"/>
                <a:gd name="connsiteY0" fmla="*/ 3639131 h 3649404"/>
                <a:gd name="connsiteX1" fmla="*/ 245692 w 3246633"/>
                <a:gd name="connsiteY1" fmla="*/ 3193479 h 3649404"/>
                <a:gd name="connsiteX2" fmla="*/ 565077 w 3246633"/>
                <a:gd name="connsiteY2" fmla="*/ 2098007 h 3649404"/>
                <a:gd name="connsiteX3" fmla="*/ 996593 w 3246633"/>
                <a:gd name="connsiteY3" fmla="*/ 2098007 h 3649404"/>
                <a:gd name="connsiteX4" fmla="*/ 1180559 w 3246633"/>
                <a:gd name="connsiteY4" fmla="*/ 870488 h 3649404"/>
                <a:gd name="connsiteX5" fmla="*/ 1573770 w 3246633"/>
                <a:gd name="connsiteY5" fmla="*/ 161 h 3649404"/>
                <a:gd name="connsiteX6" fmla="*/ 1995663 w 3246633"/>
                <a:gd name="connsiteY6" fmla="*/ 1446263 h 3649404"/>
                <a:gd name="connsiteX7" fmla="*/ 2342508 w 3246633"/>
                <a:gd name="connsiteY7" fmla="*/ 2416507 h 3649404"/>
                <a:gd name="connsiteX8" fmla="*/ 3246633 w 3246633"/>
                <a:gd name="connsiteY8" fmla="*/ 3649404 h 3649404"/>
                <a:gd name="connsiteX0" fmla="*/ 0 w 3246633"/>
                <a:gd name="connsiteY0" fmla="*/ 3650608 h 3660881"/>
                <a:gd name="connsiteX1" fmla="*/ 245692 w 3246633"/>
                <a:gd name="connsiteY1" fmla="*/ 3204956 h 3660881"/>
                <a:gd name="connsiteX2" fmla="*/ 565077 w 3246633"/>
                <a:gd name="connsiteY2" fmla="*/ 2109484 h 3660881"/>
                <a:gd name="connsiteX3" fmla="*/ 996593 w 3246633"/>
                <a:gd name="connsiteY3" fmla="*/ 2109484 h 3660881"/>
                <a:gd name="connsiteX4" fmla="*/ 1223288 w 3246633"/>
                <a:gd name="connsiteY4" fmla="*/ 847782 h 3660881"/>
                <a:gd name="connsiteX5" fmla="*/ 1573770 w 3246633"/>
                <a:gd name="connsiteY5" fmla="*/ 11638 h 3660881"/>
                <a:gd name="connsiteX6" fmla="*/ 1995663 w 3246633"/>
                <a:gd name="connsiteY6" fmla="*/ 1457740 h 3660881"/>
                <a:gd name="connsiteX7" fmla="*/ 2342508 w 3246633"/>
                <a:gd name="connsiteY7" fmla="*/ 2427984 h 3660881"/>
                <a:gd name="connsiteX8" fmla="*/ 3246633 w 3246633"/>
                <a:gd name="connsiteY8" fmla="*/ 3660881 h 3660881"/>
                <a:gd name="connsiteX0" fmla="*/ 0 w 3246633"/>
                <a:gd name="connsiteY0" fmla="*/ 3650585 h 3660858"/>
                <a:gd name="connsiteX1" fmla="*/ 245692 w 3246633"/>
                <a:gd name="connsiteY1" fmla="*/ 3204933 h 3660858"/>
                <a:gd name="connsiteX2" fmla="*/ 565077 w 3246633"/>
                <a:gd name="connsiteY2" fmla="*/ 2109461 h 3660858"/>
                <a:gd name="connsiteX3" fmla="*/ 970955 w 3246633"/>
                <a:gd name="connsiteY3" fmla="*/ 2100915 h 3660858"/>
                <a:gd name="connsiteX4" fmla="*/ 1223288 w 3246633"/>
                <a:gd name="connsiteY4" fmla="*/ 847759 h 3660858"/>
                <a:gd name="connsiteX5" fmla="*/ 1573770 w 3246633"/>
                <a:gd name="connsiteY5" fmla="*/ 11615 h 3660858"/>
                <a:gd name="connsiteX6" fmla="*/ 1995663 w 3246633"/>
                <a:gd name="connsiteY6" fmla="*/ 1457717 h 3660858"/>
                <a:gd name="connsiteX7" fmla="*/ 2342508 w 3246633"/>
                <a:gd name="connsiteY7" fmla="*/ 2427961 h 3660858"/>
                <a:gd name="connsiteX8" fmla="*/ 3246633 w 3246633"/>
                <a:gd name="connsiteY8" fmla="*/ 3660858 h 3660858"/>
                <a:gd name="connsiteX0" fmla="*/ 0 w 3246633"/>
                <a:gd name="connsiteY0" fmla="*/ 3684297 h 3694570"/>
                <a:gd name="connsiteX1" fmla="*/ 245692 w 3246633"/>
                <a:gd name="connsiteY1" fmla="*/ 3238645 h 3694570"/>
                <a:gd name="connsiteX2" fmla="*/ 565077 w 3246633"/>
                <a:gd name="connsiteY2" fmla="*/ 2143173 h 3694570"/>
                <a:gd name="connsiteX3" fmla="*/ 970955 w 3246633"/>
                <a:gd name="connsiteY3" fmla="*/ 2134627 h 3694570"/>
                <a:gd name="connsiteX4" fmla="*/ 1223288 w 3246633"/>
                <a:gd name="connsiteY4" fmla="*/ 881471 h 3694570"/>
                <a:gd name="connsiteX5" fmla="*/ 1599408 w 3246633"/>
                <a:gd name="connsiteY5" fmla="*/ 11143 h 3694570"/>
                <a:gd name="connsiteX6" fmla="*/ 1995663 w 3246633"/>
                <a:gd name="connsiteY6" fmla="*/ 1491429 h 3694570"/>
                <a:gd name="connsiteX7" fmla="*/ 2342508 w 3246633"/>
                <a:gd name="connsiteY7" fmla="*/ 2461673 h 3694570"/>
                <a:gd name="connsiteX8" fmla="*/ 3246633 w 3246633"/>
                <a:gd name="connsiteY8" fmla="*/ 3694570 h 3694570"/>
                <a:gd name="connsiteX0" fmla="*/ 0 w 3246633"/>
                <a:gd name="connsiteY0" fmla="*/ 3684408 h 3694681"/>
                <a:gd name="connsiteX1" fmla="*/ 245692 w 3246633"/>
                <a:gd name="connsiteY1" fmla="*/ 3238756 h 3694681"/>
                <a:gd name="connsiteX2" fmla="*/ 565077 w 3246633"/>
                <a:gd name="connsiteY2" fmla="*/ 2143284 h 3694681"/>
                <a:gd name="connsiteX3" fmla="*/ 1005138 w 3246633"/>
                <a:gd name="connsiteY3" fmla="*/ 2177467 h 3694681"/>
                <a:gd name="connsiteX4" fmla="*/ 1223288 w 3246633"/>
                <a:gd name="connsiteY4" fmla="*/ 881582 h 3694681"/>
                <a:gd name="connsiteX5" fmla="*/ 1599408 w 3246633"/>
                <a:gd name="connsiteY5" fmla="*/ 11254 h 3694681"/>
                <a:gd name="connsiteX6" fmla="*/ 1995663 w 3246633"/>
                <a:gd name="connsiteY6" fmla="*/ 1491540 h 3694681"/>
                <a:gd name="connsiteX7" fmla="*/ 2342508 w 3246633"/>
                <a:gd name="connsiteY7" fmla="*/ 2461784 h 3694681"/>
                <a:gd name="connsiteX8" fmla="*/ 3246633 w 3246633"/>
                <a:gd name="connsiteY8" fmla="*/ 3694681 h 3694681"/>
                <a:gd name="connsiteX0" fmla="*/ 0 w 3246633"/>
                <a:gd name="connsiteY0" fmla="*/ 3684002 h 3694275"/>
                <a:gd name="connsiteX1" fmla="*/ 245692 w 3246633"/>
                <a:gd name="connsiteY1" fmla="*/ 3238350 h 3694275"/>
                <a:gd name="connsiteX2" fmla="*/ 565077 w 3246633"/>
                <a:gd name="connsiteY2" fmla="*/ 2142878 h 3694275"/>
                <a:gd name="connsiteX3" fmla="*/ 1005138 w 3246633"/>
                <a:gd name="connsiteY3" fmla="*/ 2177061 h 3694275"/>
                <a:gd name="connsiteX4" fmla="*/ 1172013 w 3246633"/>
                <a:gd name="connsiteY4" fmla="*/ 889722 h 3694275"/>
                <a:gd name="connsiteX5" fmla="*/ 1599408 w 3246633"/>
                <a:gd name="connsiteY5" fmla="*/ 10848 h 3694275"/>
                <a:gd name="connsiteX6" fmla="*/ 1995663 w 3246633"/>
                <a:gd name="connsiteY6" fmla="*/ 1491134 h 3694275"/>
                <a:gd name="connsiteX7" fmla="*/ 2342508 w 3246633"/>
                <a:gd name="connsiteY7" fmla="*/ 2461378 h 3694275"/>
                <a:gd name="connsiteX8" fmla="*/ 3246633 w 3246633"/>
                <a:gd name="connsiteY8" fmla="*/ 3694275 h 369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46633" h="3694275">
                  <a:moveTo>
                    <a:pt x="0" y="3684002"/>
                  </a:moveTo>
                  <a:cubicBezTo>
                    <a:pt x="40949" y="3566918"/>
                    <a:pt x="151513" y="3495204"/>
                    <a:pt x="245692" y="3238350"/>
                  </a:cubicBezTo>
                  <a:cubicBezTo>
                    <a:pt x="339872" y="2981496"/>
                    <a:pt x="438503" y="2319759"/>
                    <a:pt x="565077" y="2142878"/>
                  </a:cubicBezTo>
                  <a:cubicBezTo>
                    <a:pt x="691651" y="1965997"/>
                    <a:pt x="903982" y="2385920"/>
                    <a:pt x="1005138" y="2177061"/>
                  </a:cubicBezTo>
                  <a:cubicBezTo>
                    <a:pt x="1106294" y="1968202"/>
                    <a:pt x="1072968" y="1250757"/>
                    <a:pt x="1172013" y="889722"/>
                  </a:cubicBezTo>
                  <a:cubicBezTo>
                    <a:pt x="1271058" y="528687"/>
                    <a:pt x="1462133" y="-89387"/>
                    <a:pt x="1599408" y="10848"/>
                  </a:cubicBezTo>
                  <a:cubicBezTo>
                    <a:pt x="1736683" y="111083"/>
                    <a:pt x="1871813" y="1082712"/>
                    <a:pt x="1995663" y="1491134"/>
                  </a:cubicBezTo>
                  <a:cubicBezTo>
                    <a:pt x="2119513" y="1899556"/>
                    <a:pt x="2143874" y="2072673"/>
                    <a:pt x="2342508" y="2461378"/>
                  </a:cubicBezTo>
                  <a:cubicBezTo>
                    <a:pt x="2541142" y="2850083"/>
                    <a:pt x="2762036" y="3360364"/>
                    <a:pt x="3246633" y="3694275"/>
                  </a:cubicBezTo>
                </a:path>
              </a:pathLst>
            </a:custGeom>
            <a:noFill/>
            <a:ln w="381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cxnSp>
          <p:nvCxnSpPr>
            <p:cNvPr id="32" name="直線コネクタ 123">
              <a:extLst>
                <a:ext uri="{FF2B5EF4-FFF2-40B4-BE49-F238E27FC236}">
                  <a16:creationId xmlns:a16="http://schemas.microsoft.com/office/drawing/2014/main" id="{3008DF68-443F-F4D3-B6F4-8AF9DB4B339C}"/>
                </a:ext>
              </a:extLst>
            </p:cNvPr>
            <p:cNvCxnSpPr>
              <a:cxnSpLocks/>
            </p:cNvCxnSpPr>
            <p:nvPr/>
          </p:nvCxnSpPr>
          <p:spPr>
            <a:xfrm>
              <a:off x="4089031" y="2305165"/>
              <a:ext cx="3926260" cy="3870708"/>
            </a:xfrm>
            <a:prstGeom prst="bentConnector3">
              <a:avLst>
                <a:gd name="adj1" fmla="val 339"/>
              </a:avLst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</p:grpSp>
      <p:sp>
        <p:nvSpPr>
          <p:cNvPr id="48" name="object 1292">
            <a:extLst>
              <a:ext uri="{FF2B5EF4-FFF2-40B4-BE49-F238E27FC236}">
                <a16:creationId xmlns:a16="http://schemas.microsoft.com/office/drawing/2014/main" id="{69E14DC6-5C7C-3BE0-D295-1E27E5EA34BE}"/>
              </a:ext>
            </a:extLst>
          </p:cNvPr>
          <p:cNvSpPr txBox="1"/>
          <p:nvPr/>
        </p:nvSpPr>
        <p:spPr>
          <a:xfrm>
            <a:off x="8805939" y="4347430"/>
            <a:ext cx="1030213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3664" algn="ctr">
              <a:lnSpc>
                <a:spcPct val="100000"/>
              </a:lnSpc>
              <a:spcBef>
                <a:spcPts val="105"/>
              </a:spcBef>
            </a:pPr>
            <a:r>
              <a:rPr lang="en-US" altLang="ja-JP" sz="1400" spc="-10" dirty="0">
                <a:latin typeface="Arial MT"/>
                <a:cs typeface="Arial MT"/>
              </a:rPr>
              <a:t>Histogram</a:t>
            </a:r>
          </a:p>
          <a:p>
            <a:pPr marL="12700" marR="5080" indent="113664" algn="ctr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latin typeface="Arial MT"/>
                <a:cs typeface="Arial MT"/>
              </a:rPr>
              <a:t>analysis</a:t>
            </a:r>
            <a:endParaRPr sz="1400" dirty="0">
              <a:latin typeface="Arial MT"/>
              <a:cs typeface="Arial MT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8C0C1793-49C2-F494-3F34-D1EE21D1FF9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5"/>
          <a:stretch/>
        </p:blipFill>
        <p:spPr>
          <a:xfrm>
            <a:off x="8910039" y="5020277"/>
            <a:ext cx="970561" cy="980456"/>
          </a:xfrm>
          <a:prstGeom prst="rect">
            <a:avLst/>
          </a:prstGeom>
        </p:spPr>
      </p:pic>
      <p:sp>
        <p:nvSpPr>
          <p:cNvPr id="51" name="object 1292">
            <a:extLst>
              <a:ext uri="{FF2B5EF4-FFF2-40B4-BE49-F238E27FC236}">
                <a16:creationId xmlns:a16="http://schemas.microsoft.com/office/drawing/2014/main" id="{016D2999-C118-E482-A9EA-75CB9437EE00}"/>
              </a:ext>
            </a:extLst>
          </p:cNvPr>
          <p:cNvSpPr txBox="1"/>
          <p:nvPr/>
        </p:nvSpPr>
        <p:spPr>
          <a:xfrm>
            <a:off x="8805938" y="6038874"/>
            <a:ext cx="1030213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3664" algn="ctr">
              <a:lnSpc>
                <a:spcPct val="100000"/>
              </a:lnSpc>
              <a:spcBef>
                <a:spcPts val="105"/>
              </a:spcBef>
            </a:pPr>
            <a:r>
              <a:rPr lang="en-US" altLang="ja-JP" sz="1400" spc="-10" dirty="0">
                <a:latin typeface="Arial MT"/>
                <a:cs typeface="Arial MT"/>
              </a:rPr>
              <a:t>GLCM</a:t>
            </a:r>
          </a:p>
          <a:p>
            <a:pPr marL="12700" marR="5080" indent="113664" algn="ctr">
              <a:lnSpc>
                <a:spcPct val="100000"/>
              </a:lnSpc>
              <a:spcBef>
                <a:spcPts val="105"/>
              </a:spcBef>
            </a:pPr>
            <a:r>
              <a:rPr lang="en-US" sz="1400" spc="-10" dirty="0">
                <a:latin typeface="Arial MT"/>
                <a:cs typeface="Arial MT"/>
              </a:rPr>
              <a:t>analysis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1377" name="テキスト ボックス 1376">
            <a:extLst>
              <a:ext uri="{FF2B5EF4-FFF2-40B4-BE49-F238E27FC236}">
                <a16:creationId xmlns:a16="http://schemas.microsoft.com/office/drawing/2014/main" id="{3BF3C2B2-FDB5-8392-515F-DECB6239123D}"/>
              </a:ext>
            </a:extLst>
          </p:cNvPr>
          <p:cNvSpPr txBox="1"/>
          <p:nvPr/>
        </p:nvSpPr>
        <p:spPr>
          <a:xfrm>
            <a:off x="10584574" y="5101282"/>
            <a:ext cx="21916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GLCM correlation</a:t>
            </a: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GLCM autocorrelation</a:t>
            </a: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GLCM entropy</a:t>
            </a: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GLCM homogeneity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8" name="テキスト ボックス 1377">
            <a:extLst>
              <a:ext uri="{FF2B5EF4-FFF2-40B4-BE49-F238E27FC236}">
                <a16:creationId xmlns:a16="http://schemas.microsoft.com/office/drawing/2014/main" id="{BA5D1644-5D29-4C8B-CA08-71C19D8ED5B6}"/>
              </a:ext>
            </a:extLst>
          </p:cNvPr>
          <p:cNvSpPr txBox="1"/>
          <p:nvPr/>
        </p:nvSpPr>
        <p:spPr>
          <a:xfrm>
            <a:off x="10642600" y="3406437"/>
            <a:ext cx="1236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Kurtosis</a:t>
            </a:r>
          </a:p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Skewness</a:t>
            </a:r>
          </a:p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Entropy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4" name="左中かっこ 1383">
            <a:extLst>
              <a:ext uri="{FF2B5EF4-FFF2-40B4-BE49-F238E27FC236}">
                <a16:creationId xmlns:a16="http://schemas.microsoft.com/office/drawing/2014/main" id="{B93C4C60-611C-E6ED-86CC-CDE14D144F44}"/>
              </a:ext>
            </a:extLst>
          </p:cNvPr>
          <p:cNvSpPr/>
          <p:nvPr/>
        </p:nvSpPr>
        <p:spPr>
          <a:xfrm>
            <a:off x="10490200" y="3476501"/>
            <a:ext cx="168443" cy="809761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kumimoji="1" lang="ja-JP" altLang="en-US"/>
          </a:p>
        </p:txBody>
      </p:sp>
      <p:sp>
        <p:nvSpPr>
          <p:cNvPr id="1385" name="左中かっこ 1384">
            <a:extLst>
              <a:ext uri="{FF2B5EF4-FFF2-40B4-BE49-F238E27FC236}">
                <a16:creationId xmlns:a16="http://schemas.microsoft.com/office/drawing/2014/main" id="{F952A06C-447C-9D5C-DAC7-61BD7B6797D9}"/>
              </a:ext>
            </a:extLst>
          </p:cNvPr>
          <p:cNvSpPr/>
          <p:nvPr/>
        </p:nvSpPr>
        <p:spPr>
          <a:xfrm>
            <a:off x="10490200" y="5152901"/>
            <a:ext cx="168443" cy="980456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kumimoji="1" lang="ja-JP" altLang="en-US"/>
          </a:p>
        </p:txBody>
      </p:sp>
      <p:sp>
        <p:nvSpPr>
          <p:cNvPr id="1390" name="矢印: 右 4">
            <a:extLst>
              <a:ext uri="{FF2B5EF4-FFF2-40B4-BE49-F238E27FC236}">
                <a16:creationId xmlns:a16="http://schemas.microsoft.com/office/drawing/2014/main" id="{2B63B824-93F9-FDB9-9ABE-B739CC9CCEA9}"/>
              </a:ext>
            </a:extLst>
          </p:cNvPr>
          <p:cNvSpPr/>
          <p:nvPr/>
        </p:nvSpPr>
        <p:spPr>
          <a:xfrm>
            <a:off x="10130184" y="5549891"/>
            <a:ext cx="315559" cy="180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kumimoji="1" lang="ja-JP" altLang="en-US"/>
          </a:p>
        </p:txBody>
      </p:sp>
      <p:sp>
        <p:nvSpPr>
          <p:cNvPr id="1388" name="矢印: 右 4">
            <a:extLst>
              <a:ext uri="{FF2B5EF4-FFF2-40B4-BE49-F238E27FC236}">
                <a16:creationId xmlns:a16="http://schemas.microsoft.com/office/drawing/2014/main" id="{7497F75D-D9A9-01C8-93C6-C3134F5F6871}"/>
              </a:ext>
            </a:extLst>
          </p:cNvPr>
          <p:cNvSpPr/>
          <p:nvPr/>
        </p:nvSpPr>
        <p:spPr>
          <a:xfrm>
            <a:off x="10128211" y="3796534"/>
            <a:ext cx="315559" cy="180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kumimoji="1" lang="ja-JP" altLang="en-US"/>
          </a:p>
        </p:txBody>
      </p:sp>
      <p:pic>
        <p:nvPicPr>
          <p:cNvPr id="1402" name="図 1401">
            <a:extLst>
              <a:ext uri="{FF2B5EF4-FFF2-40B4-BE49-F238E27FC236}">
                <a16:creationId xmlns:a16="http://schemas.microsoft.com/office/drawing/2014/main" id="{7FD353A1-DF5C-1B02-0E74-4B6B888579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089" y="2913583"/>
            <a:ext cx="183262" cy="1696397"/>
          </a:xfrm>
          <a:prstGeom prst="rect">
            <a:avLst/>
          </a:prstGeom>
        </p:spPr>
      </p:pic>
      <p:pic>
        <p:nvPicPr>
          <p:cNvPr id="1403" name="図 1402">
            <a:extLst>
              <a:ext uri="{FF2B5EF4-FFF2-40B4-BE49-F238E27FC236}">
                <a16:creationId xmlns:a16="http://schemas.microsoft.com/office/drawing/2014/main" id="{806B0048-FF5E-EE94-9E9C-7AF57A0786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467656" y="3686475"/>
            <a:ext cx="65546" cy="12820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133</Words>
  <Application>Microsoft Macintosh PowerPoint</Application>
  <PresentationFormat>ユーザー設定</PresentationFormat>
  <Paragraphs>42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 MT</vt:lpstr>
      <vt:lpstr>游ゴシック</vt:lpstr>
      <vt:lpstr>Arial</vt:lpstr>
      <vt:lpstr>Calibri</vt:lpstr>
      <vt:lpstr>Office Theme</vt:lpstr>
      <vt:lpstr>Texture Analysis of 2D MPR Images on CT Colonography for Colorectal Lesion Characterization.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OJQVS_4_4_graphical_abstract_13_Mar_2026</dc:title>
  <cp:lastModifiedBy>三浦 良太</cp:lastModifiedBy>
  <cp:revision>4</cp:revision>
  <dcterms:created xsi:type="dcterms:W3CDTF">2026-03-13T10:35:19Z</dcterms:created>
  <dcterms:modified xsi:type="dcterms:W3CDTF">2026-03-25T11:34:32Z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2026-03-13T00:00:00Z</vt:filetime>
  </property>
  <property fmtid="{D5CDD505-2E9C-101B-9397-08002B2CF9AE}" pid="3" name="Creator">
    <vt:lpwstr>Adobe Illustrator 29.8 (Windows)</vt:lpwstr>
  </property>
  <property fmtid="{D5CDD505-2E9C-101B-9397-08002B2CF9AE}" pid="4" name="LastSaved">
    <vt:filetime>2026-03-13T00:00:00Z</vt:filetime>
  </property>
  <property fmtid="{D5CDD505-2E9C-101B-9397-08002B2CF9AE}" pid="5" name="Producer">
    <vt:lpwstr>Adobe PDF library 17.00</vt:lpwstr>
  </property>
</Properties>
</file>