
<file path=[Content_Types].xml><?xml version="1.0" encoding="utf-8"?>
<Types xmlns="http://schemas.openxmlformats.org/package/2006/content-types">
  <Default Extension="jpeg" ContentType="image/jpeg"/>
  <Default Extension="rels" ContentType="application/vnd.openxmlformats-package.relationships+xml"/>
  <Default Extension="ti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Lst>
  <p:sldSz cx="9144000" cy="6858000" type="letter"/>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9" d="100"/>
          <a:sy n="79" d="100"/>
        </p:scale>
        <p:origin x="159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DA7244D-8D44-4A7A-8DFF-AEB390EDA726}" type="datetimeFigureOut">
              <a:rPr lang="en-US" smtClean="0"/>
              <a:t>4/28/2026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24AA0F-4C3B-4045-A739-0729BDF85640}" type="slidenum">
              <a:rPr lang="en-US" smtClean="0"/>
              <a:t>‹#›</a:t>
            </a:fld>
            <a:endParaRPr lang="en-US"/>
          </a:p>
        </p:txBody>
      </p:sp>
    </p:spTree>
    <p:extLst>
      <p:ext uri="{BB962C8B-B14F-4D97-AF65-F5344CB8AC3E}">
        <p14:creationId xmlns:p14="http://schemas.microsoft.com/office/powerpoint/2010/main" val="30088381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DA7244D-8D44-4A7A-8DFF-AEB390EDA726}" type="datetimeFigureOut">
              <a:rPr lang="en-US" smtClean="0"/>
              <a:t>4/28/2026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24AA0F-4C3B-4045-A739-0729BDF85640}" type="slidenum">
              <a:rPr lang="en-US" smtClean="0"/>
              <a:t>‹#›</a:t>
            </a:fld>
            <a:endParaRPr lang="en-US"/>
          </a:p>
        </p:txBody>
      </p:sp>
    </p:spTree>
    <p:extLst>
      <p:ext uri="{BB962C8B-B14F-4D97-AF65-F5344CB8AC3E}">
        <p14:creationId xmlns:p14="http://schemas.microsoft.com/office/powerpoint/2010/main" val="22062889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1"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DA7244D-8D44-4A7A-8DFF-AEB390EDA726}" type="datetimeFigureOut">
              <a:rPr lang="en-US" smtClean="0"/>
              <a:t>4/28/2026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24AA0F-4C3B-4045-A739-0729BDF85640}" type="slidenum">
              <a:rPr lang="en-US" smtClean="0"/>
              <a:t>‹#›</a:t>
            </a:fld>
            <a:endParaRPr lang="en-US"/>
          </a:p>
        </p:txBody>
      </p:sp>
    </p:spTree>
    <p:extLst>
      <p:ext uri="{BB962C8B-B14F-4D97-AF65-F5344CB8AC3E}">
        <p14:creationId xmlns:p14="http://schemas.microsoft.com/office/powerpoint/2010/main" val="42879279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DA7244D-8D44-4A7A-8DFF-AEB390EDA726}" type="datetimeFigureOut">
              <a:rPr lang="en-US" smtClean="0"/>
              <a:t>4/28/2026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24AA0F-4C3B-4045-A739-0729BDF85640}" type="slidenum">
              <a:rPr lang="en-US" smtClean="0"/>
              <a:t>‹#›</a:t>
            </a:fld>
            <a:endParaRPr lang="en-US"/>
          </a:p>
        </p:txBody>
      </p:sp>
    </p:spTree>
    <p:extLst>
      <p:ext uri="{BB962C8B-B14F-4D97-AF65-F5344CB8AC3E}">
        <p14:creationId xmlns:p14="http://schemas.microsoft.com/office/powerpoint/2010/main" val="11144282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41"/>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6"/>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DA7244D-8D44-4A7A-8DFF-AEB390EDA726}" type="datetimeFigureOut">
              <a:rPr lang="en-US" smtClean="0"/>
              <a:t>4/28/2026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24AA0F-4C3B-4045-A739-0729BDF85640}" type="slidenum">
              <a:rPr lang="en-US" smtClean="0"/>
              <a:t>‹#›</a:t>
            </a:fld>
            <a:endParaRPr lang="en-US"/>
          </a:p>
        </p:txBody>
      </p:sp>
    </p:spTree>
    <p:extLst>
      <p:ext uri="{BB962C8B-B14F-4D97-AF65-F5344CB8AC3E}">
        <p14:creationId xmlns:p14="http://schemas.microsoft.com/office/powerpoint/2010/main" val="2733699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DA7244D-8D44-4A7A-8DFF-AEB390EDA726}" type="datetimeFigureOut">
              <a:rPr lang="en-US" smtClean="0"/>
              <a:t>4/28/2026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24AA0F-4C3B-4045-A739-0729BDF85640}" type="slidenum">
              <a:rPr lang="en-US" smtClean="0"/>
              <a:t>‹#›</a:t>
            </a:fld>
            <a:endParaRPr lang="en-US"/>
          </a:p>
        </p:txBody>
      </p:sp>
    </p:spTree>
    <p:extLst>
      <p:ext uri="{BB962C8B-B14F-4D97-AF65-F5344CB8AC3E}">
        <p14:creationId xmlns:p14="http://schemas.microsoft.com/office/powerpoint/2010/main" val="10650006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8"/>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1"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1"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DA7244D-8D44-4A7A-8DFF-AEB390EDA726}" type="datetimeFigureOut">
              <a:rPr lang="en-US" smtClean="0"/>
              <a:t>4/28/2026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924AA0F-4C3B-4045-A739-0729BDF85640}" type="slidenum">
              <a:rPr lang="en-US" smtClean="0"/>
              <a:t>‹#›</a:t>
            </a:fld>
            <a:endParaRPr lang="en-US"/>
          </a:p>
        </p:txBody>
      </p:sp>
    </p:spTree>
    <p:extLst>
      <p:ext uri="{BB962C8B-B14F-4D97-AF65-F5344CB8AC3E}">
        <p14:creationId xmlns:p14="http://schemas.microsoft.com/office/powerpoint/2010/main" val="42149165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DA7244D-8D44-4A7A-8DFF-AEB390EDA726}" type="datetimeFigureOut">
              <a:rPr lang="en-US" smtClean="0"/>
              <a:t>4/28/2026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924AA0F-4C3B-4045-A739-0729BDF85640}" type="slidenum">
              <a:rPr lang="en-US" smtClean="0"/>
              <a:t>‹#›</a:t>
            </a:fld>
            <a:endParaRPr lang="en-US"/>
          </a:p>
        </p:txBody>
      </p:sp>
    </p:spTree>
    <p:extLst>
      <p:ext uri="{BB962C8B-B14F-4D97-AF65-F5344CB8AC3E}">
        <p14:creationId xmlns:p14="http://schemas.microsoft.com/office/powerpoint/2010/main" val="3939045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A7244D-8D44-4A7A-8DFF-AEB390EDA726}" type="datetimeFigureOut">
              <a:rPr lang="en-US" smtClean="0"/>
              <a:t>4/28/2026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924AA0F-4C3B-4045-A739-0729BDF85640}" type="slidenum">
              <a:rPr lang="en-US" smtClean="0"/>
              <a:t>‹#›</a:t>
            </a:fld>
            <a:endParaRPr lang="en-US"/>
          </a:p>
        </p:txBody>
      </p:sp>
    </p:spTree>
    <p:extLst>
      <p:ext uri="{BB962C8B-B14F-4D97-AF65-F5344CB8AC3E}">
        <p14:creationId xmlns:p14="http://schemas.microsoft.com/office/powerpoint/2010/main" val="1685911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8"/>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DA7244D-8D44-4A7A-8DFF-AEB390EDA726}" type="datetimeFigureOut">
              <a:rPr lang="en-US" smtClean="0"/>
              <a:t>4/28/2026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24AA0F-4C3B-4045-A739-0729BDF85640}" type="slidenum">
              <a:rPr lang="en-US" smtClean="0"/>
              <a:t>‹#›</a:t>
            </a:fld>
            <a:endParaRPr lang="en-US"/>
          </a:p>
        </p:txBody>
      </p:sp>
    </p:spTree>
    <p:extLst>
      <p:ext uri="{BB962C8B-B14F-4D97-AF65-F5344CB8AC3E}">
        <p14:creationId xmlns:p14="http://schemas.microsoft.com/office/powerpoint/2010/main" val="14022688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8"/>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DA7244D-8D44-4A7A-8DFF-AEB390EDA726}" type="datetimeFigureOut">
              <a:rPr lang="en-US" smtClean="0"/>
              <a:t>4/28/2026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24AA0F-4C3B-4045-A739-0729BDF85640}" type="slidenum">
              <a:rPr lang="en-US" smtClean="0"/>
              <a:t>‹#›</a:t>
            </a:fld>
            <a:endParaRPr lang="en-US"/>
          </a:p>
        </p:txBody>
      </p:sp>
    </p:spTree>
    <p:extLst>
      <p:ext uri="{BB962C8B-B14F-4D97-AF65-F5344CB8AC3E}">
        <p14:creationId xmlns:p14="http://schemas.microsoft.com/office/powerpoint/2010/main" val="40457657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8"/>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3"/>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DA7244D-8D44-4A7A-8DFF-AEB390EDA726}" type="datetimeFigureOut">
              <a:rPr lang="en-US" smtClean="0"/>
              <a:t>4/28/2026</a:t>
            </a:fld>
            <a:endParaRPr lang="en-US"/>
          </a:p>
        </p:txBody>
      </p:sp>
      <p:sp>
        <p:nvSpPr>
          <p:cNvPr id="5" name="Footer Placeholder 4"/>
          <p:cNvSpPr>
            <a:spLocks noGrp="1"/>
          </p:cNvSpPr>
          <p:nvPr>
            <p:ph type="ftr" sz="quarter" idx="3"/>
          </p:nvPr>
        </p:nvSpPr>
        <p:spPr>
          <a:xfrm>
            <a:off x="3028950" y="6356353"/>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457950" y="6356353"/>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924AA0F-4C3B-4045-A739-0729BDF85640}" type="slidenum">
              <a:rPr lang="en-US" smtClean="0"/>
              <a:t>‹#›</a:t>
            </a:fld>
            <a:endParaRPr lang="en-US"/>
          </a:p>
        </p:txBody>
      </p:sp>
    </p:spTree>
    <p:extLst>
      <p:ext uri="{BB962C8B-B14F-4D97-AF65-F5344CB8AC3E}">
        <p14:creationId xmlns:p14="http://schemas.microsoft.com/office/powerpoint/2010/main" val="318861305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tif"/><Relationship Id="rId1" Type="http://schemas.openxmlformats.org/officeDocument/2006/relationships/slideLayout" Target="../slideLayouts/slideLayout1.xml"/><Relationship Id="rId5" Type="http://schemas.openxmlformats.org/officeDocument/2006/relationships/image" Target="../media/image4.tif"/><Relationship Id="rId4" Type="http://schemas.openxmlformats.org/officeDocument/2006/relationships/image" Target="../media/image3.ti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7896B99E-FC1A-82A0-CA99-2E8612E444C8}"/>
              </a:ext>
            </a:extLst>
          </p:cNvPr>
          <p:cNvGrpSpPr/>
          <p:nvPr/>
        </p:nvGrpSpPr>
        <p:grpSpPr>
          <a:xfrm>
            <a:off x="1016425" y="712794"/>
            <a:ext cx="6673202" cy="4496733"/>
            <a:chOff x="1016425" y="712794"/>
            <a:chExt cx="6673202" cy="4496733"/>
          </a:xfrm>
        </p:grpSpPr>
        <p:pic>
          <p:nvPicPr>
            <p:cNvPr id="11" name="Picture 10">
              <a:extLst>
                <a:ext uri="{FF2B5EF4-FFF2-40B4-BE49-F238E27FC236}">
                  <a16:creationId xmlns:a16="http://schemas.microsoft.com/office/drawing/2014/main" id="{3F598487-049D-ED19-5AB3-7C7674FA527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40441" y="2902570"/>
              <a:ext cx="2949186" cy="1920400"/>
            </a:xfrm>
            <a:prstGeom prst="rect">
              <a:avLst/>
            </a:prstGeom>
          </p:spPr>
        </p:pic>
        <p:pic>
          <p:nvPicPr>
            <p:cNvPr id="7" name="Picture 6">
              <a:extLst>
                <a:ext uri="{FF2B5EF4-FFF2-40B4-BE49-F238E27FC236}">
                  <a16:creationId xmlns:a16="http://schemas.microsoft.com/office/drawing/2014/main" id="{D0543F82-3F1C-CE60-790C-938E73B5C42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33744" y="982171"/>
              <a:ext cx="2941565" cy="1920400"/>
            </a:xfrm>
            <a:prstGeom prst="rect">
              <a:avLst/>
            </a:prstGeom>
          </p:spPr>
        </p:pic>
        <p:pic>
          <p:nvPicPr>
            <p:cNvPr id="5" name="Picture 4">
              <a:extLst>
                <a:ext uri="{FF2B5EF4-FFF2-40B4-BE49-F238E27FC236}">
                  <a16:creationId xmlns:a16="http://schemas.microsoft.com/office/drawing/2014/main" id="{1E76ABEE-0AA2-E774-758C-9D602648C3E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836054" y="989793"/>
              <a:ext cx="2949186" cy="1912779"/>
            </a:xfrm>
            <a:prstGeom prst="rect">
              <a:avLst/>
            </a:prstGeom>
          </p:spPr>
        </p:pic>
        <p:pic>
          <p:nvPicPr>
            <p:cNvPr id="9" name="Picture 8">
              <a:extLst>
                <a:ext uri="{FF2B5EF4-FFF2-40B4-BE49-F238E27FC236}">
                  <a16:creationId xmlns:a16="http://schemas.microsoft.com/office/drawing/2014/main" id="{0640D265-8F29-EE8B-10E1-058B6C997F32}"/>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843677" y="2902570"/>
              <a:ext cx="2941565" cy="1920400"/>
            </a:xfrm>
            <a:prstGeom prst="rect">
              <a:avLst/>
            </a:prstGeom>
          </p:spPr>
        </p:pic>
        <p:sp>
          <p:nvSpPr>
            <p:cNvPr id="14" name="TextBox 13">
              <a:extLst>
                <a:ext uri="{FF2B5EF4-FFF2-40B4-BE49-F238E27FC236}">
                  <a16:creationId xmlns:a16="http://schemas.microsoft.com/office/drawing/2014/main" id="{3060E04C-ABEB-CFF4-89D8-163CC892CEFE}"/>
                </a:ext>
              </a:extLst>
            </p:cNvPr>
            <p:cNvSpPr txBox="1"/>
            <p:nvPr/>
          </p:nvSpPr>
          <p:spPr>
            <a:xfrm>
              <a:off x="1504365" y="892418"/>
              <a:ext cx="397866" cy="1862048"/>
            </a:xfrm>
            <a:prstGeom prst="rect">
              <a:avLst/>
            </a:prstGeom>
            <a:noFill/>
          </p:spPr>
          <p:txBody>
            <a:bodyPr wrap="none" rtlCol="0">
              <a:spAutoFit/>
            </a:bodyPr>
            <a:lstStyle/>
            <a:p>
              <a:r>
                <a:rPr lang="en-US" sz="1200" dirty="0">
                  <a:latin typeface="Arial" panose="020B0604020202020204" pitchFamily="34" charset="0"/>
                  <a:cs typeface="Arial" panose="020B0604020202020204" pitchFamily="34" charset="0"/>
                </a:rPr>
                <a:t>3.4</a:t>
              </a:r>
            </a:p>
            <a:p>
              <a:endParaRPr lang="en-US" sz="1200" dirty="0">
                <a:latin typeface="Arial" panose="020B0604020202020204" pitchFamily="34" charset="0"/>
                <a:cs typeface="Arial" panose="020B0604020202020204" pitchFamily="34" charset="0"/>
              </a:endParaRPr>
            </a:p>
            <a:p>
              <a:endParaRPr lang="en-US" sz="1000"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3.0</a:t>
              </a:r>
            </a:p>
            <a:p>
              <a:endParaRPr lang="en-US" sz="1200" dirty="0">
                <a:latin typeface="Arial" panose="020B0604020202020204" pitchFamily="34" charset="0"/>
                <a:cs typeface="Arial" panose="020B0604020202020204" pitchFamily="34" charset="0"/>
              </a:endParaRPr>
            </a:p>
            <a:p>
              <a:endParaRPr lang="en-US" sz="1000"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2.6</a:t>
              </a:r>
            </a:p>
            <a:p>
              <a:endParaRPr lang="en-US" sz="1200" dirty="0">
                <a:latin typeface="Arial" panose="020B0604020202020204" pitchFamily="34" charset="0"/>
                <a:cs typeface="Arial" panose="020B0604020202020204" pitchFamily="34" charset="0"/>
              </a:endParaRPr>
            </a:p>
            <a:p>
              <a:endParaRPr lang="en-US" sz="1000"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2.2</a:t>
              </a:r>
            </a:p>
          </p:txBody>
        </p:sp>
        <p:sp>
          <p:nvSpPr>
            <p:cNvPr id="19" name="TextBox 18">
              <a:extLst>
                <a:ext uri="{FF2B5EF4-FFF2-40B4-BE49-F238E27FC236}">
                  <a16:creationId xmlns:a16="http://schemas.microsoft.com/office/drawing/2014/main" id="{31194B56-21AA-C6C5-2AF5-0BCDED039B66}"/>
                </a:ext>
              </a:extLst>
            </p:cNvPr>
            <p:cNvSpPr txBox="1"/>
            <p:nvPr/>
          </p:nvSpPr>
          <p:spPr>
            <a:xfrm>
              <a:off x="1507590" y="2793012"/>
              <a:ext cx="397866" cy="2031325"/>
            </a:xfrm>
            <a:prstGeom prst="rect">
              <a:avLst/>
            </a:prstGeom>
            <a:noFill/>
          </p:spPr>
          <p:txBody>
            <a:bodyPr wrap="none" rtlCol="0">
              <a:spAutoFit/>
            </a:bodyPr>
            <a:lstStyle/>
            <a:p>
              <a:r>
                <a:rPr lang="en-US" sz="1200" dirty="0">
                  <a:latin typeface="Arial" panose="020B0604020202020204" pitchFamily="34" charset="0"/>
                  <a:cs typeface="Arial" panose="020B0604020202020204" pitchFamily="34" charset="0"/>
                </a:rPr>
                <a:t>3.2</a:t>
              </a:r>
            </a:p>
            <a:p>
              <a:endParaRPr lang="en-US" sz="1200" dirty="0">
                <a:latin typeface="Arial" panose="020B0604020202020204" pitchFamily="34" charset="0"/>
                <a:cs typeface="Arial" panose="020B0604020202020204" pitchFamily="34" charset="0"/>
              </a:endParaRPr>
            </a:p>
            <a:p>
              <a:endParaRPr lang="en-US" sz="1000"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2.8</a:t>
              </a:r>
            </a:p>
            <a:p>
              <a:endParaRPr lang="en-US" sz="1200" dirty="0">
                <a:latin typeface="Arial" panose="020B0604020202020204" pitchFamily="34" charset="0"/>
                <a:cs typeface="Arial" panose="020B0604020202020204" pitchFamily="34" charset="0"/>
              </a:endParaRPr>
            </a:p>
            <a:p>
              <a:endParaRPr lang="en-US" sz="1000"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2.4</a:t>
              </a:r>
            </a:p>
            <a:p>
              <a:endParaRPr lang="en-US" sz="1200" dirty="0">
                <a:latin typeface="Arial" panose="020B0604020202020204" pitchFamily="34" charset="0"/>
                <a:cs typeface="Arial" panose="020B0604020202020204" pitchFamily="34" charset="0"/>
              </a:endParaRPr>
            </a:p>
            <a:p>
              <a:endParaRPr lang="en-US" sz="1000"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2.0</a:t>
              </a:r>
            </a:p>
            <a:p>
              <a:endParaRPr lang="en-US" sz="1200" dirty="0">
                <a:latin typeface="Arial" panose="020B0604020202020204" pitchFamily="34" charset="0"/>
                <a:cs typeface="Arial" panose="020B0604020202020204" pitchFamily="34" charset="0"/>
              </a:endParaRPr>
            </a:p>
          </p:txBody>
        </p:sp>
        <p:sp>
          <p:nvSpPr>
            <p:cNvPr id="20" name="TextBox 19">
              <a:extLst>
                <a:ext uri="{FF2B5EF4-FFF2-40B4-BE49-F238E27FC236}">
                  <a16:creationId xmlns:a16="http://schemas.microsoft.com/office/drawing/2014/main" id="{75867861-109A-0BE2-CB73-2F6FE30E4FA1}"/>
                </a:ext>
              </a:extLst>
            </p:cNvPr>
            <p:cNvSpPr txBox="1"/>
            <p:nvPr/>
          </p:nvSpPr>
          <p:spPr>
            <a:xfrm>
              <a:off x="2896392" y="712794"/>
              <a:ext cx="840295" cy="276999"/>
            </a:xfrm>
            <a:prstGeom prst="rect">
              <a:avLst/>
            </a:prstGeom>
            <a:noFill/>
          </p:spPr>
          <p:txBody>
            <a:bodyPr wrap="none" rtlCol="0">
              <a:spAutoFit/>
            </a:bodyPr>
            <a:lstStyle/>
            <a:p>
              <a:r>
                <a:rPr lang="en-US" sz="1200" dirty="0">
                  <a:latin typeface="Arial" panose="020B0604020202020204" pitchFamily="34" charset="0"/>
                  <a:cs typeface="Arial" panose="020B0604020202020204" pitchFamily="34" charset="0"/>
                </a:rPr>
                <a:t>High food</a:t>
              </a:r>
            </a:p>
          </p:txBody>
        </p:sp>
        <p:sp>
          <p:nvSpPr>
            <p:cNvPr id="21" name="TextBox 20">
              <a:extLst>
                <a:ext uri="{FF2B5EF4-FFF2-40B4-BE49-F238E27FC236}">
                  <a16:creationId xmlns:a16="http://schemas.microsoft.com/office/drawing/2014/main" id="{763F0A50-E45B-8143-429D-05528A2A289D}"/>
                </a:ext>
              </a:extLst>
            </p:cNvPr>
            <p:cNvSpPr txBox="1"/>
            <p:nvPr/>
          </p:nvSpPr>
          <p:spPr>
            <a:xfrm>
              <a:off x="5801210" y="716926"/>
              <a:ext cx="806631" cy="276999"/>
            </a:xfrm>
            <a:prstGeom prst="rect">
              <a:avLst/>
            </a:prstGeom>
            <a:noFill/>
          </p:spPr>
          <p:txBody>
            <a:bodyPr wrap="none" rtlCol="0">
              <a:spAutoFit/>
            </a:bodyPr>
            <a:lstStyle/>
            <a:p>
              <a:r>
                <a:rPr lang="en-US" sz="1200" dirty="0">
                  <a:latin typeface="Arial" panose="020B0604020202020204" pitchFamily="34" charset="0"/>
                  <a:cs typeface="Arial" panose="020B0604020202020204" pitchFamily="34" charset="0"/>
                </a:rPr>
                <a:t>Low food</a:t>
              </a:r>
            </a:p>
          </p:txBody>
        </p:sp>
        <p:sp>
          <p:nvSpPr>
            <p:cNvPr id="22" name="TextBox 21">
              <a:extLst>
                <a:ext uri="{FF2B5EF4-FFF2-40B4-BE49-F238E27FC236}">
                  <a16:creationId xmlns:a16="http://schemas.microsoft.com/office/drawing/2014/main" id="{CEFBD671-E28C-5EC8-9362-B66C144C9264}"/>
                </a:ext>
              </a:extLst>
            </p:cNvPr>
            <p:cNvSpPr txBox="1"/>
            <p:nvPr/>
          </p:nvSpPr>
          <p:spPr>
            <a:xfrm flipV="1">
              <a:off x="1229506" y="1274153"/>
              <a:ext cx="369332" cy="1234499"/>
            </a:xfrm>
            <a:prstGeom prst="rect">
              <a:avLst/>
            </a:prstGeom>
            <a:noFill/>
          </p:spPr>
          <p:txBody>
            <a:bodyPr vert="eaVert" wrap="square" rtlCol="0">
              <a:spAutoFit/>
            </a:bodyPr>
            <a:lstStyle/>
            <a:p>
              <a:r>
                <a:rPr lang="en-US" sz="1200" dirty="0">
                  <a:latin typeface="Arial" panose="020B0604020202020204" pitchFamily="34" charset="0"/>
                  <a:cs typeface="Arial" panose="020B0604020202020204" pitchFamily="34" charset="0"/>
                </a:rPr>
                <a:t>Wing size (mm)</a:t>
              </a:r>
            </a:p>
          </p:txBody>
        </p:sp>
        <p:sp>
          <p:nvSpPr>
            <p:cNvPr id="23" name="TextBox 22">
              <a:extLst>
                <a:ext uri="{FF2B5EF4-FFF2-40B4-BE49-F238E27FC236}">
                  <a16:creationId xmlns:a16="http://schemas.microsoft.com/office/drawing/2014/main" id="{EFB3EA99-5A2A-A7FF-F38C-EE04D02F8264}"/>
                </a:ext>
              </a:extLst>
            </p:cNvPr>
            <p:cNvSpPr txBox="1"/>
            <p:nvPr/>
          </p:nvSpPr>
          <p:spPr>
            <a:xfrm flipV="1">
              <a:off x="1229506" y="3077372"/>
              <a:ext cx="369332" cy="1234499"/>
            </a:xfrm>
            <a:prstGeom prst="rect">
              <a:avLst/>
            </a:prstGeom>
            <a:noFill/>
          </p:spPr>
          <p:txBody>
            <a:bodyPr vert="eaVert" wrap="square" rtlCol="0">
              <a:spAutoFit/>
            </a:bodyPr>
            <a:lstStyle/>
            <a:p>
              <a:r>
                <a:rPr lang="en-US" sz="1200" dirty="0">
                  <a:latin typeface="Arial" panose="020B0604020202020204" pitchFamily="34" charset="0"/>
                  <a:cs typeface="Arial" panose="020B0604020202020204" pitchFamily="34" charset="0"/>
                </a:rPr>
                <a:t>Wing size (mm)</a:t>
              </a:r>
            </a:p>
          </p:txBody>
        </p:sp>
        <p:sp>
          <p:nvSpPr>
            <p:cNvPr id="25" name="TextBox 24">
              <a:extLst>
                <a:ext uri="{FF2B5EF4-FFF2-40B4-BE49-F238E27FC236}">
                  <a16:creationId xmlns:a16="http://schemas.microsoft.com/office/drawing/2014/main" id="{DE9D3155-5BFE-6533-7A59-1A9E58099068}"/>
                </a:ext>
              </a:extLst>
            </p:cNvPr>
            <p:cNvSpPr txBox="1"/>
            <p:nvPr/>
          </p:nvSpPr>
          <p:spPr>
            <a:xfrm flipV="1">
              <a:off x="1016425" y="1477082"/>
              <a:ext cx="369332" cy="692720"/>
            </a:xfrm>
            <a:prstGeom prst="rect">
              <a:avLst/>
            </a:prstGeom>
            <a:noFill/>
          </p:spPr>
          <p:txBody>
            <a:bodyPr vert="eaVert" wrap="square" rtlCol="0">
              <a:spAutoFit/>
            </a:bodyPr>
            <a:lstStyle/>
            <a:p>
              <a:r>
                <a:rPr lang="en-US" sz="1200" b="1" dirty="0">
                  <a:latin typeface="Arial" panose="020B0604020202020204" pitchFamily="34" charset="0"/>
                  <a:cs typeface="Arial" panose="020B0604020202020204" pitchFamily="34" charset="0"/>
                </a:rPr>
                <a:t>Female</a:t>
              </a:r>
            </a:p>
          </p:txBody>
        </p:sp>
        <p:sp>
          <p:nvSpPr>
            <p:cNvPr id="26" name="TextBox 25">
              <a:extLst>
                <a:ext uri="{FF2B5EF4-FFF2-40B4-BE49-F238E27FC236}">
                  <a16:creationId xmlns:a16="http://schemas.microsoft.com/office/drawing/2014/main" id="{6327B987-FFF8-49B9-DD8B-2C6193A3608F}"/>
                </a:ext>
              </a:extLst>
            </p:cNvPr>
            <p:cNvSpPr txBox="1"/>
            <p:nvPr/>
          </p:nvSpPr>
          <p:spPr>
            <a:xfrm flipV="1">
              <a:off x="1044840" y="3388630"/>
              <a:ext cx="369332" cy="611981"/>
            </a:xfrm>
            <a:prstGeom prst="rect">
              <a:avLst/>
            </a:prstGeom>
            <a:noFill/>
          </p:spPr>
          <p:txBody>
            <a:bodyPr vert="eaVert" wrap="square" rtlCol="0">
              <a:spAutoFit/>
            </a:bodyPr>
            <a:lstStyle/>
            <a:p>
              <a:r>
                <a:rPr lang="en-US" sz="1200" b="1" dirty="0">
                  <a:latin typeface="Arial" panose="020B0604020202020204" pitchFamily="34" charset="0"/>
                  <a:cs typeface="Arial" panose="020B0604020202020204" pitchFamily="34" charset="0"/>
                </a:rPr>
                <a:t>Male</a:t>
              </a:r>
            </a:p>
          </p:txBody>
        </p:sp>
        <p:sp>
          <p:nvSpPr>
            <p:cNvPr id="27" name="TextBox 26">
              <a:extLst>
                <a:ext uri="{FF2B5EF4-FFF2-40B4-BE49-F238E27FC236}">
                  <a16:creationId xmlns:a16="http://schemas.microsoft.com/office/drawing/2014/main" id="{EDEDA5BC-86E9-132E-DA55-0BDA0EE8A550}"/>
                </a:ext>
              </a:extLst>
            </p:cNvPr>
            <p:cNvSpPr txBox="1"/>
            <p:nvPr/>
          </p:nvSpPr>
          <p:spPr>
            <a:xfrm>
              <a:off x="2804160" y="4932528"/>
              <a:ext cx="1130438" cy="276999"/>
            </a:xfrm>
            <a:prstGeom prst="rect">
              <a:avLst/>
            </a:prstGeom>
            <a:noFill/>
          </p:spPr>
          <p:txBody>
            <a:bodyPr wrap="none" rtlCol="0">
              <a:spAutoFit/>
            </a:bodyPr>
            <a:lstStyle/>
            <a:p>
              <a:r>
                <a:rPr lang="en-US" sz="1200" dirty="0">
                  <a:latin typeface="Arial" panose="020B0604020202020204" pitchFamily="34" charset="0"/>
                  <a:cs typeface="Arial" panose="020B0604020202020204" pitchFamily="34" charset="0"/>
                </a:rPr>
                <a:t>Larval density</a:t>
              </a:r>
            </a:p>
          </p:txBody>
        </p:sp>
        <p:sp>
          <p:nvSpPr>
            <p:cNvPr id="28" name="TextBox 27">
              <a:extLst>
                <a:ext uri="{FF2B5EF4-FFF2-40B4-BE49-F238E27FC236}">
                  <a16:creationId xmlns:a16="http://schemas.microsoft.com/office/drawing/2014/main" id="{305B51DC-0918-EE26-7D9A-82548ACBCA97}"/>
                </a:ext>
              </a:extLst>
            </p:cNvPr>
            <p:cNvSpPr txBox="1"/>
            <p:nvPr/>
          </p:nvSpPr>
          <p:spPr>
            <a:xfrm>
              <a:off x="5672675" y="4932527"/>
              <a:ext cx="1130438" cy="276999"/>
            </a:xfrm>
            <a:prstGeom prst="rect">
              <a:avLst/>
            </a:prstGeom>
            <a:noFill/>
          </p:spPr>
          <p:txBody>
            <a:bodyPr wrap="none" rtlCol="0">
              <a:spAutoFit/>
            </a:bodyPr>
            <a:lstStyle/>
            <a:p>
              <a:r>
                <a:rPr lang="en-US" sz="1200" dirty="0">
                  <a:latin typeface="Arial" panose="020B0604020202020204" pitchFamily="34" charset="0"/>
                  <a:cs typeface="Arial" panose="020B0604020202020204" pitchFamily="34" charset="0"/>
                </a:rPr>
                <a:t>Larval density</a:t>
              </a:r>
            </a:p>
          </p:txBody>
        </p:sp>
        <p:sp>
          <p:nvSpPr>
            <p:cNvPr id="29" name="TextBox 28">
              <a:extLst>
                <a:ext uri="{FF2B5EF4-FFF2-40B4-BE49-F238E27FC236}">
                  <a16:creationId xmlns:a16="http://schemas.microsoft.com/office/drawing/2014/main" id="{A9FD6F16-A2E2-A17A-B014-9B24125B90FD}"/>
                </a:ext>
              </a:extLst>
            </p:cNvPr>
            <p:cNvSpPr txBox="1"/>
            <p:nvPr/>
          </p:nvSpPr>
          <p:spPr>
            <a:xfrm>
              <a:off x="2121293" y="4742976"/>
              <a:ext cx="2509020" cy="276999"/>
            </a:xfrm>
            <a:prstGeom prst="rect">
              <a:avLst/>
            </a:prstGeom>
            <a:noFill/>
          </p:spPr>
          <p:txBody>
            <a:bodyPr wrap="none" rtlCol="0">
              <a:spAutoFit/>
            </a:bodyPr>
            <a:lstStyle/>
            <a:p>
              <a:r>
                <a:rPr lang="en-US" sz="1200" dirty="0">
                  <a:latin typeface="Arial" panose="020B0604020202020204" pitchFamily="34" charset="0"/>
                  <a:cs typeface="Arial" panose="020B0604020202020204" pitchFamily="34" charset="0"/>
                </a:rPr>
                <a:t>10             20            40             60</a:t>
              </a:r>
            </a:p>
          </p:txBody>
        </p:sp>
        <p:sp>
          <p:nvSpPr>
            <p:cNvPr id="30" name="TextBox 29">
              <a:extLst>
                <a:ext uri="{FF2B5EF4-FFF2-40B4-BE49-F238E27FC236}">
                  <a16:creationId xmlns:a16="http://schemas.microsoft.com/office/drawing/2014/main" id="{9799C094-DE41-DC6B-3549-C5E0AE5D8462}"/>
                </a:ext>
              </a:extLst>
            </p:cNvPr>
            <p:cNvSpPr txBox="1"/>
            <p:nvPr/>
          </p:nvSpPr>
          <p:spPr>
            <a:xfrm>
              <a:off x="4994278" y="4748042"/>
              <a:ext cx="2509020" cy="276999"/>
            </a:xfrm>
            <a:prstGeom prst="rect">
              <a:avLst/>
            </a:prstGeom>
            <a:noFill/>
          </p:spPr>
          <p:txBody>
            <a:bodyPr wrap="none" rtlCol="0">
              <a:spAutoFit/>
            </a:bodyPr>
            <a:lstStyle/>
            <a:p>
              <a:r>
                <a:rPr lang="en-US" sz="1200" dirty="0">
                  <a:latin typeface="Arial" panose="020B0604020202020204" pitchFamily="34" charset="0"/>
                  <a:cs typeface="Arial" panose="020B0604020202020204" pitchFamily="34" charset="0"/>
                </a:rPr>
                <a:t>10             20            40             60</a:t>
              </a:r>
            </a:p>
          </p:txBody>
        </p:sp>
        <p:sp>
          <p:nvSpPr>
            <p:cNvPr id="32" name="TextBox 31">
              <a:extLst>
                <a:ext uri="{FF2B5EF4-FFF2-40B4-BE49-F238E27FC236}">
                  <a16:creationId xmlns:a16="http://schemas.microsoft.com/office/drawing/2014/main" id="{0B2D52FC-B671-8603-AEE8-163A8F1F3DE5}"/>
                </a:ext>
              </a:extLst>
            </p:cNvPr>
            <p:cNvSpPr txBox="1"/>
            <p:nvPr/>
          </p:nvSpPr>
          <p:spPr>
            <a:xfrm>
              <a:off x="2137820" y="2608346"/>
              <a:ext cx="2438745" cy="276999"/>
            </a:xfrm>
            <a:prstGeom prst="rect">
              <a:avLst/>
            </a:prstGeom>
            <a:noFill/>
          </p:spPr>
          <p:txBody>
            <a:bodyPr wrap="none" rtlCol="0">
              <a:spAutoFit/>
            </a:bodyPr>
            <a:lstStyle/>
            <a:p>
              <a:r>
                <a:rPr lang="en-US" sz="1200" dirty="0">
                  <a:latin typeface="Arial" panose="020B0604020202020204" pitchFamily="34" charset="0"/>
                  <a:cs typeface="Arial" panose="020B0604020202020204" pitchFamily="34" charset="0"/>
                </a:rPr>
                <a:t>A              </a:t>
              </a:r>
              <a:r>
                <a:rPr lang="en-US" sz="1200" dirty="0" err="1">
                  <a:latin typeface="Arial" panose="020B0604020202020204" pitchFamily="34" charset="0"/>
                  <a:cs typeface="Arial" panose="020B0604020202020204" pitchFamily="34" charset="0"/>
                </a:rPr>
                <a:t>A</a:t>
              </a:r>
              <a:r>
                <a:rPr lang="en-US" sz="1200" dirty="0">
                  <a:latin typeface="Arial" panose="020B0604020202020204" pitchFamily="34" charset="0"/>
                  <a:cs typeface="Arial" panose="020B0604020202020204" pitchFamily="34" charset="0"/>
                </a:rPr>
                <a:t>              B               C</a:t>
              </a:r>
            </a:p>
          </p:txBody>
        </p:sp>
        <p:sp>
          <p:nvSpPr>
            <p:cNvPr id="33" name="TextBox 32">
              <a:extLst>
                <a:ext uri="{FF2B5EF4-FFF2-40B4-BE49-F238E27FC236}">
                  <a16:creationId xmlns:a16="http://schemas.microsoft.com/office/drawing/2014/main" id="{C9821787-E074-D6D0-26CC-465BCB493568}"/>
                </a:ext>
              </a:extLst>
            </p:cNvPr>
            <p:cNvSpPr txBox="1"/>
            <p:nvPr/>
          </p:nvSpPr>
          <p:spPr>
            <a:xfrm>
              <a:off x="5064553" y="2615966"/>
              <a:ext cx="2438745" cy="276999"/>
            </a:xfrm>
            <a:prstGeom prst="rect">
              <a:avLst/>
            </a:prstGeom>
            <a:noFill/>
          </p:spPr>
          <p:txBody>
            <a:bodyPr wrap="none" rtlCol="0">
              <a:spAutoFit/>
            </a:bodyPr>
            <a:lstStyle/>
            <a:p>
              <a:r>
                <a:rPr lang="en-US" sz="1200" dirty="0">
                  <a:latin typeface="Arial" panose="020B0604020202020204" pitchFamily="34" charset="0"/>
                  <a:cs typeface="Arial" panose="020B0604020202020204" pitchFamily="34" charset="0"/>
                </a:rPr>
                <a:t>A              </a:t>
              </a:r>
              <a:r>
                <a:rPr lang="en-US" sz="1200" dirty="0" err="1">
                  <a:latin typeface="Arial" panose="020B0604020202020204" pitchFamily="34" charset="0"/>
                  <a:cs typeface="Arial" panose="020B0604020202020204" pitchFamily="34" charset="0"/>
                </a:rPr>
                <a:t>A</a:t>
              </a:r>
              <a:r>
                <a:rPr lang="en-US" sz="1200" dirty="0">
                  <a:latin typeface="Arial" panose="020B0604020202020204" pitchFamily="34" charset="0"/>
                  <a:cs typeface="Arial" panose="020B0604020202020204" pitchFamily="34" charset="0"/>
                </a:rPr>
                <a:t>              B               </a:t>
              </a:r>
              <a:r>
                <a:rPr lang="en-US" sz="1200" dirty="0" err="1">
                  <a:latin typeface="Arial" panose="020B0604020202020204" pitchFamily="34" charset="0"/>
                  <a:cs typeface="Arial" panose="020B0604020202020204" pitchFamily="34" charset="0"/>
                </a:rPr>
                <a:t>B</a:t>
              </a:r>
              <a:endParaRPr lang="en-US" sz="1200" dirty="0">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6A90840F-73F3-8567-9799-417C520DB89E}"/>
                </a:ext>
              </a:extLst>
            </p:cNvPr>
            <p:cNvSpPr txBox="1"/>
            <p:nvPr/>
          </p:nvSpPr>
          <p:spPr>
            <a:xfrm>
              <a:off x="5050099" y="4532391"/>
              <a:ext cx="2438745" cy="276999"/>
            </a:xfrm>
            <a:prstGeom prst="rect">
              <a:avLst/>
            </a:prstGeom>
            <a:noFill/>
          </p:spPr>
          <p:txBody>
            <a:bodyPr wrap="none" rtlCol="0">
              <a:spAutoFit/>
            </a:bodyPr>
            <a:lstStyle/>
            <a:p>
              <a:r>
                <a:rPr lang="en-US" sz="1200" dirty="0">
                  <a:latin typeface="Arial" panose="020B0604020202020204" pitchFamily="34" charset="0"/>
                  <a:cs typeface="Arial" panose="020B0604020202020204" pitchFamily="34" charset="0"/>
                </a:rPr>
                <a:t>A              </a:t>
              </a:r>
              <a:r>
                <a:rPr lang="en-US" sz="1200" dirty="0" err="1">
                  <a:latin typeface="Arial" panose="020B0604020202020204" pitchFamily="34" charset="0"/>
                  <a:cs typeface="Arial" panose="020B0604020202020204" pitchFamily="34" charset="0"/>
                </a:rPr>
                <a:t>A</a:t>
              </a:r>
              <a:r>
                <a:rPr lang="en-US" sz="1200" dirty="0">
                  <a:latin typeface="Arial" panose="020B0604020202020204" pitchFamily="34" charset="0"/>
                  <a:cs typeface="Arial" panose="020B0604020202020204" pitchFamily="34" charset="0"/>
                </a:rPr>
                <a:t>              B               </a:t>
              </a:r>
              <a:r>
                <a:rPr lang="en-US" sz="1200" dirty="0" err="1">
                  <a:latin typeface="Arial" panose="020B0604020202020204" pitchFamily="34" charset="0"/>
                  <a:cs typeface="Arial" panose="020B0604020202020204" pitchFamily="34" charset="0"/>
                </a:rPr>
                <a:t>B</a:t>
              </a:r>
              <a:endParaRPr lang="en-US" sz="1200" dirty="0">
                <a:latin typeface="Arial" panose="020B0604020202020204" pitchFamily="34" charset="0"/>
                <a:cs typeface="Arial" panose="020B0604020202020204" pitchFamily="34" charset="0"/>
              </a:endParaRPr>
            </a:p>
          </p:txBody>
        </p:sp>
        <p:sp>
          <p:nvSpPr>
            <p:cNvPr id="35" name="TextBox 34">
              <a:extLst>
                <a:ext uri="{FF2B5EF4-FFF2-40B4-BE49-F238E27FC236}">
                  <a16:creationId xmlns:a16="http://schemas.microsoft.com/office/drawing/2014/main" id="{19A22948-7D8D-FBB5-FCD6-BE1D797B84AF}"/>
                </a:ext>
              </a:extLst>
            </p:cNvPr>
            <p:cNvSpPr txBox="1"/>
            <p:nvPr/>
          </p:nvSpPr>
          <p:spPr>
            <a:xfrm>
              <a:off x="2156430" y="4521123"/>
              <a:ext cx="2455672" cy="276999"/>
            </a:xfrm>
            <a:prstGeom prst="rect">
              <a:avLst/>
            </a:prstGeom>
            <a:noFill/>
          </p:spPr>
          <p:txBody>
            <a:bodyPr wrap="none" rtlCol="0">
              <a:spAutoFit/>
            </a:bodyPr>
            <a:lstStyle/>
            <a:p>
              <a:r>
                <a:rPr lang="en-US" sz="1200" dirty="0">
                  <a:latin typeface="Arial" panose="020B0604020202020204" pitchFamily="34" charset="0"/>
                  <a:cs typeface="Arial" panose="020B0604020202020204" pitchFamily="34" charset="0"/>
                </a:rPr>
                <a:t>A              B              </a:t>
              </a:r>
              <a:r>
                <a:rPr lang="en-US" sz="1200" dirty="0" err="1">
                  <a:latin typeface="Arial" panose="020B0604020202020204" pitchFamily="34" charset="0"/>
                  <a:cs typeface="Arial" panose="020B0604020202020204" pitchFamily="34" charset="0"/>
                </a:rPr>
                <a:t>B</a:t>
              </a:r>
              <a:r>
                <a:rPr lang="en-US" sz="1200" dirty="0">
                  <a:latin typeface="Arial" panose="020B0604020202020204" pitchFamily="34" charset="0"/>
                  <a:cs typeface="Arial" panose="020B0604020202020204" pitchFamily="34" charset="0"/>
                </a:rPr>
                <a:t>               C</a:t>
              </a:r>
            </a:p>
          </p:txBody>
        </p:sp>
      </p:grpSp>
      <p:sp>
        <p:nvSpPr>
          <p:cNvPr id="3" name="TextBox 2">
            <a:extLst>
              <a:ext uri="{FF2B5EF4-FFF2-40B4-BE49-F238E27FC236}">
                <a16:creationId xmlns:a16="http://schemas.microsoft.com/office/drawing/2014/main" id="{CAAE2E41-15F5-EA69-5719-57304F8E1CAC}"/>
              </a:ext>
            </a:extLst>
          </p:cNvPr>
          <p:cNvSpPr txBox="1"/>
          <p:nvPr/>
        </p:nvSpPr>
        <p:spPr>
          <a:xfrm>
            <a:off x="730866" y="5545041"/>
            <a:ext cx="7682268" cy="646331"/>
          </a:xfrm>
          <a:prstGeom prst="rect">
            <a:avLst/>
          </a:prstGeom>
          <a:noFill/>
        </p:spPr>
        <p:txBody>
          <a:bodyPr wrap="square" rtlCol="0">
            <a:spAutoFit/>
          </a:bodyPr>
          <a:lstStyle/>
          <a:p>
            <a:r>
              <a:rPr lang="en-US" sz="1200" dirty="0">
                <a:latin typeface="Arial" panose="020B0604020202020204" pitchFamily="34" charset="0"/>
                <a:cs typeface="Arial" panose="020B0604020202020204" pitchFamily="34" charset="0"/>
              </a:rPr>
              <a:t>Supplement Figure S1. Adult wing size at different larval food supplies and larval densities for females (top panel) and males (bottom panel). Within the same figure, wing size connected with different letters at different densities indicated significantly different at level of 0.05 (ANOVA post hoc Tukey-Kramer test)</a:t>
            </a:r>
          </a:p>
        </p:txBody>
      </p:sp>
    </p:spTree>
    <p:extLst>
      <p:ext uri="{BB962C8B-B14F-4D97-AF65-F5344CB8AC3E}">
        <p14:creationId xmlns:p14="http://schemas.microsoft.com/office/powerpoint/2010/main" val="16594226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BA8CC0A9-98B1-F645-9948-6A226472AEB8}"/>
              </a:ext>
            </a:extLst>
          </p:cNvPr>
          <p:cNvGraphicFramePr>
            <a:graphicFrameLocks noGrp="1"/>
          </p:cNvGraphicFramePr>
          <p:nvPr>
            <p:ph idx="1"/>
            <p:extLst>
              <p:ext uri="{D42A27DB-BD31-4B8C-83A1-F6EECF244321}">
                <p14:modId xmlns:p14="http://schemas.microsoft.com/office/powerpoint/2010/main" val="262105792"/>
              </p:ext>
            </p:extLst>
          </p:nvPr>
        </p:nvGraphicFramePr>
        <p:xfrm>
          <a:off x="1396081" y="2038515"/>
          <a:ext cx="4929303" cy="2524055"/>
        </p:xfrm>
        <a:graphic>
          <a:graphicData uri="http://schemas.openxmlformats.org/drawingml/2006/table">
            <a:tbl>
              <a:tblPr>
                <a:tableStyleId>{5C22544A-7EE6-4342-B048-85BDC9FD1C3A}</a:tableStyleId>
              </a:tblPr>
              <a:tblGrid>
                <a:gridCol w="613375">
                  <a:extLst>
                    <a:ext uri="{9D8B030D-6E8A-4147-A177-3AD203B41FA5}">
                      <a16:colId xmlns:a16="http://schemas.microsoft.com/office/drawing/2014/main" val="2802164774"/>
                    </a:ext>
                  </a:extLst>
                </a:gridCol>
                <a:gridCol w="669136">
                  <a:extLst>
                    <a:ext uri="{9D8B030D-6E8A-4147-A177-3AD203B41FA5}">
                      <a16:colId xmlns:a16="http://schemas.microsoft.com/office/drawing/2014/main" val="361032178"/>
                    </a:ext>
                  </a:extLst>
                </a:gridCol>
                <a:gridCol w="945155">
                  <a:extLst>
                    <a:ext uri="{9D8B030D-6E8A-4147-A177-3AD203B41FA5}">
                      <a16:colId xmlns:a16="http://schemas.microsoft.com/office/drawing/2014/main" val="3871294641"/>
                    </a:ext>
                  </a:extLst>
                </a:gridCol>
                <a:gridCol w="864629">
                  <a:extLst>
                    <a:ext uri="{9D8B030D-6E8A-4147-A177-3AD203B41FA5}">
                      <a16:colId xmlns:a16="http://schemas.microsoft.com/office/drawing/2014/main" val="2806729078"/>
                    </a:ext>
                  </a:extLst>
                </a:gridCol>
                <a:gridCol w="612336">
                  <a:extLst>
                    <a:ext uri="{9D8B030D-6E8A-4147-A177-3AD203B41FA5}">
                      <a16:colId xmlns:a16="http://schemas.microsoft.com/office/drawing/2014/main" val="1219068847"/>
                    </a:ext>
                  </a:extLst>
                </a:gridCol>
                <a:gridCol w="463531">
                  <a:extLst>
                    <a:ext uri="{9D8B030D-6E8A-4147-A177-3AD203B41FA5}">
                      <a16:colId xmlns:a16="http://schemas.microsoft.com/office/drawing/2014/main" val="3609112939"/>
                    </a:ext>
                  </a:extLst>
                </a:gridCol>
                <a:gridCol w="761141">
                  <a:extLst>
                    <a:ext uri="{9D8B030D-6E8A-4147-A177-3AD203B41FA5}">
                      <a16:colId xmlns:a16="http://schemas.microsoft.com/office/drawing/2014/main" val="2905495575"/>
                    </a:ext>
                  </a:extLst>
                </a:gridCol>
              </a:tblGrid>
              <a:tr h="496703">
                <a:tc>
                  <a:txBody>
                    <a:bodyPr/>
                    <a:lstStyle/>
                    <a:p>
                      <a:pPr algn="l" fontAlgn="ctr"/>
                      <a:r>
                        <a:rPr lang="en-US" sz="1200" b="1" u="none" strike="noStrike" dirty="0">
                          <a:effectLst/>
                          <a:latin typeface="Arial" panose="020B0604020202020204" pitchFamily="34" charset="0"/>
                          <a:cs typeface="Arial" panose="020B0604020202020204" pitchFamily="34" charset="0"/>
                        </a:rPr>
                        <a:t> Sex</a:t>
                      </a:r>
                      <a:endParaRPr lang="en-US" sz="1200" b="1"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ctr">
                    <a:solidFill>
                      <a:schemeClr val="tx2">
                        <a:lumMod val="25000"/>
                        <a:lumOff val="75000"/>
                      </a:schemeClr>
                    </a:solidFill>
                  </a:tcPr>
                </a:tc>
                <a:tc>
                  <a:txBody>
                    <a:bodyPr/>
                    <a:lstStyle/>
                    <a:p>
                      <a:pPr algn="ctr" fontAlgn="ctr"/>
                      <a:r>
                        <a:rPr lang="en-US" sz="1200" b="1" u="none" strike="noStrike" dirty="0">
                          <a:effectLst/>
                          <a:latin typeface="Arial" panose="020B0604020202020204" pitchFamily="34" charset="0"/>
                          <a:cs typeface="Arial" panose="020B0604020202020204" pitchFamily="34" charset="0"/>
                        </a:rPr>
                        <a:t>Larval density</a:t>
                      </a:r>
                      <a:endParaRPr lang="en-US" sz="1200" b="1"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ctr">
                    <a:solidFill>
                      <a:schemeClr val="tx2">
                        <a:lumMod val="25000"/>
                        <a:lumOff val="75000"/>
                      </a:schemeClr>
                    </a:solidFill>
                  </a:tcPr>
                </a:tc>
                <a:tc>
                  <a:txBody>
                    <a:bodyPr/>
                    <a:lstStyle/>
                    <a:p>
                      <a:pPr algn="ctr" fontAlgn="ctr"/>
                      <a:r>
                        <a:rPr lang="en-US" sz="1200" b="1" u="none" strike="noStrike" dirty="0">
                          <a:effectLst/>
                          <a:latin typeface="Arial" panose="020B0604020202020204" pitchFamily="34" charset="0"/>
                          <a:cs typeface="Arial" panose="020B0604020202020204" pitchFamily="34" charset="0"/>
                        </a:rPr>
                        <a:t>Low food</a:t>
                      </a:r>
                      <a:endParaRPr lang="en-US" sz="1200" b="1"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ctr">
                    <a:solidFill>
                      <a:schemeClr val="tx2">
                        <a:lumMod val="25000"/>
                        <a:lumOff val="75000"/>
                      </a:schemeClr>
                    </a:solidFill>
                  </a:tcPr>
                </a:tc>
                <a:tc>
                  <a:txBody>
                    <a:bodyPr/>
                    <a:lstStyle/>
                    <a:p>
                      <a:pPr algn="ctr" fontAlgn="ctr"/>
                      <a:r>
                        <a:rPr lang="en-US" sz="1200" b="1" u="none" strike="noStrike" dirty="0">
                          <a:effectLst/>
                          <a:latin typeface="Arial" panose="020B0604020202020204" pitchFamily="34" charset="0"/>
                          <a:cs typeface="Arial" panose="020B0604020202020204" pitchFamily="34" charset="0"/>
                        </a:rPr>
                        <a:t>High food</a:t>
                      </a:r>
                      <a:endParaRPr lang="en-US" sz="1200" b="1"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ctr">
                    <a:solidFill>
                      <a:schemeClr val="tx2">
                        <a:lumMod val="25000"/>
                        <a:lumOff val="75000"/>
                      </a:schemeClr>
                    </a:solidFill>
                  </a:tcPr>
                </a:tc>
                <a:tc>
                  <a:txBody>
                    <a:bodyPr/>
                    <a:lstStyle/>
                    <a:p>
                      <a:pPr algn="ctr" fontAlgn="ctr"/>
                      <a:r>
                        <a:rPr lang="en-US" sz="1200" b="1" u="none" strike="noStrike" dirty="0">
                          <a:effectLst/>
                          <a:latin typeface="Arial" panose="020B0604020202020204" pitchFamily="34" charset="0"/>
                          <a:cs typeface="Arial" panose="020B0604020202020204" pitchFamily="34" charset="0"/>
                        </a:rPr>
                        <a:t>t-value</a:t>
                      </a:r>
                      <a:endParaRPr lang="en-US" sz="1200" b="1"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ctr">
                    <a:solidFill>
                      <a:schemeClr val="tx2">
                        <a:lumMod val="25000"/>
                        <a:lumOff val="75000"/>
                      </a:schemeClr>
                    </a:solidFill>
                  </a:tcPr>
                </a:tc>
                <a:tc>
                  <a:txBody>
                    <a:bodyPr/>
                    <a:lstStyle/>
                    <a:p>
                      <a:pPr algn="ctr" fontAlgn="ctr"/>
                      <a:r>
                        <a:rPr lang="en-US" sz="1200" b="1" u="none" strike="noStrike" dirty="0" err="1">
                          <a:effectLst/>
                          <a:latin typeface="Arial" panose="020B0604020202020204" pitchFamily="34" charset="0"/>
                          <a:cs typeface="Arial" panose="020B0604020202020204" pitchFamily="34" charset="0"/>
                        </a:rPr>
                        <a:t>d.f.</a:t>
                      </a:r>
                      <a:endParaRPr lang="en-US" sz="1200" b="1"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ctr">
                    <a:solidFill>
                      <a:schemeClr val="tx2">
                        <a:lumMod val="25000"/>
                        <a:lumOff val="75000"/>
                      </a:schemeClr>
                    </a:solidFill>
                  </a:tcPr>
                </a:tc>
                <a:tc>
                  <a:txBody>
                    <a:bodyPr/>
                    <a:lstStyle/>
                    <a:p>
                      <a:pPr algn="ctr" fontAlgn="ctr"/>
                      <a:r>
                        <a:rPr lang="en-US" sz="1200" b="1" u="none" strike="noStrike" dirty="0">
                          <a:effectLst/>
                          <a:latin typeface="Arial" panose="020B0604020202020204" pitchFamily="34" charset="0"/>
                          <a:cs typeface="Arial" panose="020B0604020202020204" pitchFamily="34" charset="0"/>
                        </a:rPr>
                        <a:t>P-value (1-tail)</a:t>
                      </a:r>
                      <a:endParaRPr lang="en-US" sz="1200" b="1"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ctr">
                    <a:solidFill>
                      <a:schemeClr val="tx2">
                        <a:lumMod val="25000"/>
                        <a:lumOff val="75000"/>
                      </a:schemeClr>
                    </a:solidFill>
                  </a:tcPr>
                </a:tc>
                <a:extLst>
                  <a:ext uri="{0D108BD9-81ED-4DB2-BD59-A6C34878D82A}">
                    <a16:rowId xmlns:a16="http://schemas.microsoft.com/office/drawing/2014/main" val="1426622781"/>
                  </a:ext>
                </a:extLst>
              </a:tr>
              <a:tr h="253419">
                <a:tc rowSpan="4">
                  <a:txBody>
                    <a:bodyPr/>
                    <a:lstStyle/>
                    <a:p>
                      <a:pPr algn="l" fontAlgn="ctr"/>
                      <a:r>
                        <a:rPr lang="en-US" sz="1200" u="none" strike="noStrike" dirty="0">
                          <a:effectLst/>
                          <a:latin typeface="Arial" panose="020B0604020202020204" pitchFamily="34" charset="0"/>
                          <a:cs typeface="Arial" panose="020B0604020202020204" pitchFamily="34" charset="0"/>
                        </a:rPr>
                        <a:t> Female</a:t>
                      </a:r>
                      <a:endParaRPr lang="en-US" sz="12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ctr"/>
                </a:tc>
                <a:tc>
                  <a:txBody>
                    <a:bodyPr/>
                    <a:lstStyle/>
                    <a:p>
                      <a:pPr algn="ctr" fontAlgn="ctr"/>
                      <a:r>
                        <a:rPr lang="en-US" sz="1200" u="none" strike="noStrike" dirty="0">
                          <a:effectLst/>
                          <a:latin typeface="Arial" panose="020B0604020202020204" pitchFamily="34" charset="0"/>
                          <a:cs typeface="Arial" panose="020B0604020202020204" pitchFamily="34" charset="0"/>
                        </a:rPr>
                        <a:t>10</a:t>
                      </a:r>
                      <a:endParaRPr lang="en-US" sz="12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ctr"/>
                </a:tc>
                <a:tc>
                  <a:txBody>
                    <a:bodyPr/>
                    <a:lstStyle/>
                    <a:p>
                      <a:pPr algn="ctr" fontAlgn="ctr"/>
                      <a:r>
                        <a:rPr lang="en-US" sz="1200" u="none" strike="noStrike">
                          <a:effectLst/>
                          <a:latin typeface="Arial" panose="020B0604020202020204" pitchFamily="34" charset="0"/>
                          <a:cs typeface="Arial" panose="020B0604020202020204" pitchFamily="34" charset="0"/>
                        </a:rPr>
                        <a:t>2.93 ± 0.05</a:t>
                      </a:r>
                      <a:endParaRPr lang="en-US" sz="1200" b="0" i="0" u="none" strike="noStrike">
                        <a:solidFill>
                          <a:srgbClr val="000000"/>
                        </a:solidFill>
                        <a:effectLst/>
                        <a:latin typeface="Arial" panose="020B0604020202020204" pitchFamily="34" charset="0"/>
                        <a:cs typeface="Arial" panose="020B0604020202020204" pitchFamily="34" charset="0"/>
                      </a:endParaRPr>
                    </a:p>
                  </a:txBody>
                  <a:tcPr marL="7620" marR="7620" marT="7620" marB="0" anchor="ctr"/>
                </a:tc>
                <a:tc>
                  <a:txBody>
                    <a:bodyPr/>
                    <a:lstStyle/>
                    <a:p>
                      <a:pPr algn="ctr" fontAlgn="ctr"/>
                      <a:r>
                        <a:rPr lang="en-US" sz="1200" u="none" strike="noStrike" dirty="0">
                          <a:effectLst/>
                          <a:latin typeface="Arial" panose="020B0604020202020204" pitchFamily="34" charset="0"/>
                          <a:cs typeface="Arial" panose="020B0604020202020204" pitchFamily="34" charset="0"/>
                        </a:rPr>
                        <a:t>3.20 ± 0.02</a:t>
                      </a:r>
                      <a:endParaRPr lang="en-US" sz="12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ctr"/>
                </a:tc>
                <a:tc>
                  <a:txBody>
                    <a:bodyPr/>
                    <a:lstStyle/>
                    <a:p>
                      <a:pPr algn="ctr" fontAlgn="ctr"/>
                      <a:r>
                        <a:rPr lang="en-US" sz="1200" u="none" strike="noStrike" dirty="0">
                          <a:effectLst/>
                          <a:latin typeface="Arial" panose="020B0604020202020204" pitchFamily="34" charset="0"/>
                          <a:cs typeface="Arial" panose="020B0604020202020204" pitchFamily="34" charset="0"/>
                        </a:rPr>
                        <a:t>-5.09</a:t>
                      </a:r>
                      <a:endParaRPr lang="en-US" sz="12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ctr"/>
                </a:tc>
                <a:tc>
                  <a:txBody>
                    <a:bodyPr/>
                    <a:lstStyle/>
                    <a:p>
                      <a:pPr algn="ctr" fontAlgn="ctr"/>
                      <a:r>
                        <a:rPr lang="en-US" sz="1200" u="none" strike="noStrike">
                          <a:effectLst/>
                          <a:latin typeface="Arial" panose="020B0604020202020204" pitchFamily="34" charset="0"/>
                          <a:cs typeface="Arial" panose="020B0604020202020204" pitchFamily="34" charset="0"/>
                        </a:rPr>
                        <a:t>7</a:t>
                      </a:r>
                      <a:endParaRPr lang="en-US" sz="1200" b="0" i="0" u="none" strike="noStrike">
                        <a:solidFill>
                          <a:srgbClr val="000000"/>
                        </a:solidFill>
                        <a:effectLst/>
                        <a:latin typeface="Arial" panose="020B0604020202020204" pitchFamily="34" charset="0"/>
                        <a:cs typeface="Arial" panose="020B0604020202020204" pitchFamily="34" charset="0"/>
                      </a:endParaRPr>
                    </a:p>
                  </a:txBody>
                  <a:tcPr marL="7620" marR="7620" marT="7620" marB="0" anchor="ctr"/>
                </a:tc>
                <a:tc>
                  <a:txBody>
                    <a:bodyPr/>
                    <a:lstStyle/>
                    <a:p>
                      <a:pPr algn="ctr" fontAlgn="ctr"/>
                      <a:r>
                        <a:rPr lang="en-US" sz="1200" u="none" strike="noStrike">
                          <a:effectLst/>
                          <a:latin typeface="Arial" panose="020B0604020202020204" pitchFamily="34" charset="0"/>
                          <a:cs typeface="Arial" panose="020B0604020202020204" pitchFamily="34" charset="0"/>
                        </a:rPr>
                        <a:t>0.0007</a:t>
                      </a:r>
                      <a:endParaRPr lang="en-US" sz="1200" b="0" i="0" u="none" strike="noStrike">
                        <a:solidFill>
                          <a:srgbClr val="000000"/>
                        </a:solidFill>
                        <a:effectLst/>
                        <a:latin typeface="Arial" panose="020B0604020202020204" pitchFamily="34" charset="0"/>
                        <a:cs typeface="Arial" panose="020B0604020202020204" pitchFamily="34" charset="0"/>
                      </a:endParaRPr>
                    </a:p>
                  </a:txBody>
                  <a:tcPr marL="7620" marR="7620" marT="7620" marB="0" anchor="ctr"/>
                </a:tc>
                <a:extLst>
                  <a:ext uri="{0D108BD9-81ED-4DB2-BD59-A6C34878D82A}">
                    <a16:rowId xmlns:a16="http://schemas.microsoft.com/office/drawing/2014/main" val="3103835458"/>
                  </a:ext>
                </a:extLst>
              </a:tr>
              <a:tr h="253419">
                <a:tc vMerge="1">
                  <a:txBody>
                    <a:bodyPr/>
                    <a:lstStyle/>
                    <a:p>
                      <a:pPr algn="l" fontAlgn="ctr"/>
                      <a:endParaRPr lang="en-US" sz="1100" b="0" i="0" u="none" strike="noStrike" dirty="0">
                        <a:solidFill>
                          <a:srgbClr val="000000"/>
                        </a:solidFill>
                        <a:effectLst/>
                        <a:latin typeface="Arial" panose="020B0604020202020204" pitchFamily="34" charset="0"/>
                      </a:endParaRPr>
                    </a:p>
                  </a:txBody>
                  <a:tcPr marL="7620" marR="7620" marT="7620" marB="0" anchor="ctr"/>
                </a:tc>
                <a:tc>
                  <a:txBody>
                    <a:bodyPr/>
                    <a:lstStyle/>
                    <a:p>
                      <a:pPr algn="ctr" fontAlgn="ctr"/>
                      <a:r>
                        <a:rPr lang="en-US" sz="1200" u="none" strike="noStrike">
                          <a:effectLst/>
                          <a:latin typeface="Arial" panose="020B0604020202020204" pitchFamily="34" charset="0"/>
                          <a:cs typeface="Arial" panose="020B0604020202020204" pitchFamily="34" charset="0"/>
                        </a:rPr>
                        <a:t>20</a:t>
                      </a:r>
                      <a:endParaRPr lang="en-US" sz="1200" b="0" i="0" u="none" strike="noStrike">
                        <a:solidFill>
                          <a:srgbClr val="000000"/>
                        </a:solidFill>
                        <a:effectLst/>
                        <a:latin typeface="Arial" panose="020B0604020202020204" pitchFamily="34" charset="0"/>
                        <a:cs typeface="Arial" panose="020B0604020202020204" pitchFamily="34" charset="0"/>
                      </a:endParaRPr>
                    </a:p>
                  </a:txBody>
                  <a:tcPr marL="7620" marR="7620" marT="7620" marB="0" anchor="ctr"/>
                </a:tc>
                <a:tc>
                  <a:txBody>
                    <a:bodyPr/>
                    <a:lstStyle/>
                    <a:p>
                      <a:pPr algn="ctr" fontAlgn="ctr"/>
                      <a:r>
                        <a:rPr lang="en-US" sz="1200" u="none" strike="noStrike" dirty="0">
                          <a:effectLst/>
                          <a:latin typeface="Arial" panose="020B0604020202020204" pitchFamily="34" charset="0"/>
                          <a:cs typeface="Arial" panose="020B0604020202020204" pitchFamily="34" charset="0"/>
                        </a:rPr>
                        <a:t>3.01 ± 0.02</a:t>
                      </a:r>
                      <a:endParaRPr lang="en-US" sz="12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ctr"/>
                </a:tc>
                <a:tc>
                  <a:txBody>
                    <a:bodyPr/>
                    <a:lstStyle/>
                    <a:p>
                      <a:pPr algn="ctr" fontAlgn="ctr"/>
                      <a:r>
                        <a:rPr lang="en-US" sz="1200" u="none" strike="noStrike">
                          <a:effectLst/>
                          <a:latin typeface="Arial" panose="020B0604020202020204" pitchFamily="34" charset="0"/>
                          <a:cs typeface="Arial" panose="020B0604020202020204" pitchFamily="34" charset="0"/>
                        </a:rPr>
                        <a:t>3.12 ± 0.02</a:t>
                      </a:r>
                      <a:endParaRPr lang="en-US" sz="1200" b="0" i="0" u="none" strike="noStrike">
                        <a:solidFill>
                          <a:srgbClr val="000000"/>
                        </a:solidFill>
                        <a:effectLst/>
                        <a:latin typeface="Arial" panose="020B0604020202020204" pitchFamily="34" charset="0"/>
                        <a:cs typeface="Arial" panose="020B0604020202020204" pitchFamily="34" charset="0"/>
                      </a:endParaRPr>
                    </a:p>
                  </a:txBody>
                  <a:tcPr marL="7620" marR="7620" marT="7620" marB="0" anchor="ctr"/>
                </a:tc>
                <a:tc>
                  <a:txBody>
                    <a:bodyPr/>
                    <a:lstStyle/>
                    <a:p>
                      <a:pPr algn="ctr" fontAlgn="ctr"/>
                      <a:r>
                        <a:rPr lang="en-US" sz="1200" u="none" strike="noStrike">
                          <a:effectLst/>
                          <a:latin typeface="Arial" panose="020B0604020202020204" pitchFamily="34" charset="0"/>
                          <a:cs typeface="Arial" panose="020B0604020202020204" pitchFamily="34" charset="0"/>
                        </a:rPr>
                        <a:t>-3.57</a:t>
                      </a:r>
                      <a:endParaRPr lang="en-US" sz="1200" b="0" i="0" u="none" strike="noStrike">
                        <a:solidFill>
                          <a:srgbClr val="000000"/>
                        </a:solidFill>
                        <a:effectLst/>
                        <a:latin typeface="Arial" panose="020B0604020202020204" pitchFamily="34" charset="0"/>
                        <a:cs typeface="Arial" panose="020B0604020202020204" pitchFamily="34" charset="0"/>
                      </a:endParaRPr>
                    </a:p>
                  </a:txBody>
                  <a:tcPr marL="7620" marR="7620" marT="7620" marB="0" anchor="ctr"/>
                </a:tc>
                <a:tc>
                  <a:txBody>
                    <a:bodyPr/>
                    <a:lstStyle/>
                    <a:p>
                      <a:pPr algn="ctr" fontAlgn="ctr"/>
                      <a:r>
                        <a:rPr lang="en-US" sz="1200" u="none" strike="noStrike">
                          <a:effectLst/>
                          <a:latin typeface="Arial" panose="020B0604020202020204" pitchFamily="34" charset="0"/>
                          <a:cs typeface="Arial" panose="020B0604020202020204" pitchFamily="34" charset="0"/>
                        </a:rPr>
                        <a:t>43</a:t>
                      </a:r>
                      <a:endParaRPr lang="en-US" sz="1200" b="0" i="0" u="none" strike="noStrike">
                        <a:solidFill>
                          <a:srgbClr val="000000"/>
                        </a:solidFill>
                        <a:effectLst/>
                        <a:latin typeface="Arial" panose="020B0604020202020204" pitchFamily="34" charset="0"/>
                        <a:cs typeface="Arial" panose="020B0604020202020204" pitchFamily="34" charset="0"/>
                      </a:endParaRPr>
                    </a:p>
                  </a:txBody>
                  <a:tcPr marL="7620" marR="7620" marT="7620" marB="0" anchor="ctr"/>
                </a:tc>
                <a:tc>
                  <a:txBody>
                    <a:bodyPr/>
                    <a:lstStyle/>
                    <a:p>
                      <a:pPr algn="ctr" fontAlgn="ctr"/>
                      <a:r>
                        <a:rPr lang="en-US" sz="1200" u="none" strike="noStrike">
                          <a:effectLst/>
                          <a:latin typeface="Arial" panose="020B0604020202020204" pitchFamily="34" charset="0"/>
                          <a:cs typeface="Arial" panose="020B0604020202020204" pitchFamily="34" charset="0"/>
                        </a:rPr>
                        <a:t>0.0004</a:t>
                      </a:r>
                      <a:endParaRPr lang="en-US" sz="1200" b="0" i="0" u="none" strike="noStrike">
                        <a:solidFill>
                          <a:srgbClr val="000000"/>
                        </a:solidFill>
                        <a:effectLst/>
                        <a:latin typeface="Arial" panose="020B0604020202020204" pitchFamily="34" charset="0"/>
                        <a:cs typeface="Arial" panose="020B0604020202020204" pitchFamily="34" charset="0"/>
                      </a:endParaRPr>
                    </a:p>
                  </a:txBody>
                  <a:tcPr marL="7620" marR="7620" marT="7620" marB="0" anchor="ctr"/>
                </a:tc>
                <a:extLst>
                  <a:ext uri="{0D108BD9-81ED-4DB2-BD59-A6C34878D82A}">
                    <a16:rowId xmlns:a16="http://schemas.microsoft.com/office/drawing/2014/main" val="2571932608"/>
                  </a:ext>
                </a:extLst>
              </a:tr>
              <a:tr h="253419">
                <a:tc vMerge="1">
                  <a:txBody>
                    <a:bodyPr/>
                    <a:lstStyle/>
                    <a:p>
                      <a:pPr algn="l" fontAlgn="ctr"/>
                      <a:endParaRPr lang="en-US" sz="1100" b="0" i="0" u="none" strike="noStrike" dirty="0">
                        <a:solidFill>
                          <a:srgbClr val="000000"/>
                        </a:solidFill>
                        <a:effectLst/>
                        <a:latin typeface="Arial" panose="020B0604020202020204" pitchFamily="34" charset="0"/>
                      </a:endParaRPr>
                    </a:p>
                  </a:txBody>
                  <a:tcPr marL="7620" marR="7620" marT="7620" marB="0" anchor="ctr"/>
                </a:tc>
                <a:tc>
                  <a:txBody>
                    <a:bodyPr/>
                    <a:lstStyle/>
                    <a:p>
                      <a:pPr algn="ctr" fontAlgn="ctr"/>
                      <a:r>
                        <a:rPr lang="en-US" sz="1200" u="none" strike="noStrike">
                          <a:effectLst/>
                          <a:latin typeface="Arial" panose="020B0604020202020204" pitchFamily="34" charset="0"/>
                          <a:cs typeface="Arial" panose="020B0604020202020204" pitchFamily="34" charset="0"/>
                        </a:rPr>
                        <a:t>40</a:t>
                      </a:r>
                      <a:endParaRPr lang="en-US" sz="1200" b="0" i="0" u="none" strike="noStrike">
                        <a:solidFill>
                          <a:srgbClr val="000000"/>
                        </a:solidFill>
                        <a:effectLst/>
                        <a:latin typeface="Arial" panose="020B0604020202020204" pitchFamily="34" charset="0"/>
                        <a:cs typeface="Arial" panose="020B0604020202020204" pitchFamily="34" charset="0"/>
                      </a:endParaRPr>
                    </a:p>
                  </a:txBody>
                  <a:tcPr marL="7620" marR="7620" marT="7620" marB="0" anchor="ctr"/>
                </a:tc>
                <a:tc>
                  <a:txBody>
                    <a:bodyPr/>
                    <a:lstStyle/>
                    <a:p>
                      <a:pPr algn="ctr" fontAlgn="ctr"/>
                      <a:r>
                        <a:rPr lang="en-US" sz="1200" u="none" strike="noStrike" dirty="0">
                          <a:effectLst/>
                          <a:latin typeface="Arial" panose="020B0604020202020204" pitchFamily="34" charset="0"/>
                          <a:cs typeface="Arial" panose="020B0604020202020204" pitchFamily="34" charset="0"/>
                        </a:rPr>
                        <a:t>2.83 ± 0.04</a:t>
                      </a:r>
                      <a:endParaRPr lang="en-US" sz="12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ctr"/>
                </a:tc>
                <a:tc>
                  <a:txBody>
                    <a:bodyPr/>
                    <a:lstStyle/>
                    <a:p>
                      <a:pPr algn="ctr" fontAlgn="ctr"/>
                      <a:r>
                        <a:rPr lang="en-US" sz="1200" u="none" strike="noStrike">
                          <a:effectLst/>
                          <a:latin typeface="Arial" panose="020B0604020202020204" pitchFamily="34" charset="0"/>
                          <a:cs typeface="Arial" panose="020B0604020202020204" pitchFamily="34" charset="0"/>
                        </a:rPr>
                        <a:t>3.00 ± 0.01</a:t>
                      </a:r>
                      <a:endParaRPr lang="en-US" sz="1200" b="0" i="0" u="none" strike="noStrike">
                        <a:solidFill>
                          <a:srgbClr val="000000"/>
                        </a:solidFill>
                        <a:effectLst/>
                        <a:latin typeface="Arial" panose="020B0604020202020204" pitchFamily="34" charset="0"/>
                        <a:cs typeface="Arial" panose="020B0604020202020204" pitchFamily="34" charset="0"/>
                      </a:endParaRPr>
                    </a:p>
                  </a:txBody>
                  <a:tcPr marL="7620" marR="7620" marT="7620" marB="0" anchor="ctr"/>
                </a:tc>
                <a:tc>
                  <a:txBody>
                    <a:bodyPr/>
                    <a:lstStyle/>
                    <a:p>
                      <a:pPr algn="ctr" fontAlgn="ctr"/>
                      <a:r>
                        <a:rPr lang="en-US" sz="1200" u="none" strike="noStrike">
                          <a:effectLst/>
                          <a:latin typeface="Arial" panose="020B0604020202020204" pitchFamily="34" charset="0"/>
                          <a:cs typeface="Arial" panose="020B0604020202020204" pitchFamily="34" charset="0"/>
                        </a:rPr>
                        <a:t>-3.57</a:t>
                      </a:r>
                      <a:endParaRPr lang="en-US" sz="1200" b="0" i="0" u="none" strike="noStrike">
                        <a:solidFill>
                          <a:srgbClr val="000000"/>
                        </a:solidFill>
                        <a:effectLst/>
                        <a:latin typeface="Arial" panose="020B0604020202020204" pitchFamily="34" charset="0"/>
                        <a:cs typeface="Arial" panose="020B0604020202020204" pitchFamily="34" charset="0"/>
                      </a:endParaRPr>
                    </a:p>
                  </a:txBody>
                  <a:tcPr marL="7620" marR="7620" marT="7620" marB="0" anchor="ctr"/>
                </a:tc>
                <a:tc>
                  <a:txBody>
                    <a:bodyPr/>
                    <a:lstStyle/>
                    <a:p>
                      <a:pPr algn="ctr" fontAlgn="ctr"/>
                      <a:r>
                        <a:rPr lang="en-US" sz="1200" u="none" strike="noStrike">
                          <a:effectLst/>
                          <a:latin typeface="Arial" panose="020B0604020202020204" pitchFamily="34" charset="0"/>
                          <a:cs typeface="Arial" panose="020B0604020202020204" pitchFamily="34" charset="0"/>
                        </a:rPr>
                        <a:t>38</a:t>
                      </a:r>
                      <a:endParaRPr lang="en-US" sz="1200" b="0" i="0" u="none" strike="noStrike">
                        <a:solidFill>
                          <a:srgbClr val="000000"/>
                        </a:solidFill>
                        <a:effectLst/>
                        <a:latin typeface="Arial" panose="020B0604020202020204" pitchFamily="34" charset="0"/>
                        <a:cs typeface="Arial" panose="020B0604020202020204" pitchFamily="34" charset="0"/>
                      </a:endParaRPr>
                    </a:p>
                  </a:txBody>
                  <a:tcPr marL="7620" marR="7620" marT="7620" marB="0" anchor="ctr"/>
                </a:tc>
                <a:tc>
                  <a:txBody>
                    <a:bodyPr/>
                    <a:lstStyle/>
                    <a:p>
                      <a:pPr algn="ctr" fontAlgn="ctr"/>
                      <a:r>
                        <a:rPr lang="en-US" sz="1200" u="none" strike="noStrike">
                          <a:effectLst/>
                          <a:latin typeface="Arial" panose="020B0604020202020204" pitchFamily="34" charset="0"/>
                          <a:cs typeface="Arial" panose="020B0604020202020204" pitchFamily="34" charset="0"/>
                        </a:rPr>
                        <a:t>0.0005</a:t>
                      </a:r>
                      <a:endParaRPr lang="en-US" sz="1200" b="0" i="0" u="none" strike="noStrike">
                        <a:solidFill>
                          <a:srgbClr val="000000"/>
                        </a:solidFill>
                        <a:effectLst/>
                        <a:latin typeface="Arial" panose="020B0604020202020204" pitchFamily="34" charset="0"/>
                        <a:cs typeface="Arial" panose="020B0604020202020204" pitchFamily="34" charset="0"/>
                      </a:endParaRPr>
                    </a:p>
                  </a:txBody>
                  <a:tcPr marL="7620" marR="7620" marT="7620" marB="0" anchor="ctr"/>
                </a:tc>
                <a:extLst>
                  <a:ext uri="{0D108BD9-81ED-4DB2-BD59-A6C34878D82A}">
                    <a16:rowId xmlns:a16="http://schemas.microsoft.com/office/drawing/2014/main" val="4165062885"/>
                  </a:ext>
                </a:extLst>
              </a:tr>
              <a:tr h="253419">
                <a:tc vMerge="1">
                  <a:txBody>
                    <a:bodyPr/>
                    <a:lstStyle/>
                    <a:p>
                      <a:pPr algn="l" fontAlgn="ctr"/>
                      <a:endParaRPr lang="en-US" sz="1100" b="0" i="0" u="none" strike="noStrike" dirty="0">
                        <a:solidFill>
                          <a:srgbClr val="000000"/>
                        </a:solidFill>
                        <a:effectLst/>
                        <a:latin typeface="Arial" panose="020B0604020202020204" pitchFamily="34" charset="0"/>
                      </a:endParaRPr>
                    </a:p>
                  </a:txBody>
                  <a:tcPr marL="7620" marR="7620" marT="7620" marB="0" anchor="ctr"/>
                </a:tc>
                <a:tc>
                  <a:txBody>
                    <a:bodyPr/>
                    <a:lstStyle/>
                    <a:p>
                      <a:pPr algn="ctr" fontAlgn="ctr"/>
                      <a:r>
                        <a:rPr lang="en-US" sz="1200" u="none" strike="noStrike">
                          <a:effectLst/>
                          <a:latin typeface="Arial" panose="020B0604020202020204" pitchFamily="34" charset="0"/>
                          <a:cs typeface="Arial" panose="020B0604020202020204" pitchFamily="34" charset="0"/>
                        </a:rPr>
                        <a:t>60</a:t>
                      </a:r>
                      <a:endParaRPr lang="en-US" sz="1200" b="0" i="0" u="none" strike="noStrike">
                        <a:solidFill>
                          <a:srgbClr val="000000"/>
                        </a:solidFill>
                        <a:effectLst/>
                        <a:latin typeface="Arial" panose="020B0604020202020204" pitchFamily="34" charset="0"/>
                        <a:cs typeface="Arial" panose="020B0604020202020204" pitchFamily="34" charset="0"/>
                      </a:endParaRPr>
                    </a:p>
                  </a:txBody>
                  <a:tcPr marL="7620" marR="7620" marT="7620" marB="0" anchor="ctr"/>
                </a:tc>
                <a:tc>
                  <a:txBody>
                    <a:bodyPr/>
                    <a:lstStyle/>
                    <a:p>
                      <a:pPr algn="ctr" fontAlgn="ctr"/>
                      <a:r>
                        <a:rPr lang="en-US" sz="1200" u="none" strike="noStrike" dirty="0">
                          <a:effectLst/>
                          <a:latin typeface="Arial" panose="020B0604020202020204" pitchFamily="34" charset="0"/>
                          <a:cs typeface="Arial" panose="020B0604020202020204" pitchFamily="34" charset="0"/>
                        </a:rPr>
                        <a:t>2.75 ± 0.03</a:t>
                      </a:r>
                      <a:endParaRPr lang="en-US" sz="12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ctr"/>
                </a:tc>
                <a:tc>
                  <a:txBody>
                    <a:bodyPr/>
                    <a:lstStyle/>
                    <a:p>
                      <a:pPr algn="ctr" fontAlgn="ctr"/>
                      <a:r>
                        <a:rPr lang="en-US" sz="1200" u="none" strike="noStrike">
                          <a:effectLst/>
                          <a:latin typeface="Arial" panose="020B0604020202020204" pitchFamily="34" charset="0"/>
                          <a:cs typeface="Arial" panose="020B0604020202020204" pitchFamily="34" charset="0"/>
                        </a:rPr>
                        <a:t>2.73 ± 0.02</a:t>
                      </a:r>
                      <a:endParaRPr lang="en-US" sz="1200" b="0" i="0" u="none" strike="noStrike">
                        <a:solidFill>
                          <a:srgbClr val="000000"/>
                        </a:solidFill>
                        <a:effectLst/>
                        <a:latin typeface="Arial" panose="020B0604020202020204" pitchFamily="34" charset="0"/>
                        <a:cs typeface="Arial" panose="020B0604020202020204" pitchFamily="34" charset="0"/>
                      </a:endParaRPr>
                    </a:p>
                  </a:txBody>
                  <a:tcPr marL="7620" marR="7620" marT="7620" marB="0" anchor="ctr"/>
                </a:tc>
                <a:tc>
                  <a:txBody>
                    <a:bodyPr/>
                    <a:lstStyle/>
                    <a:p>
                      <a:pPr algn="ctr" fontAlgn="ctr"/>
                      <a:r>
                        <a:rPr lang="en-US" sz="1200" u="none" strike="noStrike">
                          <a:effectLst/>
                          <a:latin typeface="Arial" panose="020B0604020202020204" pitchFamily="34" charset="0"/>
                          <a:cs typeface="Arial" panose="020B0604020202020204" pitchFamily="34" charset="0"/>
                        </a:rPr>
                        <a:t>0.57</a:t>
                      </a:r>
                      <a:endParaRPr lang="en-US" sz="1200" b="0" i="0" u="none" strike="noStrike">
                        <a:solidFill>
                          <a:srgbClr val="000000"/>
                        </a:solidFill>
                        <a:effectLst/>
                        <a:latin typeface="Arial" panose="020B0604020202020204" pitchFamily="34" charset="0"/>
                        <a:cs typeface="Arial" panose="020B0604020202020204" pitchFamily="34" charset="0"/>
                      </a:endParaRPr>
                    </a:p>
                  </a:txBody>
                  <a:tcPr marL="7620" marR="7620" marT="7620" marB="0" anchor="ctr"/>
                </a:tc>
                <a:tc>
                  <a:txBody>
                    <a:bodyPr/>
                    <a:lstStyle/>
                    <a:p>
                      <a:pPr algn="ctr" fontAlgn="ctr"/>
                      <a:r>
                        <a:rPr lang="en-US" sz="1200" u="none" strike="noStrike">
                          <a:effectLst/>
                          <a:latin typeface="Arial" panose="020B0604020202020204" pitchFamily="34" charset="0"/>
                          <a:cs typeface="Arial" panose="020B0604020202020204" pitchFamily="34" charset="0"/>
                        </a:rPr>
                        <a:t>56</a:t>
                      </a:r>
                      <a:endParaRPr lang="en-US" sz="1200" b="0" i="0" u="none" strike="noStrike">
                        <a:solidFill>
                          <a:srgbClr val="000000"/>
                        </a:solidFill>
                        <a:effectLst/>
                        <a:latin typeface="Arial" panose="020B0604020202020204" pitchFamily="34" charset="0"/>
                        <a:cs typeface="Arial" panose="020B0604020202020204" pitchFamily="34" charset="0"/>
                      </a:endParaRPr>
                    </a:p>
                  </a:txBody>
                  <a:tcPr marL="7620" marR="7620" marT="7620" marB="0" anchor="ctr"/>
                </a:tc>
                <a:tc>
                  <a:txBody>
                    <a:bodyPr/>
                    <a:lstStyle/>
                    <a:p>
                      <a:pPr algn="ctr" fontAlgn="ctr"/>
                      <a:r>
                        <a:rPr lang="en-US" sz="1200" u="none" strike="noStrike">
                          <a:effectLst/>
                          <a:latin typeface="Arial" panose="020B0604020202020204" pitchFamily="34" charset="0"/>
                          <a:cs typeface="Arial" panose="020B0604020202020204" pitchFamily="34" charset="0"/>
                        </a:rPr>
                        <a:t>0.2859</a:t>
                      </a:r>
                      <a:endParaRPr lang="en-US" sz="1200" b="0" i="0" u="none" strike="noStrike">
                        <a:solidFill>
                          <a:srgbClr val="000000"/>
                        </a:solidFill>
                        <a:effectLst/>
                        <a:latin typeface="Arial" panose="020B0604020202020204" pitchFamily="34" charset="0"/>
                        <a:cs typeface="Arial" panose="020B0604020202020204" pitchFamily="34" charset="0"/>
                      </a:endParaRPr>
                    </a:p>
                  </a:txBody>
                  <a:tcPr marL="7620" marR="7620" marT="7620" marB="0" anchor="ctr"/>
                </a:tc>
                <a:extLst>
                  <a:ext uri="{0D108BD9-81ED-4DB2-BD59-A6C34878D82A}">
                    <a16:rowId xmlns:a16="http://schemas.microsoft.com/office/drawing/2014/main" val="621716544"/>
                  </a:ext>
                </a:extLst>
              </a:tr>
              <a:tr h="253419">
                <a:tc rowSpan="4">
                  <a:txBody>
                    <a:bodyPr/>
                    <a:lstStyle/>
                    <a:p>
                      <a:pPr algn="l" fontAlgn="ctr"/>
                      <a:r>
                        <a:rPr lang="en-US" sz="1200" u="none" strike="noStrike" dirty="0">
                          <a:effectLst/>
                          <a:latin typeface="Arial" panose="020B0604020202020204" pitchFamily="34" charset="0"/>
                          <a:cs typeface="Arial" panose="020B0604020202020204" pitchFamily="34" charset="0"/>
                        </a:rPr>
                        <a:t> Male</a:t>
                      </a:r>
                      <a:endParaRPr lang="en-US" sz="12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ctr">
                    <a:solidFill>
                      <a:schemeClr val="accent2">
                        <a:lumMod val="40000"/>
                        <a:lumOff val="60000"/>
                      </a:schemeClr>
                    </a:solidFill>
                  </a:tcPr>
                </a:tc>
                <a:tc>
                  <a:txBody>
                    <a:bodyPr/>
                    <a:lstStyle/>
                    <a:p>
                      <a:pPr algn="ctr" fontAlgn="ctr"/>
                      <a:r>
                        <a:rPr lang="en-US" sz="1200" u="none" strike="noStrike">
                          <a:effectLst/>
                          <a:latin typeface="Arial" panose="020B0604020202020204" pitchFamily="34" charset="0"/>
                          <a:cs typeface="Arial" panose="020B0604020202020204" pitchFamily="34" charset="0"/>
                        </a:rPr>
                        <a:t>10</a:t>
                      </a:r>
                      <a:endParaRPr lang="en-US" sz="1200" b="0" i="0" u="none" strike="noStrike">
                        <a:solidFill>
                          <a:srgbClr val="000000"/>
                        </a:solidFill>
                        <a:effectLst/>
                        <a:latin typeface="Arial" panose="020B0604020202020204" pitchFamily="34" charset="0"/>
                        <a:cs typeface="Arial" panose="020B0604020202020204" pitchFamily="34" charset="0"/>
                      </a:endParaRPr>
                    </a:p>
                  </a:txBody>
                  <a:tcPr marL="7620" marR="7620" marT="7620" marB="0" anchor="ctr">
                    <a:solidFill>
                      <a:schemeClr val="accent2">
                        <a:lumMod val="40000"/>
                        <a:lumOff val="60000"/>
                      </a:schemeClr>
                    </a:solidFill>
                  </a:tcPr>
                </a:tc>
                <a:tc>
                  <a:txBody>
                    <a:bodyPr/>
                    <a:lstStyle/>
                    <a:p>
                      <a:pPr algn="ctr" fontAlgn="ctr"/>
                      <a:r>
                        <a:rPr lang="en-US" sz="1200" u="none" strike="noStrike">
                          <a:effectLst/>
                          <a:latin typeface="Arial" panose="020B0604020202020204" pitchFamily="34" charset="0"/>
                          <a:cs typeface="Arial" panose="020B0604020202020204" pitchFamily="34" charset="0"/>
                        </a:rPr>
                        <a:t>2.72 ± 0.05</a:t>
                      </a:r>
                      <a:endParaRPr lang="en-US" sz="1200" b="0" i="0" u="none" strike="noStrike">
                        <a:solidFill>
                          <a:srgbClr val="000000"/>
                        </a:solidFill>
                        <a:effectLst/>
                        <a:latin typeface="Arial" panose="020B0604020202020204" pitchFamily="34" charset="0"/>
                        <a:cs typeface="Arial" panose="020B0604020202020204" pitchFamily="34" charset="0"/>
                      </a:endParaRPr>
                    </a:p>
                  </a:txBody>
                  <a:tcPr marL="7620" marR="7620" marT="7620" marB="0" anchor="ctr">
                    <a:solidFill>
                      <a:schemeClr val="accent2">
                        <a:lumMod val="40000"/>
                        <a:lumOff val="60000"/>
                      </a:schemeClr>
                    </a:solidFill>
                  </a:tcPr>
                </a:tc>
                <a:tc>
                  <a:txBody>
                    <a:bodyPr/>
                    <a:lstStyle/>
                    <a:p>
                      <a:pPr algn="ctr" fontAlgn="ctr"/>
                      <a:r>
                        <a:rPr lang="en-US" sz="1200" u="none" strike="noStrike" dirty="0">
                          <a:effectLst/>
                          <a:latin typeface="Arial" panose="020B0604020202020204" pitchFamily="34" charset="0"/>
                          <a:cs typeface="Arial" panose="020B0604020202020204" pitchFamily="34" charset="0"/>
                        </a:rPr>
                        <a:t>2.99 ± 0.03</a:t>
                      </a:r>
                      <a:endParaRPr lang="en-US" sz="12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ctr">
                    <a:solidFill>
                      <a:schemeClr val="accent2">
                        <a:lumMod val="40000"/>
                        <a:lumOff val="60000"/>
                      </a:schemeClr>
                    </a:solidFill>
                  </a:tcPr>
                </a:tc>
                <a:tc>
                  <a:txBody>
                    <a:bodyPr/>
                    <a:lstStyle/>
                    <a:p>
                      <a:pPr algn="ctr" fontAlgn="ctr"/>
                      <a:r>
                        <a:rPr lang="en-US" sz="1200" u="none" strike="noStrike">
                          <a:effectLst/>
                          <a:latin typeface="Arial" panose="020B0604020202020204" pitchFamily="34" charset="0"/>
                          <a:cs typeface="Arial" panose="020B0604020202020204" pitchFamily="34" charset="0"/>
                        </a:rPr>
                        <a:t>-4.62</a:t>
                      </a:r>
                      <a:endParaRPr lang="en-US" sz="1200" b="0" i="0" u="none" strike="noStrike">
                        <a:solidFill>
                          <a:srgbClr val="000000"/>
                        </a:solidFill>
                        <a:effectLst/>
                        <a:latin typeface="Arial" panose="020B0604020202020204" pitchFamily="34" charset="0"/>
                        <a:cs typeface="Arial" panose="020B0604020202020204" pitchFamily="34" charset="0"/>
                      </a:endParaRPr>
                    </a:p>
                  </a:txBody>
                  <a:tcPr marL="7620" marR="7620" marT="7620" marB="0" anchor="ctr">
                    <a:solidFill>
                      <a:schemeClr val="accent2">
                        <a:lumMod val="40000"/>
                        <a:lumOff val="60000"/>
                      </a:schemeClr>
                    </a:solidFill>
                  </a:tcPr>
                </a:tc>
                <a:tc>
                  <a:txBody>
                    <a:bodyPr/>
                    <a:lstStyle/>
                    <a:p>
                      <a:pPr algn="ctr" fontAlgn="ctr"/>
                      <a:r>
                        <a:rPr lang="en-US" sz="1200" u="none" strike="noStrike">
                          <a:effectLst/>
                          <a:latin typeface="Arial" panose="020B0604020202020204" pitchFamily="34" charset="0"/>
                          <a:cs typeface="Arial" panose="020B0604020202020204" pitchFamily="34" charset="0"/>
                        </a:rPr>
                        <a:t>23</a:t>
                      </a:r>
                      <a:endParaRPr lang="en-US" sz="1200" b="0" i="0" u="none" strike="noStrike">
                        <a:solidFill>
                          <a:srgbClr val="000000"/>
                        </a:solidFill>
                        <a:effectLst/>
                        <a:latin typeface="Arial" panose="020B0604020202020204" pitchFamily="34" charset="0"/>
                        <a:cs typeface="Arial" panose="020B0604020202020204" pitchFamily="34" charset="0"/>
                      </a:endParaRPr>
                    </a:p>
                  </a:txBody>
                  <a:tcPr marL="7620" marR="7620" marT="7620" marB="0" anchor="ctr">
                    <a:solidFill>
                      <a:schemeClr val="accent2">
                        <a:lumMod val="40000"/>
                        <a:lumOff val="60000"/>
                      </a:schemeClr>
                    </a:solidFill>
                  </a:tcPr>
                </a:tc>
                <a:tc>
                  <a:txBody>
                    <a:bodyPr/>
                    <a:lstStyle/>
                    <a:p>
                      <a:pPr algn="ctr" fontAlgn="ctr"/>
                      <a:r>
                        <a:rPr lang="en-US" sz="1200" u="none" strike="noStrike">
                          <a:effectLst/>
                          <a:latin typeface="Arial" panose="020B0604020202020204" pitchFamily="34" charset="0"/>
                          <a:cs typeface="Arial" panose="020B0604020202020204" pitchFamily="34" charset="0"/>
                        </a:rPr>
                        <a:t>&lt;0.0001</a:t>
                      </a:r>
                      <a:endParaRPr lang="en-US" sz="1200" b="0" i="0" u="none" strike="noStrike">
                        <a:solidFill>
                          <a:srgbClr val="000000"/>
                        </a:solidFill>
                        <a:effectLst/>
                        <a:latin typeface="Arial" panose="020B0604020202020204" pitchFamily="34" charset="0"/>
                        <a:cs typeface="Arial" panose="020B0604020202020204" pitchFamily="34" charset="0"/>
                      </a:endParaRPr>
                    </a:p>
                  </a:txBody>
                  <a:tcPr marL="7620" marR="7620" marT="7620" marB="0" anchor="ctr">
                    <a:solidFill>
                      <a:schemeClr val="accent2">
                        <a:lumMod val="40000"/>
                        <a:lumOff val="60000"/>
                      </a:schemeClr>
                    </a:solidFill>
                  </a:tcPr>
                </a:tc>
                <a:extLst>
                  <a:ext uri="{0D108BD9-81ED-4DB2-BD59-A6C34878D82A}">
                    <a16:rowId xmlns:a16="http://schemas.microsoft.com/office/drawing/2014/main" val="1347375360"/>
                  </a:ext>
                </a:extLst>
              </a:tr>
              <a:tr h="253419">
                <a:tc vMerge="1">
                  <a:txBody>
                    <a:bodyPr/>
                    <a:lstStyle/>
                    <a:p>
                      <a:pPr algn="l" fontAlgn="ctr"/>
                      <a:endParaRPr lang="en-US" sz="1100" b="0" i="0" u="none" strike="noStrike" dirty="0">
                        <a:solidFill>
                          <a:srgbClr val="000000"/>
                        </a:solidFill>
                        <a:effectLst/>
                        <a:latin typeface="Arial" panose="020B0604020202020204" pitchFamily="34" charset="0"/>
                      </a:endParaRPr>
                    </a:p>
                  </a:txBody>
                  <a:tcPr marL="7620" marR="7620" marT="7620" marB="0" anchor="ctr"/>
                </a:tc>
                <a:tc>
                  <a:txBody>
                    <a:bodyPr/>
                    <a:lstStyle/>
                    <a:p>
                      <a:pPr algn="ctr" fontAlgn="ctr"/>
                      <a:r>
                        <a:rPr lang="en-US" sz="1200" u="none" strike="noStrike">
                          <a:effectLst/>
                          <a:latin typeface="Arial" panose="020B0604020202020204" pitchFamily="34" charset="0"/>
                          <a:cs typeface="Arial" panose="020B0604020202020204" pitchFamily="34" charset="0"/>
                        </a:rPr>
                        <a:t>20</a:t>
                      </a:r>
                      <a:endParaRPr lang="en-US" sz="1200" b="0" i="0" u="none" strike="noStrike">
                        <a:solidFill>
                          <a:srgbClr val="000000"/>
                        </a:solidFill>
                        <a:effectLst/>
                        <a:latin typeface="Arial" panose="020B0604020202020204" pitchFamily="34" charset="0"/>
                        <a:cs typeface="Arial" panose="020B0604020202020204" pitchFamily="34" charset="0"/>
                      </a:endParaRPr>
                    </a:p>
                  </a:txBody>
                  <a:tcPr marL="7620" marR="7620" marT="7620" marB="0" anchor="ctr">
                    <a:solidFill>
                      <a:schemeClr val="accent2">
                        <a:lumMod val="40000"/>
                        <a:lumOff val="60000"/>
                      </a:schemeClr>
                    </a:solidFill>
                  </a:tcPr>
                </a:tc>
                <a:tc>
                  <a:txBody>
                    <a:bodyPr/>
                    <a:lstStyle/>
                    <a:p>
                      <a:pPr algn="ctr" fontAlgn="ctr"/>
                      <a:r>
                        <a:rPr lang="en-US" sz="1200" u="none" strike="noStrike">
                          <a:effectLst/>
                          <a:latin typeface="Arial" panose="020B0604020202020204" pitchFamily="34" charset="0"/>
                          <a:cs typeface="Arial" panose="020B0604020202020204" pitchFamily="34" charset="0"/>
                        </a:rPr>
                        <a:t>2.81 ± 0.02</a:t>
                      </a:r>
                      <a:endParaRPr lang="en-US" sz="1200" b="0" i="0" u="none" strike="noStrike">
                        <a:solidFill>
                          <a:srgbClr val="000000"/>
                        </a:solidFill>
                        <a:effectLst/>
                        <a:latin typeface="Arial" panose="020B0604020202020204" pitchFamily="34" charset="0"/>
                        <a:cs typeface="Arial" panose="020B0604020202020204" pitchFamily="34" charset="0"/>
                      </a:endParaRPr>
                    </a:p>
                  </a:txBody>
                  <a:tcPr marL="7620" marR="7620" marT="7620" marB="0" anchor="ctr">
                    <a:solidFill>
                      <a:schemeClr val="accent2">
                        <a:lumMod val="40000"/>
                        <a:lumOff val="60000"/>
                      </a:schemeClr>
                    </a:solidFill>
                  </a:tcPr>
                </a:tc>
                <a:tc>
                  <a:txBody>
                    <a:bodyPr/>
                    <a:lstStyle/>
                    <a:p>
                      <a:pPr algn="ctr" fontAlgn="ctr"/>
                      <a:r>
                        <a:rPr lang="en-US" sz="1200" u="none" strike="noStrike" dirty="0">
                          <a:effectLst/>
                          <a:latin typeface="Arial" panose="020B0604020202020204" pitchFamily="34" charset="0"/>
                          <a:cs typeface="Arial" panose="020B0604020202020204" pitchFamily="34" charset="0"/>
                        </a:rPr>
                        <a:t>2.63 ± 0.11</a:t>
                      </a:r>
                      <a:endParaRPr lang="en-US" sz="12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ctr">
                    <a:solidFill>
                      <a:schemeClr val="accent2">
                        <a:lumMod val="40000"/>
                        <a:lumOff val="60000"/>
                      </a:schemeClr>
                    </a:solidFill>
                  </a:tcPr>
                </a:tc>
                <a:tc>
                  <a:txBody>
                    <a:bodyPr/>
                    <a:lstStyle/>
                    <a:p>
                      <a:pPr algn="ctr" fontAlgn="ctr"/>
                      <a:r>
                        <a:rPr lang="en-US" sz="1200" u="none" strike="noStrike">
                          <a:effectLst/>
                          <a:latin typeface="Arial" panose="020B0604020202020204" pitchFamily="34" charset="0"/>
                          <a:cs typeface="Arial" panose="020B0604020202020204" pitchFamily="34" charset="0"/>
                        </a:rPr>
                        <a:t>2.00</a:t>
                      </a:r>
                      <a:endParaRPr lang="en-US" sz="1200" b="0" i="0" u="none" strike="noStrike">
                        <a:solidFill>
                          <a:srgbClr val="000000"/>
                        </a:solidFill>
                        <a:effectLst/>
                        <a:latin typeface="Arial" panose="020B0604020202020204" pitchFamily="34" charset="0"/>
                        <a:cs typeface="Arial" panose="020B0604020202020204" pitchFamily="34" charset="0"/>
                      </a:endParaRPr>
                    </a:p>
                  </a:txBody>
                  <a:tcPr marL="7620" marR="7620" marT="7620" marB="0" anchor="ctr">
                    <a:solidFill>
                      <a:schemeClr val="accent2">
                        <a:lumMod val="40000"/>
                        <a:lumOff val="60000"/>
                      </a:schemeClr>
                    </a:solidFill>
                  </a:tcPr>
                </a:tc>
                <a:tc>
                  <a:txBody>
                    <a:bodyPr/>
                    <a:lstStyle/>
                    <a:p>
                      <a:pPr algn="ctr" fontAlgn="ctr"/>
                      <a:r>
                        <a:rPr lang="en-US" sz="1200" u="none" strike="noStrike">
                          <a:effectLst/>
                          <a:latin typeface="Arial" panose="020B0604020202020204" pitchFamily="34" charset="0"/>
                          <a:cs typeface="Arial" panose="020B0604020202020204" pitchFamily="34" charset="0"/>
                        </a:rPr>
                        <a:t>32</a:t>
                      </a:r>
                      <a:endParaRPr lang="en-US" sz="1200" b="0" i="0" u="none" strike="noStrike">
                        <a:solidFill>
                          <a:srgbClr val="000000"/>
                        </a:solidFill>
                        <a:effectLst/>
                        <a:latin typeface="Arial" panose="020B0604020202020204" pitchFamily="34" charset="0"/>
                        <a:cs typeface="Arial" panose="020B0604020202020204" pitchFamily="34" charset="0"/>
                      </a:endParaRPr>
                    </a:p>
                  </a:txBody>
                  <a:tcPr marL="7620" marR="7620" marT="7620" marB="0" anchor="ctr">
                    <a:solidFill>
                      <a:schemeClr val="accent2">
                        <a:lumMod val="40000"/>
                        <a:lumOff val="60000"/>
                      </a:schemeClr>
                    </a:solidFill>
                  </a:tcPr>
                </a:tc>
                <a:tc>
                  <a:txBody>
                    <a:bodyPr/>
                    <a:lstStyle/>
                    <a:p>
                      <a:pPr algn="ctr" fontAlgn="ctr"/>
                      <a:r>
                        <a:rPr lang="en-US" sz="1200" u="none" strike="noStrike">
                          <a:effectLst/>
                          <a:latin typeface="Arial" panose="020B0604020202020204" pitchFamily="34" charset="0"/>
                          <a:cs typeface="Arial" panose="020B0604020202020204" pitchFamily="34" charset="0"/>
                        </a:rPr>
                        <a:t>0.0273</a:t>
                      </a:r>
                      <a:endParaRPr lang="en-US" sz="1200" b="0" i="0" u="none" strike="noStrike">
                        <a:solidFill>
                          <a:srgbClr val="000000"/>
                        </a:solidFill>
                        <a:effectLst/>
                        <a:latin typeface="Arial" panose="020B0604020202020204" pitchFamily="34" charset="0"/>
                        <a:cs typeface="Arial" panose="020B0604020202020204" pitchFamily="34" charset="0"/>
                      </a:endParaRPr>
                    </a:p>
                  </a:txBody>
                  <a:tcPr marL="7620" marR="7620" marT="7620" marB="0" anchor="ctr">
                    <a:solidFill>
                      <a:schemeClr val="accent2">
                        <a:lumMod val="40000"/>
                        <a:lumOff val="60000"/>
                      </a:schemeClr>
                    </a:solidFill>
                  </a:tcPr>
                </a:tc>
                <a:extLst>
                  <a:ext uri="{0D108BD9-81ED-4DB2-BD59-A6C34878D82A}">
                    <a16:rowId xmlns:a16="http://schemas.microsoft.com/office/drawing/2014/main" val="2501086817"/>
                  </a:ext>
                </a:extLst>
              </a:tr>
              <a:tr h="253419">
                <a:tc vMerge="1">
                  <a:txBody>
                    <a:bodyPr/>
                    <a:lstStyle/>
                    <a:p>
                      <a:pPr algn="l" fontAlgn="ctr"/>
                      <a:endParaRPr lang="en-US" sz="1100" b="0" i="0" u="none" strike="noStrike" dirty="0">
                        <a:solidFill>
                          <a:srgbClr val="000000"/>
                        </a:solidFill>
                        <a:effectLst/>
                        <a:latin typeface="Arial" panose="020B0604020202020204" pitchFamily="34" charset="0"/>
                      </a:endParaRPr>
                    </a:p>
                  </a:txBody>
                  <a:tcPr marL="7620" marR="7620" marT="7620" marB="0" anchor="ctr"/>
                </a:tc>
                <a:tc>
                  <a:txBody>
                    <a:bodyPr/>
                    <a:lstStyle/>
                    <a:p>
                      <a:pPr algn="ctr" fontAlgn="ctr"/>
                      <a:r>
                        <a:rPr lang="en-US" sz="1200" u="none" strike="noStrike">
                          <a:effectLst/>
                          <a:latin typeface="Arial" panose="020B0604020202020204" pitchFamily="34" charset="0"/>
                          <a:cs typeface="Arial" panose="020B0604020202020204" pitchFamily="34" charset="0"/>
                        </a:rPr>
                        <a:t>40</a:t>
                      </a:r>
                      <a:endParaRPr lang="en-US" sz="1200" b="0" i="0" u="none" strike="noStrike">
                        <a:solidFill>
                          <a:srgbClr val="000000"/>
                        </a:solidFill>
                        <a:effectLst/>
                        <a:latin typeface="Arial" panose="020B0604020202020204" pitchFamily="34" charset="0"/>
                        <a:cs typeface="Arial" panose="020B0604020202020204" pitchFamily="34" charset="0"/>
                      </a:endParaRPr>
                    </a:p>
                  </a:txBody>
                  <a:tcPr marL="7620" marR="7620" marT="7620" marB="0" anchor="ctr">
                    <a:solidFill>
                      <a:schemeClr val="accent2">
                        <a:lumMod val="40000"/>
                        <a:lumOff val="60000"/>
                      </a:schemeClr>
                    </a:solidFill>
                  </a:tcPr>
                </a:tc>
                <a:tc>
                  <a:txBody>
                    <a:bodyPr/>
                    <a:lstStyle/>
                    <a:p>
                      <a:pPr algn="ctr" fontAlgn="ctr"/>
                      <a:r>
                        <a:rPr lang="en-US" sz="1200" u="none" strike="noStrike" dirty="0">
                          <a:effectLst/>
                          <a:latin typeface="Arial" panose="020B0604020202020204" pitchFamily="34" charset="0"/>
                          <a:cs typeface="Arial" panose="020B0604020202020204" pitchFamily="34" charset="0"/>
                        </a:rPr>
                        <a:t>2.57 ± 0.04</a:t>
                      </a:r>
                      <a:endParaRPr lang="en-US" sz="12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ctr">
                    <a:solidFill>
                      <a:schemeClr val="accent2">
                        <a:lumMod val="40000"/>
                        <a:lumOff val="60000"/>
                      </a:schemeClr>
                    </a:solidFill>
                  </a:tcPr>
                </a:tc>
                <a:tc>
                  <a:txBody>
                    <a:bodyPr/>
                    <a:lstStyle/>
                    <a:p>
                      <a:pPr algn="ctr" fontAlgn="ctr"/>
                      <a:r>
                        <a:rPr lang="en-US" sz="1200" u="none" strike="noStrike" dirty="0">
                          <a:effectLst/>
                          <a:latin typeface="Arial" panose="020B0604020202020204" pitchFamily="34" charset="0"/>
                          <a:cs typeface="Arial" panose="020B0604020202020204" pitchFamily="34" charset="0"/>
                        </a:rPr>
                        <a:t>2.70 ± 0.02</a:t>
                      </a:r>
                      <a:endParaRPr lang="en-US" sz="12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ctr">
                    <a:solidFill>
                      <a:schemeClr val="accent2">
                        <a:lumMod val="40000"/>
                        <a:lumOff val="60000"/>
                      </a:schemeClr>
                    </a:solidFill>
                  </a:tcPr>
                </a:tc>
                <a:tc>
                  <a:txBody>
                    <a:bodyPr/>
                    <a:lstStyle/>
                    <a:p>
                      <a:pPr algn="ctr" fontAlgn="ctr"/>
                      <a:r>
                        <a:rPr lang="en-US" sz="1200" u="none" strike="noStrike">
                          <a:effectLst/>
                          <a:latin typeface="Arial" panose="020B0604020202020204" pitchFamily="34" charset="0"/>
                          <a:cs typeface="Arial" panose="020B0604020202020204" pitchFamily="34" charset="0"/>
                        </a:rPr>
                        <a:t>-3.66</a:t>
                      </a:r>
                      <a:endParaRPr lang="en-US" sz="1200" b="0" i="0" u="none" strike="noStrike">
                        <a:solidFill>
                          <a:srgbClr val="000000"/>
                        </a:solidFill>
                        <a:effectLst/>
                        <a:latin typeface="Arial" panose="020B0604020202020204" pitchFamily="34" charset="0"/>
                        <a:cs typeface="Arial" panose="020B0604020202020204" pitchFamily="34" charset="0"/>
                      </a:endParaRPr>
                    </a:p>
                  </a:txBody>
                  <a:tcPr marL="7620" marR="7620" marT="7620" marB="0" anchor="ctr">
                    <a:solidFill>
                      <a:schemeClr val="accent2">
                        <a:lumMod val="40000"/>
                        <a:lumOff val="60000"/>
                      </a:schemeClr>
                    </a:solidFill>
                  </a:tcPr>
                </a:tc>
                <a:tc>
                  <a:txBody>
                    <a:bodyPr/>
                    <a:lstStyle/>
                    <a:p>
                      <a:pPr algn="ctr" fontAlgn="ctr"/>
                      <a:r>
                        <a:rPr lang="en-US" sz="1200" u="none" strike="noStrike">
                          <a:effectLst/>
                          <a:latin typeface="Arial" panose="020B0604020202020204" pitchFamily="34" charset="0"/>
                          <a:cs typeface="Arial" panose="020B0604020202020204" pitchFamily="34" charset="0"/>
                        </a:rPr>
                        <a:t>61</a:t>
                      </a:r>
                      <a:endParaRPr lang="en-US" sz="1200" b="0" i="0" u="none" strike="noStrike">
                        <a:solidFill>
                          <a:srgbClr val="000000"/>
                        </a:solidFill>
                        <a:effectLst/>
                        <a:latin typeface="Arial" panose="020B0604020202020204" pitchFamily="34" charset="0"/>
                        <a:cs typeface="Arial" panose="020B0604020202020204" pitchFamily="34" charset="0"/>
                      </a:endParaRPr>
                    </a:p>
                  </a:txBody>
                  <a:tcPr marL="7620" marR="7620" marT="7620" marB="0" anchor="ctr">
                    <a:solidFill>
                      <a:schemeClr val="accent2">
                        <a:lumMod val="40000"/>
                        <a:lumOff val="60000"/>
                      </a:schemeClr>
                    </a:solidFill>
                  </a:tcPr>
                </a:tc>
                <a:tc>
                  <a:txBody>
                    <a:bodyPr/>
                    <a:lstStyle/>
                    <a:p>
                      <a:pPr algn="ctr" fontAlgn="ctr"/>
                      <a:r>
                        <a:rPr lang="en-US" sz="1200" u="none" strike="noStrike" dirty="0">
                          <a:effectLst/>
                          <a:latin typeface="Arial" panose="020B0604020202020204" pitchFamily="34" charset="0"/>
                          <a:cs typeface="Arial" panose="020B0604020202020204" pitchFamily="34" charset="0"/>
                        </a:rPr>
                        <a:t>0.0003</a:t>
                      </a:r>
                      <a:endParaRPr lang="en-US" sz="12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ctr">
                    <a:solidFill>
                      <a:schemeClr val="accent2">
                        <a:lumMod val="40000"/>
                        <a:lumOff val="60000"/>
                      </a:schemeClr>
                    </a:solidFill>
                  </a:tcPr>
                </a:tc>
                <a:extLst>
                  <a:ext uri="{0D108BD9-81ED-4DB2-BD59-A6C34878D82A}">
                    <a16:rowId xmlns:a16="http://schemas.microsoft.com/office/drawing/2014/main" val="497373115"/>
                  </a:ext>
                </a:extLst>
              </a:tr>
              <a:tr h="253419">
                <a:tc vMerge="1">
                  <a:txBody>
                    <a:bodyPr/>
                    <a:lstStyle/>
                    <a:p>
                      <a:pPr algn="l" fontAlgn="ctr"/>
                      <a:endParaRPr lang="en-US" sz="1100" b="0" i="0" u="none" strike="noStrike" dirty="0">
                        <a:solidFill>
                          <a:srgbClr val="000000"/>
                        </a:solidFill>
                        <a:effectLst/>
                        <a:latin typeface="Arial" panose="020B0604020202020204" pitchFamily="34" charset="0"/>
                      </a:endParaRPr>
                    </a:p>
                  </a:txBody>
                  <a:tcPr marL="7620" marR="7620" marT="7620" marB="0" anchor="ctr"/>
                </a:tc>
                <a:tc>
                  <a:txBody>
                    <a:bodyPr/>
                    <a:lstStyle/>
                    <a:p>
                      <a:pPr algn="ctr" fontAlgn="ctr"/>
                      <a:r>
                        <a:rPr lang="en-US" sz="1200" u="none" strike="noStrike" dirty="0">
                          <a:effectLst/>
                          <a:latin typeface="Arial" panose="020B0604020202020204" pitchFamily="34" charset="0"/>
                          <a:cs typeface="Arial" panose="020B0604020202020204" pitchFamily="34" charset="0"/>
                        </a:rPr>
                        <a:t>60</a:t>
                      </a:r>
                      <a:endParaRPr lang="en-US" sz="12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ctr">
                    <a:solidFill>
                      <a:schemeClr val="accent2">
                        <a:lumMod val="40000"/>
                        <a:lumOff val="60000"/>
                      </a:schemeClr>
                    </a:solidFill>
                  </a:tcPr>
                </a:tc>
                <a:tc>
                  <a:txBody>
                    <a:bodyPr/>
                    <a:lstStyle/>
                    <a:p>
                      <a:pPr algn="ctr" fontAlgn="ctr"/>
                      <a:r>
                        <a:rPr lang="en-US" sz="1200" u="none" strike="noStrike">
                          <a:effectLst/>
                          <a:latin typeface="Arial" panose="020B0604020202020204" pitchFamily="34" charset="0"/>
                          <a:cs typeface="Arial" panose="020B0604020202020204" pitchFamily="34" charset="0"/>
                        </a:rPr>
                        <a:t>2.58 ± 0.03</a:t>
                      </a:r>
                      <a:endParaRPr lang="en-US" sz="1200" b="0" i="0" u="none" strike="noStrike">
                        <a:solidFill>
                          <a:srgbClr val="000000"/>
                        </a:solidFill>
                        <a:effectLst/>
                        <a:latin typeface="Arial" panose="020B0604020202020204" pitchFamily="34" charset="0"/>
                        <a:cs typeface="Arial" panose="020B0604020202020204" pitchFamily="34" charset="0"/>
                      </a:endParaRPr>
                    </a:p>
                  </a:txBody>
                  <a:tcPr marL="7620" marR="7620" marT="7620" marB="0" anchor="ctr">
                    <a:solidFill>
                      <a:schemeClr val="accent2">
                        <a:lumMod val="40000"/>
                        <a:lumOff val="60000"/>
                      </a:schemeClr>
                    </a:solidFill>
                  </a:tcPr>
                </a:tc>
                <a:tc>
                  <a:txBody>
                    <a:bodyPr/>
                    <a:lstStyle/>
                    <a:p>
                      <a:pPr algn="ctr" fontAlgn="ctr"/>
                      <a:r>
                        <a:rPr lang="en-US" sz="1200" u="none" strike="noStrike" dirty="0">
                          <a:effectLst/>
                          <a:latin typeface="Arial" panose="020B0604020202020204" pitchFamily="34" charset="0"/>
                          <a:cs typeface="Arial" panose="020B0604020202020204" pitchFamily="34" charset="0"/>
                        </a:rPr>
                        <a:t>2.61 ± 0.01</a:t>
                      </a:r>
                      <a:endParaRPr lang="en-US" sz="12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ctr">
                    <a:solidFill>
                      <a:schemeClr val="accent2">
                        <a:lumMod val="40000"/>
                        <a:lumOff val="60000"/>
                      </a:schemeClr>
                    </a:solidFill>
                  </a:tcPr>
                </a:tc>
                <a:tc>
                  <a:txBody>
                    <a:bodyPr/>
                    <a:lstStyle/>
                    <a:p>
                      <a:pPr algn="ctr" fontAlgn="ctr"/>
                      <a:r>
                        <a:rPr lang="en-US" sz="1200" u="none" strike="noStrike" dirty="0">
                          <a:effectLst/>
                          <a:latin typeface="Arial" panose="020B0604020202020204" pitchFamily="34" charset="0"/>
                          <a:cs typeface="Arial" panose="020B0604020202020204" pitchFamily="34" charset="0"/>
                        </a:rPr>
                        <a:t>-0.80</a:t>
                      </a:r>
                      <a:endParaRPr lang="en-US" sz="12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ctr">
                    <a:solidFill>
                      <a:schemeClr val="accent2">
                        <a:lumMod val="40000"/>
                        <a:lumOff val="60000"/>
                      </a:schemeClr>
                    </a:solidFill>
                  </a:tcPr>
                </a:tc>
                <a:tc>
                  <a:txBody>
                    <a:bodyPr/>
                    <a:lstStyle/>
                    <a:p>
                      <a:pPr algn="ctr" fontAlgn="ctr"/>
                      <a:r>
                        <a:rPr lang="en-US" sz="1200" u="none" strike="noStrike" dirty="0">
                          <a:effectLst/>
                          <a:latin typeface="Arial" panose="020B0604020202020204" pitchFamily="34" charset="0"/>
                          <a:cs typeface="Arial" panose="020B0604020202020204" pitchFamily="34" charset="0"/>
                        </a:rPr>
                        <a:t>56</a:t>
                      </a:r>
                      <a:endParaRPr lang="en-US" sz="12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ctr">
                    <a:solidFill>
                      <a:schemeClr val="accent2">
                        <a:lumMod val="40000"/>
                        <a:lumOff val="60000"/>
                      </a:schemeClr>
                    </a:solidFill>
                  </a:tcPr>
                </a:tc>
                <a:tc>
                  <a:txBody>
                    <a:bodyPr/>
                    <a:lstStyle/>
                    <a:p>
                      <a:pPr algn="ctr" fontAlgn="ctr"/>
                      <a:r>
                        <a:rPr lang="en-US" sz="1200" u="none" strike="noStrike" dirty="0">
                          <a:effectLst/>
                          <a:latin typeface="Arial" panose="020B0604020202020204" pitchFamily="34" charset="0"/>
                          <a:cs typeface="Arial" panose="020B0604020202020204" pitchFamily="34" charset="0"/>
                        </a:rPr>
                        <a:t>0.2140</a:t>
                      </a:r>
                      <a:endParaRPr lang="en-US" sz="12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ctr">
                    <a:solidFill>
                      <a:schemeClr val="accent2">
                        <a:lumMod val="40000"/>
                        <a:lumOff val="60000"/>
                      </a:schemeClr>
                    </a:solidFill>
                  </a:tcPr>
                </a:tc>
                <a:extLst>
                  <a:ext uri="{0D108BD9-81ED-4DB2-BD59-A6C34878D82A}">
                    <a16:rowId xmlns:a16="http://schemas.microsoft.com/office/drawing/2014/main" val="3698691136"/>
                  </a:ext>
                </a:extLst>
              </a:tr>
            </a:tbl>
          </a:graphicData>
        </a:graphic>
      </p:graphicFrame>
      <p:sp>
        <p:nvSpPr>
          <p:cNvPr id="2" name="TextBox 1">
            <a:extLst>
              <a:ext uri="{FF2B5EF4-FFF2-40B4-BE49-F238E27FC236}">
                <a16:creationId xmlns:a16="http://schemas.microsoft.com/office/drawing/2014/main" id="{3D4D2498-0CF4-1CAD-04B1-22B40F1C4492}"/>
              </a:ext>
            </a:extLst>
          </p:cNvPr>
          <p:cNvSpPr txBox="1"/>
          <p:nvPr/>
        </p:nvSpPr>
        <p:spPr>
          <a:xfrm>
            <a:off x="1074655" y="1461154"/>
            <a:ext cx="6740165" cy="461665"/>
          </a:xfrm>
          <a:prstGeom prst="rect">
            <a:avLst/>
          </a:prstGeom>
          <a:noFill/>
        </p:spPr>
        <p:txBody>
          <a:bodyPr wrap="square" rtlCol="0">
            <a:spAutoFit/>
          </a:bodyPr>
          <a:lstStyle/>
          <a:p>
            <a:r>
              <a:rPr lang="en-US" sz="1200" dirty="0">
                <a:latin typeface="Arial" panose="020B0604020202020204" pitchFamily="34" charset="0"/>
                <a:cs typeface="Arial" panose="020B0604020202020204" pitchFamily="34" charset="0"/>
              </a:rPr>
              <a:t>Supplement Table S1. Comparison of wing sizes between low and high food at different larval densities for both females and males</a:t>
            </a:r>
          </a:p>
        </p:txBody>
      </p:sp>
    </p:spTree>
    <p:extLst>
      <p:ext uri="{BB962C8B-B14F-4D97-AF65-F5344CB8AC3E}">
        <p14:creationId xmlns:p14="http://schemas.microsoft.com/office/powerpoint/2010/main" val="18999743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FB39B14C-25E7-01DF-7498-2608E0884FFF}"/>
              </a:ext>
            </a:extLst>
          </p:cNvPr>
          <p:cNvSpPr txBox="1"/>
          <p:nvPr/>
        </p:nvSpPr>
        <p:spPr>
          <a:xfrm>
            <a:off x="527900" y="1665711"/>
            <a:ext cx="8088199" cy="276999"/>
          </a:xfrm>
          <a:prstGeom prst="rect">
            <a:avLst/>
          </a:prstGeom>
          <a:noFill/>
        </p:spPr>
        <p:txBody>
          <a:bodyPr wrap="square" rtlCol="0">
            <a:spAutoFit/>
          </a:bodyPr>
          <a:lstStyle/>
          <a:p>
            <a:r>
              <a:rPr lang="en-US" sz="1200" dirty="0">
                <a:latin typeface="Arial" panose="020B0604020202020204" pitchFamily="34" charset="0"/>
                <a:cs typeface="Arial" panose="020B0604020202020204" pitchFamily="34" charset="0"/>
              </a:rPr>
              <a:t>Supplement Table S2. Generalized liner model analysis of larval density and food supply on adult emergence rate</a:t>
            </a:r>
          </a:p>
        </p:txBody>
      </p:sp>
      <p:graphicFrame>
        <p:nvGraphicFramePr>
          <p:cNvPr id="6" name="Table 5">
            <a:extLst>
              <a:ext uri="{FF2B5EF4-FFF2-40B4-BE49-F238E27FC236}">
                <a16:creationId xmlns:a16="http://schemas.microsoft.com/office/drawing/2014/main" id="{236E13FE-30BF-399A-CDD9-1EB6CB75A2BA}"/>
              </a:ext>
            </a:extLst>
          </p:cNvPr>
          <p:cNvGraphicFramePr>
            <a:graphicFrameLocks noGrp="1"/>
          </p:cNvGraphicFramePr>
          <p:nvPr>
            <p:extLst>
              <p:ext uri="{D42A27DB-BD31-4B8C-83A1-F6EECF244321}">
                <p14:modId xmlns:p14="http://schemas.microsoft.com/office/powerpoint/2010/main" val="4250044847"/>
              </p:ext>
            </p:extLst>
          </p:nvPr>
        </p:nvGraphicFramePr>
        <p:xfrm>
          <a:off x="1687399" y="2066910"/>
          <a:ext cx="4336330" cy="1439861"/>
        </p:xfrm>
        <a:graphic>
          <a:graphicData uri="http://schemas.openxmlformats.org/drawingml/2006/table">
            <a:tbl>
              <a:tblPr firstRow="1" bandRow="1">
                <a:tableStyleId>{5C22544A-7EE6-4342-B048-85BDC9FD1C3A}</a:tableStyleId>
              </a:tblPr>
              <a:tblGrid>
                <a:gridCol w="858575">
                  <a:extLst>
                    <a:ext uri="{9D8B030D-6E8A-4147-A177-3AD203B41FA5}">
                      <a16:colId xmlns:a16="http://schemas.microsoft.com/office/drawing/2014/main" val="2402775617"/>
                    </a:ext>
                  </a:extLst>
                </a:gridCol>
                <a:gridCol w="468064">
                  <a:extLst>
                    <a:ext uri="{9D8B030D-6E8A-4147-A177-3AD203B41FA5}">
                      <a16:colId xmlns:a16="http://schemas.microsoft.com/office/drawing/2014/main" val="2669748770"/>
                    </a:ext>
                  </a:extLst>
                </a:gridCol>
                <a:gridCol w="742523">
                  <a:extLst>
                    <a:ext uri="{9D8B030D-6E8A-4147-A177-3AD203B41FA5}">
                      <a16:colId xmlns:a16="http://schemas.microsoft.com/office/drawing/2014/main" val="1731833472"/>
                    </a:ext>
                  </a:extLst>
                </a:gridCol>
                <a:gridCol w="742522">
                  <a:extLst>
                    <a:ext uri="{9D8B030D-6E8A-4147-A177-3AD203B41FA5}">
                      <a16:colId xmlns:a16="http://schemas.microsoft.com/office/drawing/2014/main" val="1233559494"/>
                    </a:ext>
                  </a:extLst>
                </a:gridCol>
                <a:gridCol w="742522">
                  <a:extLst>
                    <a:ext uri="{9D8B030D-6E8A-4147-A177-3AD203B41FA5}">
                      <a16:colId xmlns:a16="http://schemas.microsoft.com/office/drawing/2014/main" val="121236961"/>
                    </a:ext>
                  </a:extLst>
                </a:gridCol>
                <a:gridCol w="782124">
                  <a:extLst>
                    <a:ext uri="{9D8B030D-6E8A-4147-A177-3AD203B41FA5}">
                      <a16:colId xmlns:a16="http://schemas.microsoft.com/office/drawing/2014/main" val="789062068"/>
                    </a:ext>
                  </a:extLst>
                </a:gridCol>
              </a:tblGrid>
              <a:tr h="304109">
                <a:tc gridSpan="6">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latin typeface="Arial" panose="020B0604020202020204" pitchFamily="34" charset="0"/>
                          <a:cs typeface="Arial" panose="020B0604020202020204" pitchFamily="34" charset="0"/>
                        </a:rPr>
                        <a:t>Analysis of variance</a:t>
                      </a:r>
                    </a:p>
                  </a:txBody>
                  <a:tcPr/>
                </a:tc>
                <a:tc hMerge="1">
                  <a:txBody>
                    <a:bodyPr/>
                    <a:lstStyle/>
                    <a:p>
                      <a:endParaRPr lang="en-US" sz="1100" dirty="0">
                        <a:latin typeface="Arial" panose="020B0604020202020204" pitchFamily="34" charset="0"/>
                        <a:cs typeface="Arial" panose="020B0604020202020204" pitchFamily="34" charset="0"/>
                      </a:endParaRPr>
                    </a:p>
                  </a:txBody>
                  <a:tcPr/>
                </a:tc>
                <a:tc hMerge="1">
                  <a:txBody>
                    <a:bodyPr/>
                    <a:lstStyle/>
                    <a:p>
                      <a:endParaRPr lang="en-US" sz="1100" dirty="0">
                        <a:latin typeface="Arial" panose="020B0604020202020204" pitchFamily="34" charset="0"/>
                        <a:cs typeface="Arial" panose="020B0604020202020204" pitchFamily="34" charset="0"/>
                      </a:endParaRPr>
                    </a:p>
                  </a:txBody>
                  <a:tcPr/>
                </a:tc>
                <a:tc hMerge="1">
                  <a:txBody>
                    <a:bodyPr/>
                    <a:lstStyle/>
                    <a:p>
                      <a:endParaRPr lang="en-US" sz="1100" dirty="0">
                        <a:latin typeface="Arial" panose="020B0604020202020204" pitchFamily="34" charset="0"/>
                        <a:cs typeface="Arial" panose="020B0604020202020204" pitchFamily="34" charset="0"/>
                      </a:endParaRPr>
                    </a:p>
                  </a:txBody>
                  <a:tcPr/>
                </a:tc>
                <a:tc hMerge="1">
                  <a:txBody>
                    <a:bodyPr/>
                    <a:lstStyle/>
                    <a:p>
                      <a:endParaRPr lang="en-US" sz="1100" dirty="0">
                        <a:latin typeface="Arial" panose="020B0604020202020204" pitchFamily="34" charset="0"/>
                        <a:cs typeface="Arial" panose="020B0604020202020204" pitchFamily="34" charset="0"/>
                      </a:endParaRPr>
                    </a:p>
                  </a:txBody>
                  <a:tcPr/>
                </a:tc>
                <a:tc hMerge="1">
                  <a:txBody>
                    <a:bodyPr/>
                    <a:lstStyle/>
                    <a:p>
                      <a:endParaRPr lang="en-US" sz="11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716297471"/>
                  </a:ext>
                </a:extLst>
              </a:tr>
              <a:tr h="393553">
                <a:tc>
                  <a:txBody>
                    <a:bodyPr/>
                    <a:lstStyle/>
                    <a:p>
                      <a:pPr algn="l" fontAlgn="ctr"/>
                      <a:r>
                        <a:rPr lang="en-US" sz="1100" u="none" strike="noStrike" dirty="0">
                          <a:effectLst/>
                        </a:rPr>
                        <a:t> Source</a:t>
                      </a:r>
                      <a:endParaRPr lang="en-US" sz="1100" b="0" i="0" u="none" strike="noStrike" dirty="0">
                        <a:solidFill>
                          <a:srgbClr val="000000"/>
                        </a:solidFill>
                        <a:effectLst/>
                        <a:latin typeface="Aptos Narrow" panose="020B0004020202020204" pitchFamily="34" charset="0"/>
                      </a:endParaRPr>
                    </a:p>
                  </a:txBody>
                  <a:tcPr marL="0" marR="0" marT="0" marB="0" anchor="ctr"/>
                </a:tc>
                <a:tc>
                  <a:txBody>
                    <a:bodyPr/>
                    <a:lstStyle/>
                    <a:p>
                      <a:pPr algn="ctr" fontAlgn="ctr"/>
                      <a:r>
                        <a:rPr lang="en-US" sz="1100" u="none" strike="noStrike" dirty="0">
                          <a:effectLst/>
                        </a:rPr>
                        <a:t>DF</a:t>
                      </a:r>
                      <a:endParaRPr lang="en-US" sz="1100" b="0" i="0" u="none" strike="noStrike" dirty="0">
                        <a:solidFill>
                          <a:srgbClr val="000000"/>
                        </a:solidFill>
                        <a:effectLst/>
                        <a:latin typeface="Aptos Narrow" panose="020B0004020202020204" pitchFamily="34" charset="0"/>
                      </a:endParaRPr>
                    </a:p>
                  </a:txBody>
                  <a:tcPr marL="0" marR="0" marT="0" marB="0" anchor="ctr"/>
                </a:tc>
                <a:tc>
                  <a:txBody>
                    <a:bodyPr/>
                    <a:lstStyle/>
                    <a:p>
                      <a:pPr algn="ctr" fontAlgn="ctr"/>
                      <a:r>
                        <a:rPr lang="en-US" sz="1100" u="none" strike="noStrike" dirty="0">
                          <a:effectLst/>
                        </a:rPr>
                        <a:t>Sum of Squares</a:t>
                      </a:r>
                      <a:endParaRPr lang="en-US" sz="1100" b="0" i="0" u="none" strike="noStrike" dirty="0">
                        <a:solidFill>
                          <a:srgbClr val="000000"/>
                        </a:solidFill>
                        <a:effectLst/>
                        <a:latin typeface="Aptos Narrow" panose="020B0004020202020204" pitchFamily="34" charset="0"/>
                      </a:endParaRPr>
                    </a:p>
                  </a:txBody>
                  <a:tcPr marL="0" marR="0" marT="0" marB="0" anchor="ctr"/>
                </a:tc>
                <a:tc>
                  <a:txBody>
                    <a:bodyPr/>
                    <a:lstStyle/>
                    <a:p>
                      <a:pPr algn="ctr" fontAlgn="ctr"/>
                      <a:r>
                        <a:rPr lang="en-US" sz="1100" u="none" strike="noStrike" dirty="0">
                          <a:effectLst/>
                        </a:rPr>
                        <a:t>Mean Square</a:t>
                      </a:r>
                      <a:endParaRPr lang="en-US" sz="1100" b="0" i="0" u="none" strike="noStrike" dirty="0">
                        <a:solidFill>
                          <a:srgbClr val="000000"/>
                        </a:solidFill>
                        <a:effectLst/>
                        <a:latin typeface="Aptos Narrow" panose="020B0004020202020204" pitchFamily="34" charset="0"/>
                      </a:endParaRPr>
                    </a:p>
                  </a:txBody>
                  <a:tcPr marL="0" marR="0" marT="0" marB="0" anchor="ctr"/>
                </a:tc>
                <a:tc>
                  <a:txBody>
                    <a:bodyPr/>
                    <a:lstStyle/>
                    <a:p>
                      <a:pPr algn="ctr" fontAlgn="ctr"/>
                      <a:r>
                        <a:rPr lang="en-US" sz="1100" u="none" strike="noStrike">
                          <a:effectLst/>
                        </a:rPr>
                        <a:t>F Ratio</a:t>
                      </a:r>
                      <a:endParaRPr lang="en-US" sz="1100" b="0" i="0" u="none" strike="noStrike">
                        <a:solidFill>
                          <a:srgbClr val="000000"/>
                        </a:solidFill>
                        <a:effectLst/>
                        <a:latin typeface="Aptos Narrow" panose="020B0004020202020204" pitchFamily="34" charset="0"/>
                      </a:endParaRPr>
                    </a:p>
                  </a:txBody>
                  <a:tcPr marL="0" marR="0" marT="0" marB="0" anchor="ctr"/>
                </a:tc>
                <a:tc>
                  <a:txBody>
                    <a:bodyPr/>
                    <a:lstStyle/>
                    <a:p>
                      <a:pPr algn="ctr" fontAlgn="ctr"/>
                      <a:r>
                        <a:rPr lang="en-US" sz="1100" u="none" strike="noStrike" dirty="0">
                          <a:effectLst/>
                        </a:rPr>
                        <a:t>Prob &gt; F</a:t>
                      </a:r>
                      <a:endParaRPr lang="en-US" sz="1100" b="0" i="0" u="none" strike="noStrike" dirty="0">
                        <a:solidFill>
                          <a:srgbClr val="000000"/>
                        </a:solidFill>
                        <a:effectLst/>
                        <a:latin typeface="Aptos Narrow" panose="020B0004020202020204" pitchFamily="34" charset="0"/>
                      </a:endParaRPr>
                    </a:p>
                  </a:txBody>
                  <a:tcPr marL="0" marR="0" marT="0" marB="0" anchor="ctr"/>
                </a:tc>
                <a:extLst>
                  <a:ext uri="{0D108BD9-81ED-4DB2-BD59-A6C34878D82A}">
                    <a16:rowId xmlns:a16="http://schemas.microsoft.com/office/drawing/2014/main" val="642594287"/>
                  </a:ext>
                </a:extLst>
              </a:tr>
              <a:tr h="271098">
                <a:tc>
                  <a:txBody>
                    <a:bodyPr/>
                    <a:lstStyle/>
                    <a:p>
                      <a:pPr algn="l" fontAlgn="ctr"/>
                      <a:r>
                        <a:rPr lang="en-US" sz="1100" u="none" strike="noStrike" dirty="0">
                          <a:effectLst/>
                        </a:rPr>
                        <a:t> Model</a:t>
                      </a:r>
                      <a:endParaRPr lang="en-US" sz="1100" b="0" i="0" u="none" strike="noStrike" dirty="0">
                        <a:solidFill>
                          <a:srgbClr val="000000"/>
                        </a:solidFill>
                        <a:effectLst/>
                        <a:latin typeface="Aptos Narrow" panose="020B0004020202020204" pitchFamily="34" charset="0"/>
                      </a:endParaRPr>
                    </a:p>
                  </a:txBody>
                  <a:tcPr marL="0" marR="0" marT="0" marB="0" anchor="ctr"/>
                </a:tc>
                <a:tc>
                  <a:txBody>
                    <a:bodyPr/>
                    <a:lstStyle/>
                    <a:p>
                      <a:pPr algn="ctr" fontAlgn="ctr"/>
                      <a:r>
                        <a:rPr lang="en-US" sz="1100" u="none" strike="noStrike">
                          <a:effectLst/>
                        </a:rPr>
                        <a:t>3</a:t>
                      </a:r>
                      <a:endParaRPr lang="en-US" sz="1100" b="0" i="0" u="none" strike="noStrike">
                        <a:solidFill>
                          <a:srgbClr val="000000"/>
                        </a:solidFill>
                        <a:effectLst/>
                        <a:latin typeface="Aptos Narrow" panose="020B0004020202020204" pitchFamily="34" charset="0"/>
                      </a:endParaRPr>
                    </a:p>
                  </a:txBody>
                  <a:tcPr marL="0" marR="0" marT="0" marB="0" anchor="ctr"/>
                </a:tc>
                <a:tc>
                  <a:txBody>
                    <a:bodyPr/>
                    <a:lstStyle/>
                    <a:p>
                      <a:pPr algn="ctr" fontAlgn="ctr"/>
                      <a:r>
                        <a:rPr lang="en-US" sz="1100" u="none" strike="noStrike" dirty="0">
                          <a:effectLst/>
                        </a:rPr>
                        <a:t>1.40</a:t>
                      </a:r>
                      <a:endParaRPr lang="en-US" sz="1100" b="0" i="0" u="none" strike="noStrike" dirty="0">
                        <a:solidFill>
                          <a:srgbClr val="000000"/>
                        </a:solidFill>
                        <a:effectLst/>
                        <a:latin typeface="Aptos Narrow" panose="020B0004020202020204" pitchFamily="34" charset="0"/>
                      </a:endParaRPr>
                    </a:p>
                  </a:txBody>
                  <a:tcPr marL="0" marR="0" marT="0" marB="0" anchor="ctr"/>
                </a:tc>
                <a:tc>
                  <a:txBody>
                    <a:bodyPr/>
                    <a:lstStyle/>
                    <a:p>
                      <a:pPr algn="ctr" fontAlgn="ctr"/>
                      <a:r>
                        <a:rPr lang="en-US" sz="1100" u="none" strike="noStrike" dirty="0">
                          <a:effectLst/>
                        </a:rPr>
                        <a:t>0.47</a:t>
                      </a:r>
                      <a:endParaRPr lang="en-US" sz="1100" b="0" i="0" u="none" strike="noStrike" dirty="0">
                        <a:solidFill>
                          <a:srgbClr val="000000"/>
                        </a:solidFill>
                        <a:effectLst/>
                        <a:latin typeface="Aptos Narrow" panose="020B0004020202020204" pitchFamily="34" charset="0"/>
                      </a:endParaRPr>
                    </a:p>
                  </a:txBody>
                  <a:tcPr marL="0" marR="0" marT="0" marB="0" anchor="ctr"/>
                </a:tc>
                <a:tc>
                  <a:txBody>
                    <a:bodyPr/>
                    <a:lstStyle/>
                    <a:p>
                      <a:pPr algn="ctr" fontAlgn="ctr"/>
                      <a:r>
                        <a:rPr lang="en-US" sz="1100" u="none" strike="noStrike" dirty="0">
                          <a:effectLst/>
                        </a:rPr>
                        <a:t>15.17</a:t>
                      </a:r>
                      <a:endParaRPr lang="en-US" sz="1100" b="0" i="0" u="none" strike="noStrike" dirty="0">
                        <a:solidFill>
                          <a:srgbClr val="000000"/>
                        </a:solidFill>
                        <a:effectLst/>
                        <a:latin typeface="Aptos Narrow" panose="020B0004020202020204" pitchFamily="34" charset="0"/>
                      </a:endParaRPr>
                    </a:p>
                  </a:txBody>
                  <a:tcPr marL="0" marR="0" marT="0" marB="0" anchor="ctr"/>
                </a:tc>
                <a:tc>
                  <a:txBody>
                    <a:bodyPr/>
                    <a:lstStyle/>
                    <a:p>
                      <a:pPr algn="ctr" fontAlgn="ctr"/>
                      <a:r>
                        <a:rPr lang="en-US" sz="1100" u="none" strike="noStrike" dirty="0">
                          <a:effectLst/>
                        </a:rPr>
                        <a:t>&lt;.0001</a:t>
                      </a:r>
                      <a:endParaRPr lang="en-US" sz="1100" b="0" i="0" u="none" strike="noStrike" dirty="0">
                        <a:solidFill>
                          <a:srgbClr val="000000"/>
                        </a:solidFill>
                        <a:effectLst/>
                        <a:latin typeface="Aptos Narrow" panose="020B0004020202020204" pitchFamily="34" charset="0"/>
                      </a:endParaRPr>
                    </a:p>
                  </a:txBody>
                  <a:tcPr marL="0" marR="0" marT="0" marB="0" anchor="ctr"/>
                </a:tc>
                <a:extLst>
                  <a:ext uri="{0D108BD9-81ED-4DB2-BD59-A6C34878D82A}">
                    <a16:rowId xmlns:a16="http://schemas.microsoft.com/office/drawing/2014/main" val="4199878839"/>
                  </a:ext>
                </a:extLst>
              </a:tr>
              <a:tr h="254285">
                <a:tc>
                  <a:txBody>
                    <a:bodyPr/>
                    <a:lstStyle/>
                    <a:p>
                      <a:pPr algn="l" fontAlgn="ctr"/>
                      <a:r>
                        <a:rPr lang="en-US" sz="1100" u="none" strike="noStrike" dirty="0">
                          <a:effectLst/>
                        </a:rPr>
                        <a:t> Error</a:t>
                      </a:r>
                      <a:endParaRPr lang="en-US" sz="1100" b="0" i="0" u="none" strike="noStrike" dirty="0">
                        <a:solidFill>
                          <a:srgbClr val="000000"/>
                        </a:solidFill>
                        <a:effectLst/>
                        <a:latin typeface="Aptos Narrow" panose="020B0004020202020204" pitchFamily="34" charset="0"/>
                      </a:endParaRPr>
                    </a:p>
                  </a:txBody>
                  <a:tcPr marL="0" marR="0" marT="0" marB="0" anchor="ctr"/>
                </a:tc>
                <a:tc>
                  <a:txBody>
                    <a:bodyPr/>
                    <a:lstStyle/>
                    <a:p>
                      <a:pPr algn="ctr" fontAlgn="ctr"/>
                      <a:r>
                        <a:rPr lang="en-US" sz="1100" u="none" strike="noStrike">
                          <a:effectLst/>
                        </a:rPr>
                        <a:t>20</a:t>
                      </a:r>
                      <a:endParaRPr lang="en-US" sz="1100" b="0" i="0" u="none" strike="noStrike">
                        <a:solidFill>
                          <a:srgbClr val="000000"/>
                        </a:solidFill>
                        <a:effectLst/>
                        <a:latin typeface="Aptos Narrow" panose="020B0004020202020204" pitchFamily="34" charset="0"/>
                      </a:endParaRPr>
                    </a:p>
                  </a:txBody>
                  <a:tcPr marL="0" marR="0" marT="0" marB="0" anchor="ctr"/>
                </a:tc>
                <a:tc>
                  <a:txBody>
                    <a:bodyPr/>
                    <a:lstStyle/>
                    <a:p>
                      <a:pPr algn="ctr" fontAlgn="ctr"/>
                      <a:r>
                        <a:rPr lang="en-US" sz="1100" u="none" strike="noStrike">
                          <a:effectLst/>
                        </a:rPr>
                        <a:t>0.61</a:t>
                      </a:r>
                      <a:endParaRPr lang="en-US" sz="1100" b="0" i="0" u="none" strike="noStrike">
                        <a:solidFill>
                          <a:srgbClr val="000000"/>
                        </a:solidFill>
                        <a:effectLst/>
                        <a:latin typeface="Aptos Narrow" panose="020B0004020202020204" pitchFamily="34" charset="0"/>
                      </a:endParaRPr>
                    </a:p>
                  </a:txBody>
                  <a:tcPr marL="0" marR="0" marT="0" marB="0" anchor="ctr"/>
                </a:tc>
                <a:tc>
                  <a:txBody>
                    <a:bodyPr/>
                    <a:lstStyle/>
                    <a:p>
                      <a:pPr algn="ctr" fontAlgn="ctr"/>
                      <a:r>
                        <a:rPr lang="en-US" sz="1100" u="none" strike="noStrike">
                          <a:effectLst/>
                        </a:rPr>
                        <a:t>0.03</a:t>
                      </a:r>
                      <a:endParaRPr lang="en-US" sz="1100" b="0" i="0" u="none" strike="noStrike">
                        <a:solidFill>
                          <a:srgbClr val="000000"/>
                        </a:solidFill>
                        <a:effectLst/>
                        <a:latin typeface="Aptos Narrow" panose="020B0004020202020204" pitchFamily="34" charset="0"/>
                      </a:endParaRPr>
                    </a:p>
                  </a:txBody>
                  <a:tcPr marL="0" marR="0" marT="0" marB="0" anchor="ctr"/>
                </a:tc>
                <a:tc>
                  <a:txBody>
                    <a:bodyPr/>
                    <a:lstStyle/>
                    <a:p>
                      <a:pPr algn="ctr" fontAlgn="ctr"/>
                      <a:endParaRPr lang="en-US" sz="1100" b="0" i="0" u="none" strike="noStrike" dirty="0">
                        <a:solidFill>
                          <a:srgbClr val="000000"/>
                        </a:solidFill>
                        <a:effectLst/>
                        <a:latin typeface="Aptos Narrow" panose="020B0004020202020204" pitchFamily="34" charset="0"/>
                      </a:endParaRPr>
                    </a:p>
                  </a:txBody>
                  <a:tcPr marL="0" marR="0" marT="0" marB="0" anchor="ctr"/>
                </a:tc>
                <a:tc>
                  <a:txBody>
                    <a:bodyPr/>
                    <a:lstStyle/>
                    <a:p>
                      <a:pPr algn="ctr" fontAlgn="ctr"/>
                      <a:endParaRPr lang="en-US" sz="1100" b="0" i="0" u="none" strike="noStrike" dirty="0">
                        <a:solidFill>
                          <a:srgbClr val="000000"/>
                        </a:solidFill>
                        <a:effectLst/>
                        <a:latin typeface="Aptos Narrow" panose="020B0004020202020204" pitchFamily="34" charset="0"/>
                      </a:endParaRPr>
                    </a:p>
                  </a:txBody>
                  <a:tcPr marL="0" marR="0" marT="0" marB="0" anchor="ctr"/>
                </a:tc>
                <a:extLst>
                  <a:ext uri="{0D108BD9-81ED-4DB2-BD59-A6C34878D82A}">
                    <a16:rowId xmlns:a16="http://schemas.microsoft.com/office/drawing/2014/main" val="485383138"/>
                  </a:ext>
                </a:extLst>
              </a:tr>
              <a:tr h="216816">
                <a:tc>
                  <a:txBody>
                    <a:bodyPr/>
                    <a:lstStyle/>
                    <a:p>
                      <a:pPr algn="l" fontAlgn="ctr"/>
                      <a:r>
                        <a:rPr lang="en-US" sz="1100" u="none" strike="noStrike" dirty="0">
                          <a:effectLst/>
                        </a:rPr>
                        <a:t> C. Total</a:t>
                      </a:r>
                      <a:endParaRPr lang="en-US" sz="1100" b="0" i="0" u="none" strike="noStrike" dirty="0">
                        <a:solidFill>
                          <a:srgbClr val="000000"/>
                        </a:solidFill>
                        <a:effectLst/>
                        <a:latin typeface="Aptos Narrow" panose="020B0004020202020204" pitchFamily="34" charset="0"/>
                      </a:endParaRPr>
                    </a:p>
                  </a:txBody>
                  <a:tcPr marL="0" marR="0" marT="0" marB="0" anchor="ctr"/>
                </a:tc>
                <a:tc>
                  <a:txBody>
                    <a:bodyPr/>
                    <a:lstStyle/>
                    <a:p>
                      <a:pPr algn="ctr" fontAlgn="ctr"/>
                      <a:r>
                        <a:rPr lang="en-US" sz="1100" u="none" strike="noStrike">
                          <a:effectLst/>
                        </a:rPr>
                        <a:t>23</a:t>
                      </a:r>
                      <a:endParaRPr lang="en-US" sz="1100" b="0" i="0" u="none" strike="noStrike">
                        <a:solidFill>
                          <a:srgbClr val="000000"/>
                        </a:solidFill>
                        <a:effectLst/>
                        <a:latin typeface="Aptos Narrow" panose="020B0004020202020204" pitchFamily="34" charset="0"/>
                      </a:endParaRPr>
                    </a:p>
                  </a:txBody>
                  <a:tcPr marL="0" marR="0" marT="0" marB="0" anchor="ctr"/>
                </a:tc>
                <a:tc>
                  <a:txBody>
                    <a:bodyPr/>
                    <a:lstStyle/>
                    <a:p>
                      <a:pPr algn="ctr" fontAlgn="ctr"/>
                      <a:r>
                        <a:rPr lang="en-US" sz="1100" u="none" strike="noStrike">
                          <a:effectLst/>
                        </a:rPr>
                        <a:t>2.01</a:t>
                      </a:r>
                      <a:endParaRPr lang="en-US" sz="1100" b="0" i="0" u="none" strike="noStrike">
                        <a:solidFill>
                          <a:srgbClr val="000000"/>
                        </a:solidFill>
                        <a:effectLst/>
                        <a:latin typeface="Aptos Narrow" panose="020B0004020202020204" pitchFamily="34" charset="0"/>
                      </a:endParaRPr>
                    </a:p>
                  </a:txBody>
                  <a:tcPr marL="0" marR="0" marT="0" marB="0" anchor="ctr"/>
                </a:tc>
                <a:tc>
                  <a:txBody>
                    <a:bodyPr/>
                    <a:lstStyle/>
                    <a:p>
                      <a:pPr algn="ctr" fontAlgn="ctr"/>
                      <a:endParaRPr lang="en-US" sz="1100" b="0" i="0" u="none" strike="noStrike">
                        <a:solidFill>
                          <a:srgbClr val="000000"/>
                        </a:solidFill>
                        <a:effectLst/>
                        <a:latin typeface="Aptos Narrow" panose="020B0004020202020204" pitchFamily="34" charset="0"/>
                      </a:endParaRPr>
                    </a:p>
                  </a:txBody>
                  <a:tcPr marL="0" marR="0" marT="0" marB="0" anchor="ctr"/>
                </a:tc>
                <a:tc>
                  <a:txBody>
                    <a:bodyPr/>
                    <a:lstStyle/>
                    <a:p>
                      <a:pPr algn="ctr" fontAlgn="ctr"/>
                      <a:endParaRPr lang="en-US" sz="1100" b="0" i="0" u="none" strike="noStrike">
                        <a:solidFill>
                          <a:srgbClr val="000000"/>
                        </a:solidFill>
                        <a:effectLst/>
                        <a:latin typeface="Aptos Narrow" panose="020B0004020202020204" pitchFamily="34" charset="0"/>
                      </a:endParaRPr>
                    </a:p>
                  </a:txBody>
                  <a:tcPr marL="0" marR="0" marT="0" marB="0" anchor="ctr"/>
                </a:tc>
                <a:tc>
                  <a:txBody>
                    <a:bodyPr/>
                    <a:lstStyle/>
                    <a:p>
                      <a:pPr algn="ctr" fontAlgn="ctr"/>
                      <a:endParaRPr lang="en-US" sz="1100" b="0" i="0" u="none" strike="noStrike" dirty="0">
                        <a:solidFill>
                          <a:srgbClr val="000000"/>
                        </a:solidFill>
                        <a:effectLst/>
                        <a:latin typeface="Aptos Narrow" panose="020B0004020202020204" pitchFamily="34" charset="0"/>
                      </a:endParaRPr>
                    </a:p>
                  </a:txBody>
                  <a:tcPr marL="0" marR="0" marT="0" marB="0" anchor="ctr"/>
                </a:tc>
                <a:extLst>
                  <a:ext uri="{0D108BD9-81ED-4DB2-BD59-A6C34878D82A}">
                    <a16:rowId xmlns:a16="http://schemas.microsoft.com/office/drawing/2014/main" val="1494841154"/>
                  </a:ext>
                </a:extLst>
              </a:tr>
            </a:tbl>
          </a:graphicData>
        </a:graphic>
      </p:graphicFrame>
      <p:graphicFrame>
        <p:nvGraphicFramePr>
          <p:cNvPr id="7" name="Table 6">
            <a:extLst>
              <a:ext uri="{FF2B5EF4-FFF2-40B4-BE49-F238E27FC236}">
                <a16:creationId xmlns:a16="http://schemas.microsoft.com/office/drawing/2014/main" id="{6D35998F-F300-BB9F-E73A-51173A9B8ED4}"/>
              </a:ext>
            </a:extLst>
          </p:cNvPr>
          <p:cNvGraphicFramePr>
            <a:graphicFrameLocks noGrp="1"/>
          </p:cNvGraphicFramePr>
          <p:nvPr>
            <p:extLst>
              <p:ext uri="{D42A27DB-BD31-4B8C-83A1-F6EECF244321}">
                <p14:modId xmlns:p14="http://schemas.microsoft.com/office/powerpoint/2010/main" val="1936278875"/>
              </p:ext>
            </p:extLst>
          </p:nvPr>
        </p:nvGraphicFramePr>
        <p:xfrm>
          <a:off x="1687399" y="3697086"/>
          <a:ext cx="4336330" cy="1731102"/>
        </p:xfrm>
        <a:graphic>
          <a:graphicData uri="http://schemas.openxmlformats.org/drawingml/2006/table">
            <a:tbl>
              <a:tblPr firstRow="1" bandRow="1">
                <a:tableStyleId>{5C22544A-7EE6-4342-B048-85BDC9FD1C3A}</a:tableStyleId>
              </a:tblPr>
              <a:tblGrid>
                <a:gridCol w="1568515">
                  <a:extLst>
                    <a:ext uri="{9D8B030D-6E8A-4147-A177-3AD203B41FA5}">
                      <a16:colId xmlns:a16="http://schemas.microsoft.com/office/drawing/2014/main" val="1217702251"/>
                    </a:ext>
                  </a:extLst>
                </a:gridCol>
                <a:gridCol w="665636">
                  <a:extLst>
                    <a:ext uri="{9D8B030D-6E8A-4147-A177-3AD203B41FA5}">
                      <a16:colId xmlns:a16="http://schemas.microsoft.com/office/drawing/2014/main" val="3777059026"/>
                    </a:ext>
                  </a:extLst>
                </a:gridCol>
                <a:gridCol w="697584">
                  <a:extLst>
                    <a:ext uri="{9D8B030D-6E8A-4147-A177-3AD203B41FA5}">
                      <a16:colId xmlns:a16="http://schemas.microsoft.com/office/drawing/2014/main" val="1467889287"/>
                    </a:ext>
                  </a:extLst>
                </a:gridCol>
                <a:gridCol w="593888">
                  <a:extLst>
                    <a:ext uri="{9D8B030D-6E8A-4147-A177-3AD203B41FA5}">
                      <a16:colId xmlns:a16="http://schemas.microsoft.com/office/drawing/2014/main" val="3205211072"/>
                    </a:ext>
                  </a:extLst>
                </a:gridCol>
                <a:gridCol w="810707">
                  <a:extLst>
                    <a:ext uri="{9D8B030D-6E8A-4147-A177-3AD203B41FA5}">
                      <a16:colId xmlns:a16="http://schemas.microsoft.com/office/drawing/2014/main" val="3130420720"/>
                    </a:ext>
                  </a:extLst>
                </a:gridCol>
              </a:tblGrid>
              <a:tr h="391337">
                <a:tc gridSpan="5">
                  <a:txBody>
                    <a:bodyPr/>
                    <a:lstStyle/>
                    <a:p>
                      <a:r>
                        <a:rPr lang="en-US" sz="1100" dirty="0">
                          <a:latin typeface="Arial" panose="020B0604020202020204" pitchFamily="34" charset="0"/>
                          <a:cs typeface="Arial" panose="020B0604020202020204" pitchFamily="34" charset="0"/>
                        </a:rPr>
                        <a:t>Parameter estimates</a:t>
                      </a:r>
                    </a:p>
                  </a:txBody>
                  <a:tcPr anchor="ctr"/>
                </a:tc>
                <a:tc hMerge="1">
                  <a:txBody>
                    <a:bodyPr/>
                    <a:lstStyle/>
                    <a:p>
                      <a:endParaRPr lang="en-US" sz="1100" dirty="0">
                        <a:latin typeface="Arial" panose="020B0604020202020204" pitchFamily="34" charset="0"/>
                        <a:cs typeface="Arial" panose="020B0604020202020204" pitchFamily="34" charset="0"/>
                      </a:endParaRPr>
                    </a:p>
                  </a:txBody>
                  <a:tcPr/>
                </a:tc>
                <a:tc hMerge="1">
                  <a:txBody>
                    <a:bodyPr/>
                    <a:lstStyle/>
                    <a:p>
                      <a:endParaRPr lang="en-US" sz="1100" dirty="0">
                        <a:latin typeface="Arial" panose="020B0604020202020204" pitchFamily="34" charset="0"/>
                        <a:cs typeface="Arial" panose="020B0604020202020204" pitchFamily="34" charset="0"/>
                      </a:endParaRPr>
                    </a:p>
                  </a:txBody>
                  <a:tcPr/>
                </a:tc>
                <a:tc hMerge="1">
                  <a:txBody>
                    <a:bodyPr/>
                    <a:lstStyle/>
                    <a:p>
                      <a:endParaRPr lang="en-US" sz="1100" dirty="0">
                        <a:latin typeface="Arial" panose="020B0604020202020204" pitchFamily="34" charset="0"/>
                        <a:cs typeface="Arial" panose="020B0604020202020204" pitchFamily="34" charset="0"/>
                      </a:endParaRPr>
                    </a:p>
                  </a:txBody>
                  <a:tcPr/>
                </a:tc>
                <a:tc hMerge="1">
                  <a:txBody>
                    <a:bodyPr/>
                    <a:lstStyle/>
                    <a:p>
                      <a:endParaRPr lang="en-US" sz="11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731650263"/>
                  </a:ext>
                </a:extLst>
              </a:tr>
              <a:tr h="253218">
                <a:tc>
                  <a:txBody>
                    <a:bodyPr/>
                    <a:lstStyle/>
                    <a:p>
                      <a:pPr algn="l" fontAlgn="ctr"/>
                      <a:r>
                        <a:rPr lang="en-US" sz="1100" b="0" i="0" u="none" strike="noStrike" dirty="0">
                          <a:solidFill>
                            <a:srgbClr val="000000"/>
                          </a:solidFill>
                          <a:effectLst/>
                          <a:latin typeface="Aptos Narrow" panose="020B0004020202020204" pitchFamily="34" charset="0"/>
                        </a:rPr>
                        <a:t> Term</a:t>
                      </a:r>
                    </a:p>
                  </a:txBody>
                  <a:tcPr marL="0" marR="0" marT="0" marB="0" anchor="ctr"/>
                </a:tc>
                <a:tc>
                  <a:txBody>
                    <a:bodyPr/>
                    <a:lstStyle/>
                    <a:p>
                      <a:pPr algn="ctr" fontAlgn="ctr"/>
                      <a:r>
                        <a:rPr lang="en-US" sz="1100" b="0" i="0" u="none" strike="noStrike" dirty="0">
                          <a:solidFill>
                            <a:srgbClr val="000000"/>
                          </a:solidFill>
                          <a:effectLst/>
                          <a:latin typeface="Aptos Narrow" panose="020B0004020202020204" pitchFamily="34" charset="0"/>
                        </a:rPr>
                        <a:t>Estimate</a:t>
                      </a:r>
                    </a:p>
                  </a:txBody>
                  <a:tcPr marL="0" marR="0" marT="0" marB="0" anchor="ctr"/>
                </a:tc>
                <a:tc>
                  <a:txBody>
                    <a:bodyPr/>
                    <a:lstStyle/>
                    <a:p>
                      <a:pPr algn="ctr" fontAlgn="ctr"/>
                      <a:r>
                        <a:rPr lang="en-US" sz="1100" b="0" i="0" u="none" strike="noStrike">
                          <a:solidFill>
                            <a:srgbClr val="000000"/>
                          </a:solidFill>
                          <a:effectLst/>
                          <a:latin typeface="Aptos Narrow" panose="020B0004020202020204" pitchFamily="34" charset="0"/>
                        </a:rPr>
                        <a:t>Std Error</a:t>
                      </a:r>
                    </a:p>
                  </a:txBody>
                  <a:tcPr marL="0" marR="0" marT="0" marB="0" anchor="ctr"/>
                </a:tc>
                <a:tc>
                  <a:txBody>
                    <a:bodyPr/>
                    <a:lstStyle/>
                    <a:p>
                      <a:pPr algn="ctr" fontAlgn="ctr"/>
                      <a:r>
                        <a:rPr lang="en-US" sz="1100" b="0" i="0" u="none" strike="noStrike">
                          <a:solidFill>
                            <a:srgbClr val="000000"/>
                          </a:solidFill>
                          <a:effectLst/>
                          <a:latin typeface="Aptos Narrow" panose="020B0004020202020204" pitchFamily="34" charset="0"/>
                        </a:rPr>
                        <a:t>t Ratio</a:t>
                      </a:r>
                    </a:p>
                  </a:txBody>
                  <a:tcPr marL="0" marR="0" marT="0" marB="0" anchor="ctr"/>
                </a:tc>
                <a:tc>
                  <a:txBody>
                    <a:bodyPr/>
                    <a:lstStyle/>
                    <a:p>
                      <a:pPr algn="ctr" fontAlgn="ctr"/>
                      <a:r>
                        <a:rPr lang="en-US" sz="1100" b="0" i="0" u="none" strike="noStrike">
                          <a:solidFill>
                            <a:srgbClr val="000000"/>
                          </a:solidFill>
                          <a:effectLst/>
                          <a:latin typeface="Aptos Narrow" panose="020B0004020202020204" pitchFamily="34" charset="0"/>
                        </a:rPr>
                        <a:t>Prob&gt;|t|</a:t>
                      </a:r>
                    </a:p>
                  </a:txBody>
                  <a:tcPr marL="0" marR="0" marT="0" marB="0" anchor="ctr"/>
                </a:tc>
                <a:extLst>
                  <a:ext uri="{0D108BD9-81ED-4DB2-BD59-A6C34878D82A}">
                    <a16:rowId xmlns:a16="http://schemas.microsoft.com/office/drawing/2014/main" val="4147250225"/>
                  </a:ext>
                </a:extLst>
              </a:tr>
              <a:tr h="228708">
                <a:tc>
                  <a:txBody>
                    <a:bodyPr/>
                    <a:lstStyle/>
                    <a:p>
                      <a:pPr algn="l" fontAlgn="ctr"/>
                      <a:r>
                        <a:rPr lang="en-US" sz="1100" b="0" i="0" u="none" strike="noStrike" dirty="0">
                          <a:solidFill>
                            <a:srgbClr val="000000"/>
                          </a:solidFill>
                          <a:effectLst/>
                          <a:latin typeface="Aptos Narrow" panose="020B0004020202020204" pitchFamily="34" charset="0"/>
                        </a:rPr>
                        <a:t> Intercept</a:t>
                      </a:r>
                    </a:p>
                  </a:txBody>
                  <a:tcPr marL="0" marR="0" marT="0" marB="0" anchor="ctr"/>
                </a:tc>
                <a:tc>
                  <a:txBody>
                    <a:bodyPr/>
                    <a:lstStyle/>
                    <a:p>
                      <a:pPr algn="ctr" fontAlgn="ctr"/>
                      <a:r>
                        <a:rPr lang="en-US" sz="1100" b="0" i="0" u="none" strike="noStrike">
                          <a:solidFill>
                            <a:srgbClr val="000000"/>
                          </a:solidFill>
                          <a:effectLst/>
                          <a:latin typeface="Aptos Narrow" panose="020B0004020202020204" pitchFamily="34" charset="0"/>
                        </a:rPr>
                        <a:t>0.4637</a:t>
                      </a:r>
                    </a:p>
                  </a:txBody>
                  <a:tcPr marL="0" marR="0" marT="0" marB="0" anchor="ctr"/>
                </a:tc>
                <a:tc>
                  <a:txBody>
                    <a:bodyPr/>
                    <a:lstStyle/>
                    <a:p>
                      <a:pPr algn="ctr" fontAlgn="ctr"/>
                      <a:r>
                        <a:rPr lang="en-US" sz="1100" b="0" i="0" u="none" strike="noStrike" dirty="0">
                          <a:solidFill>
                            <a:srgbClr val="000000"/>
                          </a:solidFill>
                          <a:effectLst/>
                          <a:latin typeface="Aptos Narrow" panose="020B0004020202020204" pitchFamily="34" charset="0"/>
                        </a:rPr>
                        <a:t>0.1283</a:t>
                      </a:r>
                    </a:p>
                  </a:txBody>
                  <a:tcPr marL="0" marR="0" marT="0" marB="0" anchor="ctr"/>
                </a:tc>
                <a:tc>
                  <a:txBody>
                    <a:bodyPr/>
                    <a:lstStyle/>
                    <a:p>
                      <a:pPr algn="ctr" fontAlgn="ctr"/>
                      <a:r>
                        <a:rPr lang="en-US" sz="1100" b="0" i="0" u="none" strike="noStrike" dirty="0">
                          <a:solidFill>
                            <a:srgbClr val="000000"/>
                          </a:solidFill>
                          <a:effectLst/>
                          <a:latin typeface="Aptos Narrow" panose="020B0004020202020204" pitchFamily="34" charset="0"/>
                        </a:rPr>
                        <a:t>3.61</a:t>
                      </a:r>
                    </a:p>
                  </a:txBody>
                  <a:tcPr marL="0" marR="0" marT="0" marB="0" anchor="ctr"/>
                </a:tc>
                <a:tc>
                  <a:txBody>
                    <a:bodyPr/>
                    <a:lstStyle/>
                    <a:p>
                      <a:pPr algn="ctr" fontAlgn="ctr"/>
                      <a:r>
                        <a:rPr lang="en-US" sz="1100" b="0" i="0" u="none" strike="noStrike">
                          <a:solidFill>
                            <a:srgbClr val="000000"/>
                          </a:solidFill>
                          <a:effectLst/>
                          <a:latin typeface="Aptos Narrow" panose="020B0004020202020204" pitchFamily="34" charset="0"/>
                        </a:rPr>
                        <a:t>0.0017</a:t>
                      </a:r>
                    </a:p>
                  </a:txBody>
                  <a:tcPr marL="0" marR="0" marT="0" marB="0" anchor="ctr"/>
                </a:tc>
                <a:extLst>
                  <a:ext uri="{0D108BD9-81ED-4DB2-BD59-A6C34878D82A}">
                    <a16:rowId xmlns:a16="http://schemas.microsoft.com/office/drawing/2014/main" val="3938420388"/>
                  </a:ext>
                </a:extLst>
              </a:tr>
              <a:tr h="311084">
                <a:tc>
                  <a:txBody>
                    <a:bodyPr/>
                    <a:lstStyle/>
                    <a:p>
                      <a:pPr algn="l" fontAlgn="ctr"/>
                      <a:r>
                        <a:rPr lang="en-US" sz="1100" b="0" i="0" u="none" strike="noStrike" dirty="0">
                          <a:solidFill>
                            <a:srgbClr val="000000"/>
                          </a:solidFill>
                          <a:effectLst/>
                          <a:latin typeface="Aptos Narrow" panose="020B0004020202020204" pitchFamily="34" charset="0"/>
                        </a:rPr>
                        <a:t> Density</a:t>
                      </a:r>
                    </a:p>
                  </a:txBody>
                  <a:tcPr marL="0" marR="0" marT="0" marB="0" anchor="ctr"/>
                </a:tc>
                <a:tc>
                  <a:txBody>
                    <a:bodyPr/>
                    <a:lstStyle/>
                    <a:p>
                      <a:pPr algn="ctr" fontAlgn="ctr"/>
                      <a:r>
                        <a:rPr lang="en-US" sz="1100" b="0" i="0" u="none" strike="noStrike">
                          <a:solidFill>
                            <a:srgbClr val="000000"/>
                          </a:solidFill>
                          <a:effectLst/>
                          <a:latin typeface="Aptos Narrow" panose="020B0004020202020204" pitchFamily="34" charset="0"/>
                        </a:rPr>
                        <a:t>-0.0050</a:t>
                      </a:r>
                    </a:p>
                  </a:txBody>
                  <a:tcPr marL="0" marR="0" marT="0" marB="0" anchor="ctr"/>
                </a:tc>
                <a:tc>
                  <a:txBody>
                    <a:bodyPr/>
                    <a:lstStyle/>
                    <a:p>
                      <a:pPr algn="ctr" fontAlgn="ctr"/>
                      <a:r>
                        <a:rPr lang="en-US" sz="1100" b="0" i="0" u="none" strike="noStrike">
                          <a:solidFill>
                            <a:srgbClr val="000000"/>
                          </a:solidFill>
                          <a:effectLst/>
                          <a:latin typeface="Aptos Narrow" panose="020B0004020202020204" pitchFamily="34" charset="0"/>
                        </a:rPr>
                        <a:t>0.0019</a:t>
                      </a:r>
                    </a:p>
                  </a:txBody>
                  <a:tcPr marL="0" marR="0" marT="0" marB="0" anchor="ctr"/>
                </a:tc>
                <a:tc>
                  <a:txBody>
                    <a:bodyPr/>
                    <a:lstStyle/>
                    <a:p>
                      <a:pPr algn="ctr" fontAlgn="ctr"/>
                      <a:r>
                        <a:rPr lang="en-US" sz="1100" b="0" i="0" u="none" strike="noStrike" dirty="0">
                          <a:solidFill>
                            <a:srgbClr val="000000"/>
                          </a:solidFill>
                          <a:effectLst/>
                          <a:latin typeface="Aptos Narrow" panose="020B0004020202020204" pitchFamily="34" charset="0"/>
                        </a:rPr>
                        <a:t>-2.70</a:t>
                      </a:r>
                    </a:p>
                  </a:txBody>
                  <a:tcPr marL="0" marR="0" marT="0" marB="0" anchor="ctr"/>
                </a:tc>
                <a:tc>
                  <a:txBody>
                    <a:bodyPr/>
                    <a:lstStyle/>
                    <a:p>
                      <a:pPr algn="ctr" fontAlgn="ctr"/>
                      <a:r>
                        <a:rPr lang="en-US" sz="1100" b="0" i="0" u="none" strike="noStrike" dirty="0">
                          <a:solidFill>
                            <a:srgbClr val="000000"/>
                          </a:solidFill>
                          <a:effectLst/>
                          <a:latin typeface="Aptos Narrow" panose="020B0004020202020204" pitchFamily="34" charset="0"/>
                        </a:rPr>
                        <a:t>0.0137</a:t>
                      </a:r>
                    </a:p>
                  </a:txBody>
                  <a:tcPr marL="0" marR="0" marT="0" marB="0" anchor="ctr"/>
                </a:tc>
                <a:extLst>
                  <a:ext uri="{0D108BD9-81ED-4DB2-BD59-A6C34878D82A}">
                    <a16:rowId xmlns:a16="http://schemas.microsoft.com/office/drawing/2014/main" val="3299808396"/>
                  </a:ext>
                </a:extLst>
              </a:tr>
              <a:tr h="245097">
                <a:tc>
                  <a:txBody>
                    <a:bodyPr/>
                    <a:lstStyle/>
                    <a:p>
                      <a:pPr algn="l" fontAlgn="ctr"/>
                      <a:r>
                        <a:rPr lang="en-US" sz="1100" b="0" i="0" u="none" strike="noStrike" dirty="0">
                          <a:solidFill>
                            <a:srgbClr val="000000"/>
                          </a:solidFill>
                          <a:effectLst/>
                          <a:latin typeface="Aptos Narrow" panose="020B0004020202020204" pitchFamily="34" charset="0"/>
                        </a:rPr>
                        <a:t> Food</a:t>
                      </a:r>
                    </a:p>
                  </a:txBody>
                  <a:tcPr marL="0" marR="0" marT="0" marB="0" anchor="ctr"/>
                </a:tc>
                <a:tc>
                  <a:txBody>
                    <a:bodyPr/>
                    <a:lstStyle/>
                    <a:p>
                      <a:pPr algn="ctr" fontAlgn="ctr"/>
                      <a:r>
                        <a:rPr lang="en-US" sz="1100" b="0" i="0" u="none" strike="noStrike">
                          <a:solidFill>
                            <a:srgbClr val="000000"/>
                          </a:solidFill>
                          <a:effectLst/>
                          <a:latin typeface="Aptos Narrow" panose="020B0004020202020204" pitchFamily="34" charset="0"/>
                        </a:rPr>
                        <a:t>0.0269</a:t>
                      </a:r>
                    </a:p>
                  </a:txBody>
                  <a:tcPr marL="0" marR="0" marT="0" marB="0" anchor="ctr"/>
                </a:tc>
                <a:tc>
                  <a:txBody>
                    <a:bodyPr/>
                    <a:lstStyle/>
                    <a:p>
                      <a:pPr algn="ctr" fontAlgn="ctr"/>
                      <a:r>
                        <a:rPr lang="en-US" sz="1100" b="0" i="0" u="none" strike="noStrike">
                          <a:solidFill>
                            <a:srgbClr val="000000"/>
                          </a:solidFill>
                          <a:effectLst/>
                          <a:latin typeface="Aptos Narrow" panose="020B0004020202020204" pitchFamily="34" charset="0"/>
                        </a:rPr>
                        <a:t>0.0048</a:t>
                      </a:r>
                    </a:p>
                  </a:txBody>
                  <a:tcPr marL="0" marR="0" marT="0" marB="0" anchor="ctr"/>
                </a:tc>
                <a:tc>
                  <a:txBody>
                    <a:bodyPr/>
                    <a:lstStyle/>
                    <a:p>
                      <a:pPr algn="ctr" fontAlgn="ctr"/>
                      <a:r>
                        <a:rPr lang="en-US" sz="1100" b="0" i="0" u="none" strike="noStrike">
                          <a:solidFill>
                            <a:srgbClr val="000000"/>
                          </a:solidFill>
                          <a:effectLst/>
                          <a:latin typeface="Aptos Narrow" panose="020B0004020202020204" pitchFamily="34" charset="0"/>
                        </a:rPr>
                        <a:t>5.63</a:t>
                      </a:r>
                    </a:p>
                  </a:txBody>
                  <a:tcPr marL="0" marR="0" marT="0" marB="0" anchor="ctr"/>
                </a:tc>
                <a:tc>
                  <a:txBody>
                    <a:bodyPr/>
                    <a:lstStyle/>
                    <a:p>
                      <a:pPr algn="ctr" fontAlgn="ctr"/>
                      <a:r>
                        <a:rPr lang="en-US" sz="1100" b="0" i="0" u="none" strike="noStrike" dirty="0">
                          <a:solidFill>
                            <a:srgbClr val="000000"/>
                          </a:solidFill>
                          <a:effectLst/>
                          <a:latin typeface="Aptos Narrow" panose="020B0004020202020204" pitchFamily="34" charset="0"/>
                        </a:rPr>
                        <a:t>&lt;.0001</a:t>
                      </a:r>
                    </a:p>
                  </a:txBody>
                  <a:tcPr marL="0" marR="0" marT="0" marB="0" anchor="ctr"/>
                </a:tc>
                <a:extLst>
                  <a:ext uri="{0D108BD9-81ED-4DB2-BD59-A6C34878D82A}">
                    <a16:rowId xmlns:a16="http://schemas.microsoft.com/office/drawing/2014/main" val="3971450557"/>
                  </a:ext>
                </a:extLst>
              </a:tr>
              <a:tr h="301658">
                <a:tc>
                  <a:txBody>
                    <a:bodyPr/>
                    <a:lstStyle/>
                    <a:p>
                      <a:pPr algn="l" fontAlgn="ctr"/>
                      <a:r>
                        <a:rPr lang="en-US" sz="1100" b="0" i="0" u="none" strike="noStrike" dirty="0">
                          <a:solidFill>
                            <a:srgbClr val="000000"/>
                          </a:solidFill>
                          <a:effectLst/>
                          <a:latin typeface="Aptos Narrow" panose="020B0004020202020204" pitchFamily="34" charset="0"/>
                        </a:rPr>
                        <a:t> (Density-32.5)*(Food-22.5)</a:t>
                      </a:r>
                    </a:p>
                  </a:txBody>
                  <a:tcPr marL="0" marR="0" marT="0" marB="0" anchor="ctr"/>
                </a:tc>
                <a:tc>
                  <a:txBody>
                    <a:bodyPr/>
                    <a:lstStyle/>
                    <a:p>
                      <a:pPr algn="ctr" fontAlgn="ctr"/>
                      <a:r>
                        <a:rPr lang="en-US" sz="1100" b="0" i="0" u="none" strike="noStrike">
                          <a:solidFill>
                            <a:srgbClr val="000000"/>
                          </a:solidFill>
                          <a:effectLst/>
                          <a:latin typeface="Aptos Narrow" panose="020B0004020202020204" pitchFamily="34" charset="0"/>
                        </a:rPr>
                        <a:t>0.0006</a:t>
                      </a:r>
                    </a:p>
                  </a:txBody>
                  <a:tcPr marL="0" marR="0" marT="0" marB="0" anchor="ctr"/>
                </a:tc>
                <a:tc>
                  <a:txBody>
                    <a:bodyPr/>
                    <a:lstStyle/>
                    <a:p>
                      <a:pPr algn="ctr" fontAlgn="ctr"/>
                      <a:r>
                        <a:rPr lang="en-US" sz="1100" b="0" i="0" u="none" strike="noStrike">
                          <a:solidFill>
                            <a:srgbClr val="000000"/>
                          </a:solidFill>
                          <a:effectLst/>
                          <a:latin typeface="Aptos Narrow" panose="020B0004020202020204" pitchFamily="34" charset="0"/>
                        </a:rPr>
                        <a:t>0.0002</a:t>
                      </a:r>
                    </a:p>
                  </a:txBody>
                  <a:tcPr marL="0" marR="0" marT="0" marB="0" anchor="ctr"/>
                </a:tc>
                <a:tc>
                  <a:txBody>
                    <a:bodyPr/>
                    <a:lstStyle/>
                    <a:p>
                      <a:pPr algn="ctr" fontAlgn="ctr"/>
                      <a:r>
                        <a:rPr lang="en-US" sz="1100" b="0" i="0" u="none" strike="noStrike">
                          <a:solidFill>
                            <a:srgbClr val="000000"/>
                          </a:solidFill>
                          <a:effectLst/>
                          <a:latin typeface="Aptos Narrow" panose="020B0004020202020204" pitchFamily="34" charset="0"/>
                        </a:rPr>
                        <a:t>2.55</a:t>
                      </a:r>
                    </a:p>
                  </a:txBody>
                  <a:tcPr marL="0" marR="0" marT="0" marB="0" anchor="ctr"/>
                </a:tc>
                <a:tc>
                  <a:txBody>
                    <a:bodyPr/>
                    <a:lstStyle/>
                    <a:p>
                      <a:pPr algn="ctr" fontAlgn="ctr"/>
                      <a:r>
                        <a:rPr lang="en-US" sz="1100" b="0" i="0" u="none" strike="noStrike" dirty="0">
                          <a:solidFill>
                            <a:srgbClr val="000000"/>
                          </a:solidFill>
                          <a:effectLst/>
                          <a:latin typeface="Aptos Narrow" panose="020B0004020202020204" pitchFamily="34" charset="0"/>
                        </a:rPr>
                        <a:t>0.0192</a:t>
                      </a:r>
                    </a:p>
                  </a:txBody>
                  <a:tcPr marL="0" marR="0" marT="0" marB="0" anchor="ctr"/>
                </a:tc>
                <a:extLst>
                  <a:ext uri="{0D108BD9-81ED-4DB2-BD59-A6C34878D82A}">
                    <a16:rowId xmlns:a16="http://schemas.microsoft.com/office/drawing/2014/main" val="238367706"/>
                  </a:ext>
                </a:extLst>
              </a:tr>
            </a:tbl>
          </a:graphicData>
        </a:graphic>
      </p:graphicFrame>
    </p:spTree>
    <p:extLst>
      <p:ext uri="{BB962C8B-B14F-4D97-AF65-F5344CB8AC3E}">
        <p14:creationId xmlns:p14="http://schemas.microsoft.com/office/powerpoint/2010/main" val="29766136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472921-75FF-D34B-0536-48F6F6DCD8D3}"/>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C595F01E-F9DD-A7DE-0607-8F1A379BDB83}"/>
              </a:ext>
            </a:extLst>
          </p:cNvPr>
          <p:cNvSpPr txBox="1"/>
          <p:nvPr/>
        </p:nvSpPr>
        <p:spPr>
          <a:xfrm>
            <a:off x="150828" y="923827"/>
            <a:ext cx="8550112" cy="276999"/>
          </a:xfrm>
          <a:prstGeom prst="rect">
            <a:avLst/>
          </a:prstGeom>
          <a:noFill/>
        </p:spPr>
        <p:txBody>
          <a:bodyPr wrap="square" rtlCol="0">
            <a:spAutoFit/>
          </a:bodyPr>
          <a:lstStyle/>
          <a:p>
            <a:r>
              <a:rPr lang="en-US" sz="1200" dirty="0">
                <a:latin typeface="Arial" panose="020B0604020202020204" pitchFamily="34" charset="0"/>
                <a:cs typeface="Arial" panose="020B0604020202020204" pitchFamily="34" charset="0"/>
              </a:rPr>
              <a:t>Supplement Table S3. Generalized liner model analysis of larval density and food supply on adult emergence times</a:t>
            </a:r>
          </a:p>
        </p:txBody>
      </p:sp>
      <p:graphicFrame>
        <p:nvGraphicFramePr>
          <p:cNvPr id="6" name="Table 5">
            <a:extLst>
              <a:ext uri="{FF2B5EF4-FFF2-40B4-BE49-F238E27FC236}">
                <a16:creationId xmlns:a16="http://schemas.microsoft.com/office/drawing/2014/main" id="{6E1A9E30-FDD6-DBA8-FB71-B83744CB2226}"/>
              </a:ext>
            </a:extLst>
          </p:cNvPr>
          <p:cNvGraphicFramePr>
            <a:graphicFrameLocks noGrp="1"/>
          </p:cNvGraphicFramePr>
          <p:nvPr>
            <p:extLst>
              <p:ext uri="{D42A27DB-BD31-4B8C-83A1-F6EECF244321}">
                <p14:modId xmlns:p14="http://schemas.microsoft.com/office/powerpoint/2010/main" val="3872836136"/>
              </p:ext>
            </p:extLst>
          </p:nvPr>
        </p:nvGraphicFramePr>
        <p:xfrm>
          <a:off x="221528" y="1948948"/>
          <a:ext cx="4128940" cy="1480052"/>
        </p:xfrm>
        <a:graphic>
          <a:graphicData uri="http://schemas.openxmlformats.org/drawingml/2006/table">
            <a:tbl>
              <a:tblPr firstRow="1" bandRow="1">
                <a:tableStyleId>{5C22544A-7EE6-4342-B048-85BDC9FD1C3A}</a:tableStyleId>
              </a:tblPr>
              <a:tblGrid>
                <a:gridCol w="817513">
                  <a:extLst>
                    <a:ext uri="{9D8B030D-6E8A-4147-A177-3AD203B41FA5}">
                      <a16:colId xmlns:a16="http://schemas.microsoft.com/office/drawing/2014/main" val="2402775617"/>
                    </a:ext>
                  </a:extLst>
                </a:gridCol>
                <a:gridCol w="445678">
                  <a:extLst>
                    <a:ext uri="{9D8B030D-6E8A-4147-A177-3AD203B41FA5}">
                      <a16:colId xmlns:a16="http://schemas.microsoft.com/office/drawing/2014/main" val="2669748770"/>
                    </a:ext>
                  </a:extLst>
                </a:gridCol>
                <a:gridCol w="707011">
                  <a:extLst>
                    <a:ext uri="{9D8B030D-6E8A-4147-A177-3AD203B41FA5}">
                      <a16:colId xmlns:a16="http://schemas.microsoft.com/office/drawing/2014/main" val="1731833472"/>
                    </a:ext>
                  </a:extLst>
                </a:gridCol>
                <a:gridCol w="707010">
                  <a:extLst>
                    <a:ext uri="{9D8B030D-6E8A-4147-A177-3AD203B41FA5}">
                      <a16:colId xmlns:a16="http://schemas.microsoft.com/office/drawing/2014/main" val="1233559494"/>
                    </a:ext>
                  </a:extLst>
                </a:gridCol>
                <a:gridCol w="707010">
                  <a:extLst>
                    <a:ext uri="{9D8B030D-6E8A-4147-A177-3AD203B41FA5}">
                      <a16:colId xmlns:a16="http://schemas.microsoft.com/office/drawing/2014/main" val="121236961"/>
                    </a:ext>
                  </a:extLst>
                </a:gridCol>
                <a:gridCol w="744718">
                  <a:extLst>
                    <a:ext uri="{9D8B030D-6E8A-4147-A177-3AD203B41FA5}">
                      <a16:colId xmlns:a16="http://schemas.microsoft.com/office/drawing/2014/main" val="789062068"/>
                    </a:ext>
                  </a:extLst>
                </a:gridCol>
              </a:tblGrid>
              <a:tr h="304109">
                <a:tc gridSpan="6">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latin typeface="Arial" panose="020B0604020202020204" pitchFamily="34" charset="0"/>
                          <a:cs typeface="Arial" panose="020B0604020202020204" pitchFamily="34" charset="0"/>
                        </a:rPr>
                        <a:t>Analysis of variance</a:t>
                      </a:r>
                    </a:p>
                  </a:txBody>
                  <a:tcPr/>
                </a:tc>
                <a:tc hMerge="1">
                  <a:txBody>
                    <a:bodyPr/>
                    <a:lstStyle/>
                    <a:p>
                      <a:endParaRPr lang="en-US" sz="1100" dirty="0">
                        <a:latin typeface="Arial" panose="020B0604020202020204" pitchFamily="34" charset="0"/>
                        <a:cs typeface="Arial" panose="020B0604020202020204" pitchFamily="34" charset="0"/>
                      </a:endParaRPr>
                    </a:p>
                  </a:txBody>
                  <a:tcPr/>
                </a:tc>
                <a:tc hMerge="1">
                  <a:txBody>
                    <a:bodyPr/>
                    <a:lstStyle/>
                    <a:p>
                      <a:endParaRPr lang="en-US" sz="1100" dirty="0">
                        <a:latin typeface="Arial" panose="020B0604020202020204" pitchFamily="34" charset="0"/>
                        <a:cs typeface="Arial" panose="020B0604020202020204" pitchFamily="34" charset="0"/>
                      </a:endParaRPr>
                    </a:p>
                  </a:txBody>
                  <a:tcPr/>
                </a:tc>
                <a:tc hMerge="1">
                  <a:txBody>
                    <a:bodyPr/>
                    <a:lstStyle/>
                    <a:p>
                      <a:endParaRPr lang="en-US" sz="1100" dirty="0">
                        <a:latin typeface="Arial" panose="020B0604020202020204" pitchFamily="34" charset="0"/>
                        <a:cs typeface="Arial" panose="020B0604020202020204" pitchFamily="34" charset="0"/>
                      </a:endParaRPr>
                    </a:p>
                  </a:txBody>
                  <a:tcPr/>
                </a:tc>
                <a:tc hMerge="1">
                  <a:txBody>
                    <a:bodyPr/>
                    <a:lstStyle/>
                    <a:p>
                      <a:endParaRPr lang="en-US" sz="1100" dirty="0">
                        <a:latin typeface="Arial" panose="020B0604020202020204" pitchFamily="34" charset="0"/>
                        <a:cs typeface="Arial" panose="020B0604020202020204" pitchFamily="34" charset="0"/>
                      </a:endParaRPr>
                    </a:p>
                  </a:txBody>
                  <a:tcPr/>
                </a:tc>
                <a:tc hMerge="1">
                  <a:txBody>
                    <a:bodyPr/>
                    <a:lstStyle/>
                    <a:p>
                      <a:endParaRPr lang="en-US" sz="11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716297471"/>
                  </a:ext>
                </a:extLst>
              </a:tr>
              <a:tr h="393553">
                <a:tc>
                  <a:txBody>
                    <a:bodyPr/>
                    <a:lstStyle/>
                    <a:p>
                      <a:pPr algn="l" fontAlgn="ctr"/>
                      <a:r>
                        <a:rPr lang="en-US" sz="1100" u="none" strike="noStrike" dirty="0">
                          <a:effectLst/>
                        </a:rPr>
                        <a:t> Source</a:t>
                      </a:r>
                      <a:endParaRPr lang="en-US" sz="1100" b="0" i="0" u="none" strike="noStrike" dirty="0">
                        <a:solidFill>
                          <a:srgbClr val="000000"/>
                        </a:solidFill>
                        <a:effectLst/>
                        <a:latin typeface="Aptos Narrow" panose="020B0004020202020204" pitchFamily="34" charset="0"/>
                      </a:endParaRPr>
                    </a:p>
                  </a:txBody>
                  <a:tcPr marL="0" marR="0" marT="0" marB="0" anchor="ctr"/>
                </a:tc>
                <a:tc>
                  <a:txBody>
                    <a:bodyPr/>
                    <a:lstStyle/>
                    <a:p>
                      <a:pPr algn="ctr" fontAlgn="ctr"/>
                      <a:r>
                        <a:rPr lang="en-US" sz="1100" u="none" strike="noStrike" dirty="0">
                          <a:effectLst/>
                        </a:rPr>
                        <a:t>DF</a:t>
                      </a:r>
                      <a:endParaRPr lang="en-US" sz="1100" b="0" i="0" u="none" strike="noStrike" dirty="0">
                        <a:solidFill>
                          <a:srgbClr val="000000"/>
                        </a:solidFill>
                        <a:effectLst/>
                        <a:latin typeface="Aptos Narrow" panose="020B0004020202020204" pitchFamily="34" charset="0"/>
                      </a:endParaRPr>
                    </a:p>
                  </a:txBody>
                  <a:tcPr marL="0" marR="0" marT="0" marB="0" anchor="ctr"/>
                </a:tc>
                <a:tc>
                  <a:txBody>
                    <a:bodyPr/>
                    <a:lstStyle/>
                    <a:p>
                      <a:pPr algn="ctr" fontAlgn="ctr"/>
                      <a:r>
                        <a:rPr lang="en-US" sz="1100" u="none" strike="noStrike" dirty="0">
                          <a:effectLst/>
                        </a:rPr>
                        <a:t>Sum of Squares</a:t>
                      </a:r>
                      <a:endParaRPr lang="en-US" sz="1100" b="0" i="0" u="none" strike="noStrike" dirty="0">
                        <a:solidFill>
                          <a:srgbClr val="000000"/>
                        </a:solidFill>
                        <a:effectLst/>
                        <a:latin typeface="Aptos Narrow" panose="020B0004020202020204" pitchFamily="34" charset="0"/>
                      </a:endParaRPr>
                    </a:p>
                  </a:txBody>
                  <a:tcPr marL="0" marR="0" marT="0" marB="0" anchor="ctr"/>
                </a:tc>
                <a:tc>
                  <a:txBody>
                    <a:bodyPr/>
                    <a:lstStyle/>
                    <a:p>
                      <a:pPr algn="ctr" fontAlgn="ctr"/>
                      <a:r>
                        <a:rPr lang="en-US" sz="1100" u="none" strike="noStrike" dirty="0">
                          <a:effectLst/>
                        </a:rPr>
                        <a:t>Mean Square</a:t>
                      </a:r>
                      <a:endParaRPr lang="en-US" sz="1100" b="0" i="0" u="none" strike="noStrike" dirty="0">
                        <a:solidFill>
                          <a:srgbClr val="000000"/>
                        </a:solidFill>
                        <a:effectLst/>
                        <a:latin typeface="Aptos Narrow" panose="020B0004020202020204" pitchFamily="34" charset="0"/>
                      </a:endParaRPr>
                    </a:p>
                  </a:txBody>
                  <a:tcPr marL="0" marR="0" marT="0" marB="0" anchor="ctr"/>
                </a:tc>
                <a:tc>
                  <a:txBody>
                    <a:bodyPr/>
                    <a:lstStyle/>
                    <a:p>
                      <a:pPr algn="ctr" fontAlgn="ctr"/>
                      <a:r>
                        <a:rPr lang="en-US" sz="1100" u="none" strike="noStrike">
                          <a:effectLst/>
                        </a:rPr>
                        <a:t>F Ratio</a:t>
                      </a:r>
                      <a:endParaRPr lang="en-US" sz="1100" b="0" i="0" u="none" strike="noStrike">
                        <a:solidFill>
                          <a:srgbClr val="000000"/>
                        </a:solidFill>
                        <a:effectLst/>
                        <a:latin typeface="Aptos Narrow" panose="020B0004020202020204" pitchFamily="34" charset="0"/>
                      </a:endParaRPr>
                    </a:p>
                  </a:txBody>
                  <a:tcPr marL="0" marR="0" marT="0" marB="0" anchor="ctr"/>
                </a:tc>
                <a:tc>
                  <a:txBody>
                    <a:bodyPr/>
                    <a:lstStyle/>
                    <a:p>
                      <a:pPr algn="ctr" fontAlgn="ctr"/>
                      <a:r>
                        <a:rPr lang="en-US" sz="1100" u="none" strike="noStrike" dirty="0">
                          <a:effectLst/>
                        </a:rPr>
                        <a:t>Prob &gt; F</a:t>
                      </a:r>
                      <a:endParaRPr lang="en-US" sz="1100" b="0" i="0" u="none" strike="noStrike" dirty="0">
                        <a:solidFill>
                          <a:srgbClr val="000000"/>
                        </a:solidFill>
                        <a:effectLst/>
                        <a:latin typeface="Aptos Narrow" panose="020B0004020202020204" pitchFamily="34" charset="0"/>
                      </a:endParaRPr>
                    </a:p>
                  </a:txBody>
                  <a:tcPr marL="0" marR="0" marT="0" marB="0" anchor="ctr"/>
                </a:tc>
                <a:extLst>
                  <a:ext uri="{0D108BD9-81ED-4DB2-BD59-A6C34878D82A}">
                    <a16:rowId xmlns:a16="http://schemas.microsoft.com/office/drawing/2014/main" val="642594287"/>
                  </a:ext>
                </a:extLst>
              </a:tr>
              <a:tr h="271098">
                <a:tc>
                  <a:txBody>
                    <a:bodyPr/>
                    <a:lstStyle/>
                    <a:p>
                      <a:pPr algn="l" fontAlgn="ctr"/>
                      <a:r>
                        <a:rPr lang="en-US" sz="1100" u="none" strike="noStrike" dirty="0">
                          <a:effectLst/>
                        </a:rPr>
                        <a:t> Model</a:t>
                      </a:r>
                      <a:endParaRPr lang="en-US" sz="1100" b="0" i="0" u="none" strike="noStrike" dirty="0">
                        <a:solidFill>
                          <a:srgbClr val="000000"/>
                        </a:solidFill>
                        <a:effectLst/>
                        <a:latin typeface="Aptos Narrow" panose="020B0004020202020204" pitchFamily="34" charset="0"/>
                      </a:endParaRPr>
                    </a:p>
                  </a:txBody>
                  <a:tcPr marL="0" marR="0" marT="0" marB="0" anchor="ctr"/>
                </a:tc>
                <a:tc>
                  <a:txBody>
                    <a:bodyPr/>
                    <a:lstStyle/>
                    <a:p>
                      <a:pPr algn="ctr" fontAlgn="ctr"/>
                      <a:r>
                        <a:rPr lang="en-US" sz="1100" b="0" i="0" u="none" strike="noStrike">
                          <a:solidFill>
                            <a:srgbClr val="000000"/>
                          </a:solidFill>
                          <a:effectLst/>
                          <a:latin typeface="Aptos Narrow" panose="020B0004020202020204" pitchFamily="34" charset="0"/>
                        </a:rPr>
                        <a:t>3</a:t>
                      </a:r>
                    </a:p>
                  </a:txBody>
                  <a:tcPr marL="0" marR="0" marT="0" marB="0" anchor="ctr"/>
                </a:tc>
                <a:tc>
                  <a:txBody>
                    <a:bodyPr/>
                    <a:lstStyle/>
                    <a:p>
                      <a:pPr algn="ctr" fontAlgn="ctr"/>
                      <a:r>
                        <a:rPr lang="en-US" sz="1100" b="0" i="0" u="none" strike="noStrike">
                          <a:solidFill>
                            <a:srgbClr val="000000"/>
                          </a:solidFill>
                          <a:effectLst/>
                          <a:latin typeface="Aptos Narrow" panose="020B0004020202020204" pitchFamily="34" charset="0"/>
                        </a:rPr>
                        <a:t>100.63</a:t>
                      </a:r>
                    </a:p>
                  </a:txBody>
                  <a:tcPr marL="0" marR="0" marT="0" marB="0" anchor="ctr"/>
                </a:tc>
                <a:tc>
                  <a:txBody>
                    <a:bodyPr/>
                    <a:lstStyle/>
                    <a:p>
                      <a:pPr algn="ctr" fontAlgn="ctr"/>
                      <a:r>
                        <a:rPr lang="en-US" sz="1100" b="0" i="0" u="none" strike="noStrike">
                          <a:solidFill>
                            <a:srgbClr val="000000"/>
                          </a:solidFill>
                          <a:effectLst/>
                          <a:latin typeface="Aptos Narrow" panose="020B0004020202020204" pitchFamily="34" charset="0"/>
                        </a:rPr>
                        <a:t>33.54</a:t>
                      </a:r>
                    </a:p>
                  </a:txBody>
                  <a:tcPr marL="0" marR="0" marT="0" marB="0" anchor="ctr"/>
                </a:tc>
                <a:tc>
                  <a:txBody>
                    <a:bodyPr/>
                    <a:lstStyle/>
                    <a:p>
                      <a:pPr algn="ctr" fontAlgn="ctr"/>
                      <a:r>
                        <a:rPr lang="en-US" sz="1100" b="0" i="0" u="none" strike="noStrike">
                          <a:solidFill>
                            <a:srgbClr val="000000"/>
                          </a:solidFill>
                          <a:effectLst/>
                          <a:latin typeface="Aptos Narrow" panose="020B0004020202020204" pitchFamily="34" charset="0"/>
                        </a:rPr>
                        <a:t>12.97</a:t>
                      </a:r>
                    </a:p>
                  </a:txBody>
                  <a:tcPr marL="0" marR="0" marT="0" marB="0" anchor="ctr"/>
                </a:tc>
                <a:tc>
                  <a:txBody>
                    <a:bodyPr/>
                    <a:lstStyle/>
                    <a:p>
                      <a:pPr algn="ctr" fontAlgn="ctr"/>
                      <a:r>
                        <a:rPr lang="en-US" sz="1100" b="0" i="0" u="none" strike="noStrike">
                          <a:solidFill>
                            <a:srgbClr val="000000"/>
                          </a:solidFill>
                          <a:effectLst/>
                          <a:latin typeface="Aptos Narrow" panose="020B0004020202020204" pitchFamily="34" charset="0"/>
                        </a:rPr>
                        <a:t>&lt;.0001</a:t>
                      </a:r>
                    </a:p>
                  </a:txBody>
                  <a:tcPr marL="0" marR="0" marT="0" marB="0" anchor="ctr"/>
                </a:tc>
                <a:extLst>
                  <a:ext uri="{0D108BD9-81ED-4DB2-BD59-A6C34878D82A}">
                    <a16:rowId xmlns:a16="http://schemas.microsoft.com/office/drawing/2014/main" val="4199878839"/>
                  </a:ext>
                </a:extLst>
              </a:tr>
              <a:tr h="294476">
                <a:tc>
                  <a:txBody>
                    <a:bodyPr/>
                    <a:lstStyle/>
                    <a:p>
                      <a:pPr algn="l" fontAlgn="ctr"/>
                      <a:r>
                        <a:rPr lang="en-US" sz="1100" u="none" strike="noStrike" dirty="0">
                          <a:effectLst/>
                        </a:rPr>
                        <a:t> Error</a:t>
                      </a:r>
                      <a:endParaRPr lang="en-US" sz="1100" b="0" i="0" u="none" strike="noStrike" dirty="0">
                        <a:solidFill>
                          <a:srgbClr val="000000"/>
                        </a:solidFill>
                        <a:effectLst/>
                        <a:latin typeface="Aptos Narrow" panose="020B0004020202020204" pitchFamily="34" charset="0"/>
                      </a:endParaRPr>
                    </a:p>
                  </a:txBody>
                  <a:tcPr marL="0" marR="0" marT="0" marB="0" anchor="ctr"/>
                </a:tc>
                <a:tc>
                  <a:txBody>
                    <a:bodyPr/>
                    <a:lstStyle/>
                    <a:p>
                      <a:pPr algn="ctr" fontAlgn="ctr"/>
                      <a:r>
                        <a:rPr lang="en-US" sz="1100" b="0" i="0" u="none" strike="noStrike">
                          <a:solidFill>
                            <a:srgbClr val="000000"/>
                          </a:solidFill>
                          <a:effectLst/>
                          <a:latin typeface="Aptos Narrow" panose="020B0004020202020204" pitchFamily="34" charset="0"/>
                        </a:rPr>
                        <a:t>20</a:t>
                      </a:r>
                    </a:p>
                  </a:txBody>
                  <a:tcPr marL="0" marR="0" marT="0" marB="0" anchor="ctr"/>
                </a:tc>
                <a:tc>
                  <a:txBody>
                    <a:bodyPr/>
                    <a:lstStyle/>
                    <a:p>
                      <a:pPr algn="ctr" fontAlgn="ctr"/>
                      <a:r>
                        <a:rPr lang="en-US" sz="1100" b="0" i="0" u="none" strike="noStrike">
                          <a:solidFill>
                            <a:srgbClr val="000000"/>
                          </a:solidFill>
                          <a:effectLst/>
                          <a:latin typeface="Aptos Narrow" panose="020B0004020202020204" pitchFamily="34" charset="0"/>
                        </a:rPr>
                        <a:t>51.71</a:t>
                      </a:r>
                    </a:p>
                  </a:txBody>
                  <a:tcPr marL="0" marR="0" marT="0" marB="0" anchor="ctr"/>
                </a:tc>
                <a:tc>
                  <a:txBody>
                    <a:bodyPr/>
                    <a:lstStyle/>
                    <a:p>
                      <a:pPr algn="ctr" fontAlgn="ctr"/>
                      <a:r>
                        <a:rPr lang="en-US" sz="1100" b="0" i="0" u="none" strike="noStrike">
                          <a:solidFill>
                            <a:srgbClr val="000000"/>
                          </a:solidFill>
                          <a:effectLst/>
                          <a:latin typeface="Aptos Narrow" panose="020B0004020202020204" pitchFamily="34" charset="0"/>
                        </a:rPr>
                        <a:t>2.59</a:t>
                      </a:r>
                    </a:p>
                  </a:txBody>
                  <a:tcPr marL="0" marR="0" marT="0" marB="0" anchor="ctr"/>
                </a:tc>
                <a:tc>
                  <a:txBody>
                    <a:bodyPr/>
                    <a:lstStyle/>
                    <a:p>
                      <a:pPr algn="ctr" fontAlgn="ctr"/>
                      <a:endParaRPr lang="en-US" sz="1100" b="0" i="0" u="none" strike="noStrike" dirty="0">
                        <a:solidFill>
                          <a:srgbClr val="000000"/>
                        </a:solidFill>
                        <a:effectLst/>
                        <a:latin typeface="Aptos Narrow" panose="020B0004020202020204" pitchFamily="34" charset="0"/>
                      </a:endParaRPr>
                    </a:p>
                  </a:txBody>
                  <a:tcPr marL="0" marR="0" marT="0" marB="0" anchor="ctr"/>
                </a:tc>
                <a:tc>
                  <a:txBody>
                    <a:bodyPr/>
                    <a:lstStyle/>
                    <a:p>
                      <a:pPr algn="ctr" fontAlgn="ctr"/>
                      <a:endParaRPr lang="en-US" sz="1100" b="0" i="0" u="none" strike="noStrike">
                        <a:solidFill>
                          <a:srgbClr val="000000"/>
                        </a:solidFill>
                        <a:effectLst/>
                        <a:latin typeface="Aptos Narrow" panose="020B0004020202020204" pitchFamily="34" charset="0"/>
                      </a:endParaRPr>
                    </a:p>
                  </a:txBody>
                  <a:tcPr marL="0" marR="0" marT="0" marB="0" anchor="ctr"/>
                </a:tc>
                <a:extLst>
                  <a:ext uri="{0D108BD9-81ED-4DB2-BD59-A6C34878D82A}">
                    <a16:rowId xmlns:a16="http://schemas.microsoft.com/office/drawing/2014/main" val="485383138"/>
                  </a:ext>
                </a:extLst>
              </a:tr>
              <a:tr h="216816">
                <a:tc>
                  <a:txBody>
                    <a:bodyPr/>
                    <a:lstStyle/>
                    <a:p>
                      <a:pPr algn="l" fontAlgn="ctr"/>
                      <a:r>
                        <a:rPr lang="en-US" sz="1100" u="none" strike="noStrike" dirty="0">
                          <a:effectLst/>
                        </a:rPr>
                        <a:t> C. Total</a:t>
                      </a:r>
                      <a:endParaRPr lang="en-US" sz="1100" b="0" i="0" u="none" strike="noStrike" dirty="0">
                        <a:solidFill>
                          <a:srgbClr val="000000"/>
                        </a:solidFill>
                        <a:effectLst/>
                        <a:latin typeface="Aptos Narrow" panose="020B0004020202020204" pitchFamily="34" charset="0"/>
                      </a:endParaRPr>
                    </a:p>
                  </a:txBody>
                  <a:tcPr marL="0" marR="0" marT="0" marB="0" anchor="ctr"/>
                </a:tc>
                <a:tc>
                  <a:txBody>
                    <a:bodyPr/>
                    <a:lstStyle/>
                    <a:p>
                      <a:pPr algn="ctr" fontAlgn="ctr"/>
                      <a:r>
                        <a:rPr lang="en-US" sz="1100" b="0" i="0" u="none" strike="noStrike">
                          <a:solidFill>
                            <a:srgbClr val="000000"/>
                          </a:solidFill>
                          <a:effectLst/>
                          <a:latin typeface="Aptos Narrow" panose="020B0004020202020204" pitchFamily="34" charset="0"/>
                        </a:rPr>
                        <a:t>23</a:t>
                      </a:r>
                    </a:p>
                  </a:txBody>
                  <a:tcPr marL="0" marR="0" marT="0" marB="0" anchor="ctr"/>
                </a:tc>
                <a:tc>
                  <a:txBody>
                    <a:bodyPr/>
                    <a:lstStyle/>
                    <a:p>
                      <a:pPr algn="ctr" fontAlgn="ctr"/>
                      <a:r>
                        <a:rPr lang="en-US" sz="1100" b="0" i="0" u="none" strike="noStrike">
                          <a:solidFill>
                            <a:srgbClr val="000000"/>
                          </a:solidFill>
                          <a:effectLst/>
                          <a:latin typeface="Aptos Narrow" panose="020B0004020202020204" pitchFamily="34" charset="0"/>
                        </a:rPr>
                        <a:t>152.34</a:t>
                      </a:r>
                    </a:p>
                  </a:txBody>
                  <a:tcPr marL="0" marR="0" marT="0" marB="0" anchor="ctr"/>
                </a:tc>
                <a:tc>
                  <a:txBody>
                    <a:bodyPr/>
                    <a:lstStyle/>
                    <a:p>
                      <a:pPr algn="ctr" fontAlgn="ctr"/>
                      <a:endParaRPr lang="en-US" sz="1100" b="0" i="0" u="none" strike="noStrike" dirty="0">
                        <a:solidFill>
                          <a:srgbClr val="000000"/>
                        </a:solidFill>
                        <a:effectLst/>
                        <a:latin typeface="Aptos Narrow" panose="020B0004020202020204" pitchFamily="34" charset="0"/>
                      </a:endParaRPr>
                    </a:p>
                  </a:txBody>
                  <a:tcPr marL="0" marR="0" marT="0" marB="0" anchor="ctr"/>
                </a:tc>
                <a:tc>
                  <a:txBody>
                    <a:bodyPr/>
                    <a:lstStyle/>
                    <a:p>
                      <a:pPr algn="ctr" fontAlgn="ctr"/>
                      <a:endParaRPr lang="en-US" sz="1100" b="0" i="0" u="none" strike="noStrike" dirty="0">
                        <a:solidFill>
                          <a:srgbClr val="000000"/>
                        </a:solidFill>
                        <a:effectLst/>
                        <a:latin typeface="Aptos Narrow" panose="020B0004020202020204" pitchFamily="34" charset="0"/>
                      </a:endParaRPr>
                    </a:p>
                  </a:txBody>
                  <a:tcPr marL="0" marR="0" marT="0" marB="0" anchor="ctr"/>
                </a:tc>
                <a:tc>
                  <a:txBody>
                    <a:bodyPr/>
                    <a:lstStyle/>
                    <a:p>
                      <a:pPr algn="ctr" fontAlgn="ctr"/>
                      <a:endParaRPr lang="en-US" sz="1100" b="0" i="0" u="none" strike="noStrike" dirty="0">
                        <a:solidFill>
                          <a:srgbClr val="000000"/>
                        </a:solidFill>
                        <a:effectLst/>
                        <a:latin typeface="Aptos Narrow" panose="020B0004020202020204" pitchFamily="34" charset="0"/>
                      </a:endParaRPr>
                    </a:p>
                  </a:txBody>
                  <a:tcPr marL="0" marR="0" marT="0" marB="0" anchor="ctr"/>
                </a:tc>
                <a:extLst>
                  <a:ext uri="{0D108BD9-81ED-4DB2-BD59-A6C34878D82A}">
                    <a16:rowId xmlns:a16="http://schemas.microsoft.com/office/drawing/2014/main" val="1494841154"/>
                  </a:ext>
                </a:extLst>
              </a:tr>
            </a:tbl>
          </a:graphicData>
        </a:graphic>
      </p:graphicFrame>
      <p:graphicFrame>
        <p:nvGraphicFramePr>
          <p:cNvPr id="7" name="Table 6">
            <a:extLst>
              <a:ext uri="{FF2B5EF4-FFF2-40B4-BE49-F238E27FC236}">
                <a16:creationId xmlns:a16="http://schemas.microsoft.com/office/drawing/2014/main" id="{603C4269-C496-6279-9A73-CAB618FB22A6}"/>
              </a:ext>
            </a:extLst>
          </p:cNvPr>
          <p:cNvGraphicFramePr>
            <a:graphicFrameLocks noGrp="1"/>
          </p:cNvGraphicFramePr>
          <p:nvPr>
            <p:extLst>
              <p:ext uri="{D42A27DB-BD31-4B8C-83A1-F6EECF244321}">
                <p14:modId xmlns:p14="http://schemas.microsoft.com/office/powerpoint/2010/main" val="2443105288"/>
              </p:ext>
            </p:extLst>
          </p:nvPr>
        </p:nvGraphicFramePr>
        <p:xfrm>
          <a:off x="221528" y="3510198"/>
          <a:ext cx="4336330" cy="1731102"/>
        </p:xfrm>
        <a:graphic>
          <a:graphicData uri="http://schemas.openxmlformats.org/drawingml/2006/table">
            <a:tbl>
              <a:tblPr firstRow="1" bandRow="1">
                <a:tableStyleId>{5C22544A-7EE6-4342-B048-85BDC9FD1C3A}</a:tableStyleId>
              </a:tblPr>
              <a:tblGrid>
                <a:gridCol w="1568515">
                  <a:extLst>
                    <a:ext uri="{9D8B030D-6E8A-4147-A177-3AD203B41FA5}">
                      <a16:colId xmlns:a16="http://schemas.microsoft.com/office/drawing/2014/main" val="1217702251"/>
                    </a:ext>
                  </a:extLst>
                </a:gridCol>
                <a:gridCol w="665636">
                  <a:extLst>
                    <a:ext uri="{9D8B030D-6E8A-4147-A177-3AD203B41FA5}">
                      <a16:colId xmlns:a16="http://schemas.microsoft.com/office/drawing/2014/main" val="3777059026"/>
                    </a:ext>
                  </a:extLst>
                </a:gridCol>
                <a:gridCol w="697584">
                  <a:extLst>
                    <a:ext uri="{9D8B030D-6E8A-4147-A177-3AD203B41FA5}">
                      <a16:colId xmlns:a16="http://schemas.microsoft.com/office/drawing/2014/main" val="1467889287"/>
                    </a:ext>
                  </a:extLst>
                </a:gridCol>
                <a:gridCol w="593888">
                  <a:extLst>
                    <a:ext uri="{9D8B030D-6E8A-4147-A177-3AD203B41FA5}">
                      <a16:colId xmlns:a16="http://schemas.microsoft.com/office/drawing/2014/main" val="3205211072"/>
                    </a:ext>
                  </a:extLst>
                </a:gridCol>
                <a:gridCol w="810707">
                  <a:extLst>
                    <a:ext uri="{9D8B030D-6E8A-4147-A177-3AD203B41FA5}">
                      <a16:colId xmlns:a16="http://schemas.microsoft.com/office/drawing/2014/main" val="3130420720"/>
                    </a:ext>
                  </a:extLst>
                </a:gridCol>
              </a:tblGrid>
              <a:tr h="391337">
                <a:tc gridSpan="5">
                  <a:txBody>
                    <a:bodyPr/>
                    <a:lstStyle/>
                    <a:p>
                      <a:r>
                        <a:rPr lang="en-US" sz="1100" dirty="0">
                          <a:latin typeface="Arial" panose="020B0604020202020204" pitchFamily="34" charset="0"/>
                          <a:cs typeface="Arial" panose="020B0604020202020204" pitchFamily="34" charset="0"/>
                        </a:rPr>
                        <a:t>Parameter estimates</a:t>
                      </a:r>
                    </a:p>
                  </a:txBody>
                  <a:tcPr anchor="ctr"/>
                </a:tc>
                <a:tc hMerge="1">
                  <a:txBody>
                    <a:bodyPr/>
                    <a:lstStyle/>
                    <a:p>
                      <a:endParaRPr lang="en-US" sz="1100" dirty="0">
                        <a:latin typeface="Arial" panose="020B0604020202020204" pitchFamily="34" charset="0"/>
                        <a:cs typeface="Arial" panose="020B0604020202020204" pitchFamily="34" charset="0"/>
                      </a:endParaRPr>
                    </a:p>
                  </a:txBody>
                  <a:tcPr/>
                </a:tc>
                <a:tc hMerge="1">
                  <a:txBody>
                    <a:bodyPr/>
                    <a:lstStyle/>
                    <a:p>
                      <a:endParaRPr lang="en-US" sz="1100" dirty="0">
                        <a:latin typeface="Arial" panose="020B0604020202020204" pitchFamily="34" charset="0"/>
                        <a:cs typeface="Arial" panose="020B0604020202020204" pitchFamily="34" charset="0"/>
                      </a:endParaRPr>
                    </a:p>
                  </a:txBody>
                  <a:tcPr/>
                </a:tc>
                <a:tc hMerge="1">
                  <a:txBody>
                    <a:bodyPr/>
                    <a:lstStyle/>
                    <a:p>
                      <a:endParaRPr lang="en-US" sz="1100" dirty="0">
                        <a:latin typeface="Arial" panose="020B0604020202020204" pitchFamily="34" charset="0"/>
                        <a:cs typeface="Arial" panose="020B0604020202020204" pitchFamily="34" charset="0"/>
                      </a:endParaRPr>
                    </a:p>
                  </a:txBody>
                  <a:tcPr/>
                </a:tc>
                <a:tc hMerge="1">
                  <a:txBody>
                    <a:bodyPr/>
                    <a:lstStyle/>
                    <a:p>
                      <a:endParaRPr lang="en-US" sz="11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731650263"/>
                  </a:ext>
                </a:extLst>
              </a:tr>
              <a:tr h="253218">
                <a:tc>
                  <a:txBody>
                    <a:bodyPr/>
                    <a:lstStyle/>
                    <a:p>
                      <a:pPr algn="l" fontAlgn="ctr"/>
                      <a:r>
                        <a:rPr lang="en-US" sz="1100" b="0" i="0" u="none" strike="noStrike" dirty="0">
                          <a:solidFill>
                            <a:srgbClr val="000000"/>
                          </a:solidFill>
                          <a:effectLst/>
                          <a:latin typeface="Aptos Narrow" panose="020B0004020202020204" pitchFamily="34" charset="0"/>
                        </a:rPr>
                        <a:t> Term</a:t>
                      </a:r>
                    </a:p>
                  </a:txBody>
                  <a:tcPr marL="0" marR="0" marT="0" marB="0" anchor="ctr"/>
                </a:tc>
                <a:tc>
                  <a:txBody>
                    <a:bodyPr/>
                    <a:lstStyle/>
                    <a:p>
                      <a:pPr algn="ctr" fontAlgn="ctr"/>
                      <a:r>
                        <a:rPr lang="en-US" sz="1100" b="0" i="0" u="none" strike="noStrike" dirty="0">
                          <a:solidFill>
                            <a:srgbClr val="000000"/>
                          </a:solidFill>
                          <a:effectLst/>
                          <a:latin typeface="Aptos Narrow" panose="020B0004020202020204" pitchFamily="34" charset="0"/>
                        </a:rPr>
                        <a:t>Estimate</a:t>
                      </a:r>
                    </a:p>
                  </a:txBody>
                  <a:tcPr marL="0" marR="0" marT="0" marB="0" anchor="ctr"/>
                </a:tc>
                <a:tc>
                  <a:txBody>
                    <a:bodyPr/>
                    <a:lstStyle/>
                    <a:p>
                      <a:pPr algn="ctr" fontAlgn="ctr"/>
                      <a:r>
                        <a:rPr lang="en-US" sz="1100" b="0" i="0" u="none" strike="noStrike">
                          <a:solidFill>
                            <a:srgbClr val="000000"/>
                          </a:solidFill>
                          <a:effectLst/>
                          <a:latin typeface="Aptos Narrow" panose="020B0004020202020204" pitchFamily="34" charset="0"/>
                        </a:rPr>
                        <a:t>Std Error</a:t>
                      </a:r>
                    </a:p>
                  </a:txBody>
                  <a:tcPr marL="0" marR="0" marT="0" marB="0" anchor="ctr"/>
                </a:tc>
                <a:tc>
                  <a:txBody>
                    <a:bodyPr/>
                    <a:lstStyle/>
                    <a:p>
                      <a:pPr algn="ctr" fontAlgn="ctr"/>
                      <a:r>
                        <a:rPr lang="en-US" sz="1100" b="0" i="0" u="none" strike="noStrike">
                          <a:solidFill>
                            <a:srgbClr val="000000"/>
                          </a:solidFill>
                          <a:effectLst/>
                          <a:latin typeface="Aptos Narrow" panose="020B0004020202020204" pitchFamily="34" charset="0"/>
                        </a:rPr>
                        <a:t>t Ratio</a:t>
                      </a:r>
                    </a:p>
                  </a:txBody>
                  <a:tcPr marL="0" marR="0" marT="0" marB="0" anchor="ctr"/>
                </a:tc>
                <a:tc>
                  <a:txBody>
                    <a:bodyPr/>
                    <a:lstStyle/>
                    <a:p>
                      <a:pPr algn="ctr" fontAlgn="ctr"/>
                      <a:r>
                        <a:rPr lang="en-US" sz="1100" b="0" i="0" u="none" strike="noStrike">
                          <a:solidFill>
                            <a:srgbClr val="000000"/>
                          </a:solidFill>
                          <a:effectLst/>
                          <a:latin typeface="Aptos Narrow" panose="020B0004020202020204" pitchFamily="34" charset="0"/>
                        </a:rPr>
                        <a:t>Prob&gt;|t|</a:t>
                      </a:r>
                    </a:p>
                  </a:txBody>
                  <a:tcPr marL="0" marR="0" marT="0" marB="0" anchor="ctr"/>
                </a:tc>
                <a:extLst>
                  <a:ext uri="{0D108BD9-81ED-4DB2-BD59-A6C34878D82A}">
                    <a16:rowId xmlns:a16="http://schemas.microsoft.com/office/drawing/2014/main" val="4147250225"/>
                  </a:ext>
                </a:extLst>
              </a:tr>
              <a:tr h="228708">
                <a:tc>
                  <a:txBody>
                    <a:bodyPr/>
                    <a:lstStyle/>
                    <a:p>
                      <a:pPr algn="l" fontAlgn="ctr"/>
                      <a:r>
                        <a:rPr lang="en-US" sz="1100" b="0" i="0" u="none" strike="noStrike" dirty="0">
                          <a:solidFill>
                            <a:srgbClr val="000000"/>
                          </a:solidFill>
                          <a:effectLst/>
                          <a:latin typeface="Aptos Narrow" panose="020B0004020202020204" pitchFamily="34" charset="0"/>
                        </a:rPr>
                        <a:t> Intercept</a:t>
                      </a:r>
                    </a:p>
                  </a:txBody>
                  <a:tcPr marL="0" marR="0" marT="0" marB="0" anchor="ctr"/>
                </a:tc>
                <a:tc>
                  <a:txBody>
                    <a:bodyPr/>
                    <a:lstStyle/>
                    <a:p>
                      <a:pPr algn="ctr" fontAlgn="ctr"/>
                      <a:r>
                        <a:rPr lang="en-US" sz="1100" b="0" i="0" u="none" strike="noStrike">
                          <a:solidFill>
                            <a:srgbClr val="000000"/>
                          </a:solidFill>
                          <a:effectLst/>
                          <a:latin typeface="Aptos Narrow" panose="020B0004020202020204" pitchFamily="34" charset="0"/>
                        </a:rPr>
                        <a:t>13.9181</a:t>
                      </a:r>
                    </a:p>
                  </a:txBody>
                  <a:tcPr marL="0" marR="0" marT="0" marB="0" anchor="ctr"/>
                </a:tc>
                <a:tc>
                  <a:txBody>
                    <a:bodyPr/>
                    <a:lstStyle/>
                    <a:p>
                      <a:pPr algn="ctr" fontAlgn="ctr"/>
                      <a:r>
                        <a:rPr lang="en-US" sz="1100" b="0" i="0" u="none" strike="noStrike">
                          <a:solidFill>
                            <a:srgbClr val="000000"/>
                          </a:solidFill>
                          <a:effectLst/>
                          <a:latin typeface="Aptos Narrow" panose="020B0004020202020204" pitchFamily="34" charset="0"/>
                        </a:rPr>
                        <a:t>1.1772</a:t>
                      </a:r>
                    </a:p>
                  </a:txBody>
                  <a:tcPr marL="0" marR="0" marT="0" marB="0" anchor="ctr"/>
                </a:tc>
                <a:tc>
                  <a:txBody>
                    <a:bodyPr/>
                    <a:lstStyle/>
                    <a:p>
                      <a:pPr algn="ctr" fontAlgn="ctr"/>
                      <a:r>
                        <a:rPr lang="en-US" sz="1100" b="0" i="0" u="none" strike="noStrike">
                          <a:solidFill>
                            <a:srgbClr val="000000"/>
                          </a:solidFill>
                          <a:effectLst/>
                          <a:latin typeface="Aptos Narrow" panose="020B0004020202020204" pitchFamily="34" charset="0"/>
                        </a:rPr>
                        <a:t>11.82</a:t>
                      </a:r>
                    </a:p>
                  </a:txBody>
                  <a:tcPr marL="0" marR="0" marT="0" marB="0" anchor="ctr"/>
                </a:tc>
                <a:tc>
                  <a:txBody>
                    <a:bodyPr/>
                    <a:lstStyle/>
                    <a:p>
                      <a:pPr algn="ctr" fontAlgn="ctr"/>
                      <a:r>
                        <a:rPr lang="en-US" sz="1100" b="0" i="0" u="none" strike="noStrike">
                          <a:solidFill>
                            <a:srgbClr val="000000"/>
                          </a:solidFill>
                          <a:effectLst/>
                          <a:latin typeface="Aptos Narrow" panose="020B0004020202020204" pitchFamily="34" charset="0"/>
                        </a:rPr>
                        <a:t>&lt;.0001</a:t>
                      </a:r>
                    </a:p>
                  </a:txBody>
                  <a:tcPr marL="0" marR="0" marT="0" marB="0" anchor="ctr"/>
                </a:tc>
                <a:extLst>
                  <a:ext uri="{0D108BD9-81ED-4DB2-BD59-A6C34878D82A}">
                    <a16:rowId xmlns:a16="http://schemas.microsoft.com/office/drawing/2014/main" val="3938420388"/>
                  </a:ext>
                </a:extLst>
              </a:tr>
              <a:tr h="311084">
                <a:tc>
                  <a:txBody>
                    <a:bodyPr/>
                    <a:lstStyle/>
                    <a:p>
                      <a:pPr algn="l" fontAlgn="ctr"/>
                      <a:r>
                        <a:rPr lang="en-US" sz="1100" b="0" i="0" u="none" strike="noStrike" dirty="0">
                          <a:solidFill>
                            <a:srgbClr val="000000"/>
                          </a:solidFill>
                          <a:effectLst/>
                          <a:latin typeface="Aptos Narrow" panose="020B0004020202020204" pitchFamily="34" charset="0"/>
                        </a:rPr>
                        <a:t> Density</a:t>
                      </a:r>
                    </a:p>
                  </a:txBody>
                  <a:tcPr marL="0" marR="0" marT="0" marB="0" anchor="ctr"/>
                </a:tc>
                <a:tc>
                  <a:txBody>
                    <a:bodyPr/>
                    <a:lstStyle/>
                    <a:p>
                      <a:pPr algn="ctr" fontAlgn="ctr"/>
                      <a:r>
                        <a:rPr lang="en-US" sz="1100" b="0" i="0" u="none" strike="noStrike">
                          <a:solidFill>
                            <a:srgbClr val="000000"/>
                          </a:solidFill>
                          <a:effectLst/>
                          <a:latin typeface="Aptos Narrow" panose="020B0004020202020204" pitchFamily="34" charset="0"/>
                        </a:rPr>
                        <a:t>0.0718</a:t>
                      </a:r>
                    </a:p>
                  </a:txBody>
                  <a:tcPr marL="0" marR="0" marT="0" marB="0" anchor="ctr"/>
                </a:tc>
                <a:tc>
                  <a:txBody>
                    <a:bodyPr/>
                    <a:lstStyle/>
                    <a:p>
                      <a:pPr algn="ctr" fontAlgn="ctr"/>
                      <a:r>
                        <a:rPr lang="en-US" sz="1100" b="0" i="0" u="none" strike="noStrike">
                          <a:solidFill>
                            <a:srgbClr val="000000"/>
                          </a:solidFill>
                          <a:effectLst/>
                          <a:latin typeface="Aptos Narrow" panose="020B0004020202020204" pitchFamily="34" charset="0"/>
                        </a:rPr>
                        <a:t>0.0171</a:t>
                      </a:r>
                    </a:p>
                  </a:txBody>
                  <a:tcPr marL="0" marR="0" marT="0" marB="0" anchor="ctr"/>
                </a:tc>
                <a:tc>
                  <a:txBody>
                    <a:bodyPr/>
                    <a:lstStyle/>
                    <a:p>
                      <a:pPr algn="ctr" fontAlgn="ctr"/>
                      <a:r>
                        <a:rPr lang="en-US" sz="1100" b="0" i="0" u="none" strike="noStrike">
                          <a:solidFill>
                            <a:srgbClr val="000000"/>
                          </a:solidFill>
                          <a:effectLst/>
                          <a:latin typeface="Aptos Narrow" panose="020B0004020202020204" pitchFamily="34" charset="0"/>
                        </a:rPr>
                        <a:t>4.20</a:t>
                      </a:r>
                    </a:p>
                  </a:txBody>
                  <a:tcPr marL="0" marR="0" marT="0" marB="0" anchor="ctr"/>
                </a:tc>
                <a:tc>
                  <a:txBody>
                    <a:bodyPr/>
                    <a:lstStyle/>
                    <a:p>
                      <a:pPr algn="ctr" fontAlgn="ctr"/>
                      <a:r>
                        <a:rPr lang="en-US" sz="1100" b="0" i="0" u="none" strike="noStrike">
                          <a:solidFill>
                            <a:srgbClr val="000000"/>
                          </a:solidFill>
                          <a:effectLst/>
                          <a:latin typeface="Aptos Narrow" panose="020B0004020202020204" pitchFamily="34" charset="0"/>
                        </a:rPr>
                        <a:t>0.0004</a:t>
                      </a:r>
                    </a:p>
                  </a:txBody>
                  <a:tcPr marL="0" marR="0" marT="0" marB="0" anchor="ctr"/>
                </a:tc>
                <a:extLst>
                  <a:ext uri="{0D108BD9-81ED-4DB2-BD59-A6C34878D82A}">
                    <a16:rowId xmlns:a16="http://schemas.microsoft.com/office/drawing/2014/main" val="3299808396"/>
                  </a:ext>
                </a:extLst>
              </a:tr>
              <a:tr h="245097">
                <a:tc>
                  <a:txBody>
                    <a:bodyPr/>
                    <a:lstStyle/>
                    <a:p>
                      <a:pPr algn="l" fontAlgn="ctr"/>
                      <a:r>
                        <a:rPr lang="en-US" sz="1100" b="0" i="0" u="none" strike="noStrike" dirty="0">
                          <a:solidFill>
                            <a:srgbClr val="000000"/>
                          </a:solidFill>
                          <a:effectLst/>
                          <a:latin typeface="Aptos Narrow" panose="020B0004020202020204" pitchFamily="34" charset="0"/>
                        </a:rPr>
                        <a:t> Food</a:t>
                      </a:r>
                    </a:p>
                  </a:txBody>
                  <a:tcPr marL="0" marR="0" marT="0" marB="0" anchor="ctr"/>
                </a:tc>
                <a:tc>
                  <a:txBody>
                    <a:bodyPr/>
                    <a:lstStyle/>
                    <a:p>
                      <a:pPr algn="ctr" fontAlgn="ctr"/>
                      <a:r>
                        <a:rPr lang="en-US" sz="1100" b="0" i="0" u="none" strike="noStrike">
                          <a:solidFill>
                            <a:srgbClr val="000000"/>
                          </a:solidFill>
                          <a:effectLst/>
                          <a:latin typeface="Aptos Narrow" panose="020B0004020202020204" pitchFamily="34" charset="0"/>
                        </a:rPr>
                        <a:t>-0.1124</a:t>
                      </a:r>
                    </a:p>
                  </a:txBody>
                  <a:tcPr marL="0" marR="0" marT="0" marB="0" anchor="ctr"/>
                </a:tc>
                <a:tc>
                  <a:txBody>
                    <a:bodyPr/>
                    <a:lstStyle/>
                    <a:p>
                      <a:pPr algn="ctr" fontAlgn="ctr"/>
                      <a:r>
                        <a:rPr lang="en-US" sz="1100" b="0" i="0" u="none" strike="noStrike">
                          <a:solidFill>
                            <a:srgbClr val="000000"/>
                          </a:solidFill>
                          <a:effectLst/>
                          <a:latin typeface="Aptos Narrow" panose="020B0004020202020204" pitchFamily="34" charset="0"/>
                        </a:rPr>
                        <a:t>0.0438</a:t>
                      </a:r>
                    </a:p>
                  </a:txBody>
                  <a:tcPr marL="0" marR="0" marT="0" marB="0" anchor="ctr"/>
                </a:tc>
                <a:tc>
                  <a:txBody>
                    <a:bodyPr/>
                    <a:lstStyle/>
                    <a:p>
                      <a:pPr algn="ctr" fontAlgn="ctr"/>
                      <a:r>
                        <a:rPr lang="en-US" sz="1100" b="0" i="0" u="none" strike="noStrike">
                          <a:solidFill>
                            <a:srgbClr val="000000"/>
                          </a:solidFill>
                          <a:effectLst/>
                          <a:latin typeface="Aptos Narrow" panose="020B0004020202020204" pitchFamily="34" charset="0"/>
                        </a:rPr>
                        <a:t>-2.57</a:t>
                      </a:r>
                    </a:p>
                  </a:txBody>
                  <a:tcPr marL="0" marR="0" marT="0" marB="0" anchor="ctr"/>
                </a:tc>
                <a:tc>
                  <a:txBody>
                    <a:bodyPr/>
                    <a:lstStyle/>
                    <a:p>
                      <a:pPr algn="ctr" fontAlgn="ctr"/>
                      <a:r>
                        <a:rPr lang="en-US" sz="1100" b="0" i="0" u="none" strike="noStrike">
                          <a:solidFill>
                            <a:srgbClr val="000000"/>
                          </a:solidFill>
                          <a:effectLst/>
                          <a:latin typeface="Aptos Narrow" panose="020B0004020202020204" pitchFamily="34" charset="0"/>
                        </a:rPr>
                        <a:t>0.0183</a:t>
                      </a:r>
                    </a:p>
                  </a:txBody>
                  <a:tcPr marL="0" marR="0" marT="0" marB="0" anchor="ctr"/>
                </a:tc>
                <a:extLst>
                  <a:ext uri="{0D108BD9-81ED-4DB2-BD59-A6C34878D82A}">
                    <a16:rowId xmlns:a16="http://schemas.microsoft.com/office/drawing/2014/main" val="3971450557"/>
                  </a:ext>
                </a:extLst>
              </a:tr>
              <a:tr h="301658">
                <a:tc>
                  <a:txBody>
                    <a:bodyPr/>
                    <a:lstStyle/>
                    <a:p>
                      <a:pPr algn="l" fontAlgn="ctr"/>
                      <a:r>
                        <a:rPr lang="en-US" sz="1100" b="0" i="0" u="none" strike="noStrike" dirty="0">
                          <a:solidFill>
                            <a:srgbClr val="000000"/>
                          </a:solidFill>
                          <a:effectLst/>
                          <a:latin typeface="Aptos Narrow" panose="020B0004020202020204" pitchFamily="34" charset="0"/>
                        </a:rPr>
                        <a:t> (Density-32.5)*(Food-22.5)</a:t>
                      </a:r>
                    </a:p>
                  </a:txBody>
                  <a:tcPr marL="0" marR="0" marT="0" marB="0" anchor="ctr"/>
                </a:tc>
                <a:tc>
                  <a:txBody>
                    <a:bodyPr/>
                    <a:lstStyle/>
                    <a:p>
                      <a:pPr algn="ctr" fontAlgn="ctr"/>
                      <a:r>
                        <a:rPr lang="en-US" sz="1100" b="0" i="0" u="none" strike="noStrike">
                          <a:solidFill>
                            <a:srgbClr val="000000"/>
                          </a:solidFill>
                          <a:effectLst/>
                          <a:latin typeface="Aptos Narrow" panose="020B0004020202020204" pitchFamily="34" charset="0"/>
                        </a:rPr>
                        <a:t>-0.0087</a:t>
                      </a:r>
                    </a:p>
                  </a:txBody>
                  <a:tcPr marL="0" marR="0" marT="0" marB="0" anchor="ctr"/>
                </a:tc>
                <a:tc>
                  <a:txBody>
                    <a:bodyPr/>
                    <a:lstStyle/>
                    <a:p>
                      <a:pPr algn="ctr" fontAlgn="ctr"/>
                      <a:r>
                        <a:rPr lang="en-US" sz="1100" b="0" i="0" u="none" strike="noStrike" dirty="0">
                          <a:solidFill>
                            <a:srgbClr val="000000"/>
                          </a:solidFill>
                          <a:effectLst/>
                          <a:latin typeface="Aptos Narrow" panose="020B0004020202020204" pitchFamily="34" charset="0"/>
                        </a:rPr>
                        <a:t>0.0023</a:t>
                      </a:r>
                    </a:p>
                  </a:txBody>
                  <a:tcPr marL="0" marR="0" marT="0" marB="0" anchor="ctr"/>
                </a:tc>
                <a:tc>
                  <a:txBody>
                    <a:bodyPr/>
                    <a:lstStyle/>
                    <a:p>
                      <a:pPr algn="ctr" fontAlgn="ctr"/>
                      <a:r>
                        <a:rPr lang="en-US" sz="1100" b="0" i="0" u="none" strike="noStrike">
                          <a:solidFill>
                            <a:srgbClr val="000000"/>
                          </a:solidFill>
                          <a:effectLst/>
                          <a:latin typeface="Aptos Narrow" panose="020B0004020202020204" pitchFamily="34" charset="0"/>
                        </a:rPr>
                        <a:t>-3.83</a:t>
                      </a:r>
                    </a:p>
                  </a:txBody>
                  <a:tcPr marL="0" marR="0" marT="0" marB="0" anchor="ctr"/>
                </a:tc>
                <a:tc>
                  <a:txBody>
                    <a:bodyPr/>
                    <a:lstStyle/>
                    <a:p>
                      <a:pPr algn="ctr" fontAlgn="ctr"/>
                      <a:r>
                        <a:rPr lang="en-US" sz="1100" b="0" i="0" u="none" strike="noStrike" dirty="0">
                          <a:solidFill>
                            <a:srgbClr val="000000"/>
                          </a:solidFill>
                          <a:effectLst/>
                          <a:latin typeface="Aptos Narrow" panose="020B0004020202020204" pitchFamily="34" charset="0"/>
                        </a:rPr>
                        <a:t>0.001</a:t>
                      </a:r>
                    </a:p>
                  </a:txBody>
                  <a:tcPr marL="0" marR="0" marT="0" marB="0" anchor="ctr"/>
                </a:tc>
                <a:extLst>
                  <a:ext uri="{0D108BD9-81ED-4DB2-BD59-A6C34878D82A}">
                    <a16:rowId xmlns:a16="http://schemas.microsoft.com/office/drawing/2014/main" val="238367706"/>
                  </a:ext>
                </a:extLst>
              </a:tr>
            </a:tbl>
          </a:graphicData>
        </a:graphic>
      </p:graphicFrame>
      <p:sp>
        <p:nvSpPr>
          <p:cNvPr id="2" name="TextBox 1">
            <a:extLst>
              <a:ext uri="{FF2B5EF4-FFF2-40B4-BE49-F238E27FC236}">
                <a16:creationId xmlns:a16="http://schemas.microsoft.com/office/drawing/2014/main" id="{773B7C61-C05B-FFBF-3E82-6D745CF0851B}"/>
              </a:ext>
            </a:extLst>
          </p:cNvPr>
          <p:cNvSpPr txBox="1"/>
          <p:nvPr/>
        </p:nvSpPr>
        <p:spPr>
          <a:xfrm>
            <a:off x="150828" y="1646025"/>
            <a:ext cx="2028119" cy="276999"/>
          </a:xfrm>
          <a:prstGeom prst="rect">
            <a:avLst/>
          </a:prstGeom>
          <a:noFill/>
        </p:spPr>
        <p:txBody>
          <a:bodyPr wrap="none" rtlCol="0">
            <a:spAutoFit/>
          </a:bodyPr>
          <a:lstStyle/>
          <a:p>
            <a:r>
              <a:rPr lang="en-US" sz="1200" dirty="0">
                <a:latin typeface="Arial" panose="020B0604020202020204" pitchFamily="34" charset="0"/>
                <a:cs typeface="Arial" panose="020B0604020202020204" pitchFamily="34" charset="0"/>
              </a:rPr>
              <a:t>A. Female emergence time</a:t>
            </a:r>
          </a:p>
        </p:txBody>
      </p:sp>
      <p:graphicFrame>
        <p:nvGraphicFramePr>
          <p:cNvPr id="3" name="Table 2">
            <a:extLst>
              <a:ext uri="{FF2B5EF4-FFF2-40B4-BE49-F238E27FC236}">
                <a16:creationId xmlns:a16="http://schemas.microsoft.com/office/drawing/2014/main" id="{D111E2E3-2D00-E456-E2EE-A6A46DAF02AD}"/>
              </a:ext>
            </a:extLst>
          </p:cNvPr>
          <p:cNvGraphicFramePr>
            <a:graphicFrameLocks noGrp="1"/>
          </p:cNvGraphicFramePr>
          <p:nvPr>
            <p:extLst>
              <p:ext uri="{D42A27DB-BD31-4B8C-83A1-F6EECF244321}">
                <p14:modId xmlns:p14="http://schemas.microsoft.com/office/powerpoint/2010/main" val="1557648711"/>
              </p:ext>
            </p:extLst>
          </p:nvPr>
        </p:nvGraphicFramePr>
        <p:xfrm>
          <a:off x="4637988" y="1941835"/>
          <a:ext cx="4128940" cy="1510134"/>
        </p:xfrm>
        <a:graphic>
          <a:graphicData uri="http://schemas.openxmlformats.org/drawingml/2006/table">
            <a:tbl>
              <a:tblPr firstRow="1" bandRow="1">
                <a:tableStyleId>{5C22544A-7EE6-4342-B048-85BDC9FD1C3A}</a:tableStyleId>
              </a:tblPr>
              <a:tblGrid>
                <a:gridCol w="817513">
                  <a:extLst>
                    <a:ext uri="{9D8B030D-6E8A-4147-A177-3AD203B41FA5}">
                      <a16:colId xmlns:a16="http://schemas.microsoft.com/office/drawing/2014/main" val="2402775617"/>
                    </a:ext>
                  </a:extLst>
                </a:gridCol>
                <a:gridCol w="445678">
                  <a:extLst>
                    <a:ext uri="{9D8B030D-6E8A-4147-A177-3AD203B41FA5}">
                      <a16:colId xmlns:a16="http://schemas.microsoft.com/office/drawing/2014/main" val="2669748770"/>
                    </a:ext>
                  </a:extLst>
                </a:gridCol>
                <a:gridCol w="707011">
                  <a:extLst>
                    <a:ext uri="{9D8B030D-6E8A-4147-A177-3AD203B41FA5}">
                      <a16:colId xmlns:a16="http://schemas.microsoft.com/office/drawing/2014/main" val="1731833472"/>
                    </a:ext>
                  </a:extLst>
                </a:gridCol>
                <a:gridCol w="707010">
                  <a:extLst>
                    <a:ext uri="{9D8B030D-6E8A-4147-A177-3AD203B41FA5}">
                      <a16:colId xmlns:a16="http://schemas.microsoft.com/office/drawing/2014/main" val="1233559494"/>
                    </a:ext>
                  </a:extLst>
                </a:gridCol>
                <a:gridCol w="707010">
                  <a:extLst>
                    <a:ext uri="{9D8B030D-6E8A-4147-A177-3AD203B41FA5}">
                      <a16:colId xmlns:a16="http://schemas.microsoft.com/office/drawing/2014/main" val="121236961"/>
                    </a:ext>
                  </a:extLst>
                </a:gridCol>
                <a:gridCol w="744718">
                  <a:extLst>
                    <a:ext uri="{9D8B030D-6E8A-4147-A177-3AD203B41FA5}">
                      <a16:colId xmlns:a16="http://schemas.microsoft.com/office/drawing/2014/main" val="789062068"/>
                    </a:ext>
                  </a:extLst>
                </a:gridCol>
              </a:tblGrid>
              <a:tr h="260690">
                <a:tc gridSpan="6">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latin typeface="Arial" panose="020B0604020202020204" pitchFamily="34" charset="0"/>
                          <a:cs typeface="Arial" panose="020B0604020202020204" pitchFamily="34" charset="0"/>
                        </a:rPr>
                        <a:t>Analysis of variance</a:t>
                      </a:r>
                    </a:p>
                  </a:txBody>
                  <a:tcPr/>
                </a:tc>
                <a:tc hMerge="1">
                  <a:txBody>
                    <a:bodyPr/>
                    <a:lstStyle/>
                    <a:p>
                      <a:endParaRPr lang="en-US" sz="1100" dirty="0">
                        <a:latin typeface="Arial" panose="020B0604020202020204" pitchFamily="34" charset="0"/>
                        <a:cs typeface="Arial" panose="020B0604020202020204" pitchFamily="34" charset="0"/>
                      </a:endParaRPr>
                    </a:p>
                  </a:txBody>
                  <a:tcPr/>
                </a:tc>
                <a:tc hMerge="1">
                  <a:txBody>
                    <a:bodyPr/>
                    <a:lstStyle/>
                    <a:p>
                      <a:endParaRPr lang="en-US" sz="1100" dirty="0">
                        <a:latin typeface="Arial" panose="020B0604020202020204" pitchFamily="34" charset="0"/>
                        <a:cs typeface="Arial" panose="020B0604020202020204" pitchFamily="34" charset="0"/>
                      </a:endParaRPr>
                    </a:p>
                  </a:txBody>
                  <a:tcPr/>
                </a:tc>
                <a:tc hMerge="1">
                  <a:txBody>
                    <a:bodyPr/>
                    <a:lstStyle/>
                    <a:p>
                      <a:endParaRPr lang="en-US" sz="1100" dirty="0">
                        <a:latin typeface="Arial" panose="020B0604020202020204" pitchFamily="34" charset="0"/>
                        <a:cs typeface="Arial" panose="020B0604020202020204" pitchFamily="34" charset="0"/>
                      </a:endParaRPr>
                    </a:p>
                  </a:txBody>
                  <a:tcPr/>
                </a:tc>
                <a:tc hMerge="1">
                  <a:txBody>
                    <a:bodyPr/>
                    <a:lstStyle/>
                    <a:p>
                      <a:endParaRPr lang="en-US" sz="1100" dirty="0">
                        <a:latin typeface="Arial" panose="020B0604020202020204" pitchFamily="34" charset="0"/>
                        <a:cs typeface="Arial" panose="020B0604020202020204" pitchFamily="34" charset="0"/>
                      </a:endParaRPr>
                    </a:p>
                  </a:txBody>
                  <a:tcPr/>
                </a:tc>
                <a:tc hMerge="1">
                  <a:txBody>
                    <a:bodyPr/>
                    <a:lstStyle/>
                    <a:p>
                      <a:endParaRPr lang="en-US" sz="11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716297471"/>
                  </a:ext>
                </a:extLst>
              </a:tr>
              <a:tr h="418127">
                <a:tc>
                  <a:txBody>
                    <a:bodyPr/>
                    <a:lstStyle/>
                    <a:p>
                      <a:pPr algn="l" fontAlgn="ctr"/>
                      <a:r>
                        <a:rPr lang="en-US" sz="1100" u="none" strike="noStrike" dirty="0">
                          <a:effectLst/>
                        </a:rPr>
                        <a:t> Source</a:t>
                      </a:r>
                      <a:endParaRPr lang="en-US" sz="1100" b="0" i="0" u="none" strike="noStrike" dirty="0">
                        <a:solidFill>
                          <a:srgbClr val="000000"/>
                        </a:solidFill>
                        <a:effectLst/>
                        <a:latin typeface="Aptos Narrow" panose="020B0004020202020204" pitchFamily="34" charset="0"/>
                      </a:endParaRPr>
                    </a:p>
                  </a:txBody>
                  <a:tcPr marL="0" marR="0" marT="0" marB="0" anchor="ctr"/>
                </a:tc>
                <a:tc>
                  <a:txBody>
                    <a:bodyPr/>
                    <a:lstStyle/>
                    <a:p>
                      <a:pPr algn="ctr" fontAlgn="ctr"/>
                      <a:r>
                        <a:rPr lang="en-US" sz="1100" u="none" strike="noStrike" dirty="0">
                          <a:effectLst/>
                        </a:rPr>
                        <a:t>DF</a:t>
                      </a:r>
                      <a:endParaRPr lang="en-US" sz="1100" b="0" i="0" u="none" strike="noStrike" dirty="0">
                        <a:solidFill>
                          <a:srgbClr val="000000"/>
                        </a:solidFill>
                        <a:effectLst/>
                        <a:latin typeface="Aptos Narrow" panose="020B0004020202020204" pitchFamily="34" charset="0"/>
                      </a:endParaRPr>
                    </a:p>
                  </a:txBody>
                  <a:tcPr marL="0" marR="0" marT="0" marB="0" anchor="ctr"/>
                </a:tc>
                <a:tc>
                  <a:txBody>
                    <a:bodyPr/>
                    <a:lstStyle/>
                    <a:p>
                      <a:pPr algn="ctr" fontAlgn="ctr"/>
                      <a:r>
                        <a:rPr lang="en-US" sz="1100" u="none" strike="noStrike" dirty="0">
                          <a:effectLst/>
                        </a:rPr>
                        <a:t>Sum of Squares</a:t>
                      </a:r>
                      <a:endParaRPr lang="en-US" sz="1100" b="0" i="0" u="none" strike="noStrike" dirty="0">
                        <a:solidFill>
                          <a:srgbClr val="000000"/>
                        </a:solidFill>
                        <a:effectLst/>
                        <a:latin typeface="Aptos Narrow" panose="020B0004020202020204" pitchFamily="34" charset="0"/>
                      </a:endParaRPr>
                    </a:p>
                  </a:txBody>
                  <a:tcPr marL="0" marR="0" marT="0" marB="0" anchor="ctr"/>
                </a:tc>
                <a:tc>
                  <a:txBody>
                    <a:bodyPr/>
                    <a:lstStyle/>
                    <a:p>
                      <a:pPr algn="ctr" fontAlgn="ctr"/>
                      <a:r>
                        <a:rPr lang="en-US" sz="1100" u="none" strike="noStrike" dirty="0">
                          <a:effectLst/>
                        </a:rPr>
                        <a:t>Mean Square</a:t>
                      </a:r>
                      <a:endParaRPr lang="en-US" sz="1100" b="0" i="0" u="none" strike="noStrike" dirty="0">
                        <a:solidFill>
                          <a:srgbClr val="000000"/>
                        </a:solidFill>
                        <a:effectLst/>
                        <a:latin typeface="Aptos Narrow" panose="020B0004020202020204" pitchFamily="34" charset="0"/>
                      </a:endParaRPr>
                    </a:p>
                  </a:txBody>
                  <a:tcPr marL="0" marR="0" marT="0" marB="0" anchor="ctr"/>
                </a:tc>
                <a:tc>
                  <a:txBody>
                    <a:bodyPr/>
                    <a:lstStyle/>
                    <a:p>
                      <a:pPr algn="ctr" fontAlgn="ctr"/>
                      <a:r>
                        <a:rPr lang="en-US" sz="1100" u="none" strike="noStrike">
                          <a:effectLst/>
                        </a:rPr>
                        <a:t>F Ratio</a:t>
                      </a:r>
                      <a:endParaRPr lang="en-US" sz="1100" b="0" i="0" u="none" strike="noStrike">
                        <a:solidFill>
                          <a:srgbClr val="000000"/>
                        </a:solidFill>
                        <a:effectLst/>
                        <a:latin typeface="Aptos Narrow" panose="020B0004020202020204" pitchFamily="34" charset="0"/>
                      </a:endParaRPr>
                    </a:p>
                  </a:txBody>
                  <a:tcPr marL="0" marR="0" marT="0" marB="0" anchor="ctr"/>
                </a:tc>
                <a:tc>
                  <a:txBody>
                    <a:bodyPr/>
                    <a:lstStyle/>
                    <a:p>
                      <a:pPr algn="ctr" fontAlgn="ctr"/>
                      <a:r>
                        <a:rPr lang="en-US" sz="1100" u="none" strike="noStrike" dirty="0">
                          <a:effectLst/>
                        </a:rPr>
                        <a:t>Prob &gt; F</a:t>
                      </a:r>
                      <a:endParaRPr lang="en-US" sz="1100" b="0" i="0" u="none" strike="noStrike" dirty="0">
                        <a:solidFill>
                          <a:srgbClr val="000000"/>
                        </a:solidFill>
                        <a:effectLst/>
                        <a:latin typeface="Aptos Narrow" panose="020B0004020202020204" pitchFamily="34" charset="0"/>
                      </a:endParaRPr>
                    </a:p>
                  </a:txBody>
                  <a:tcPr marL="0" marR="0" marT="0" marB="0" anchor="ctr"/>
                </a:tc>
                <a:extLst>
                  <a:ext uri="{0D108BD9-81ED-4DB2-BD59-A6C34878D82A}">
                    <a16:rowId xmlns:a16="http://schemas.microsoft.com/office/drawing/2014/main" val="642594287"/>
                  </a:ext>
                </a:extLst>
              </a:tr>
              <a:tr h="297578">
                <a:tc>
                  <a:txBody>
                    <a:bodyPr/>
                    <a:lstStyle/>
                    <a:p>
                      <a:pPr algn="l" fontAlgn="ctr"/>
                      <a:r>
                        <a:rPr lang="en-US" sz="1100" u="none" strike="noStrike" dirty="0">
                          <a:effectLst/>
                        </a:rPr>
                        <a:t> Model</a:t>
                      </a:r>
                      <a:endParaRPr lang="en-US" sz="1100" b="0" i="0" u="none" strike="noStrike" dirty="0">
                        <a:solidFill>
                          <a:srgbClr val="000000"/>
                        </a:solidFill>
                        <a:effectLst/>
                        <a:latin typeface="Aptos Narrow" panose="020B0004020202020204" pitchFamily="34" charset="0"/>
                      </a:endParaRPr>
                    </a:p>
                  </a:txBody>
                  <a:tcPr marL="0" marR="0" marT="0" marB="0" anchor="ctr"/>
                </a:tc>
                <a:tc>
                  <a:txBody>
                    <a:bodyPr/>
                    <a:lstStyle/>
                    <a:p>
                      <a:pPr algn="ctr" fontAlgn="ctr"/>
                      <a:r>
                        <a:rPr lang="en-US" sz="1100" b="0" i="0" u="none" strike="noStrike">
                          <a:solidFill>
                            <a:srgbClr val="000000"/>
                          </a:solidFill>
                          <a:effectLst/>
                          <a:latin typeface="Aptos Narrow" panose="020B0004020202020204" pitchFamily="34" charset="0"/>
                        </a:rPr>
                        <a:t>3</a:t>
                      </a:r>
                    </a:p>
                  </a:txBody>
                  <a:tcPr marL="0" marR="0" marT="0" marB="0" anchor="ctr"/>
                </a:tc>
                <a:tc>
                  <a:txBody>
                    <a:bodyPr/>
                    <a:lstStyle/>
                    <a:p>
                      <a:pPr algn="ctr" fontAlgn="ctr"/>
                      <a:r>
                        <a:rPr lang="en-US" sz="1100" b="0" i="0" u="none" strike="noStrike">
                          <a:solidFill>
                            <a:srgbClr val="000000"/>
                          </a:solidFill>
                          <a:effectLst/>
                          <a:latin typeface="Aptos Narrow" panose="020B0004020202020204" pitchFamily="34" charset="0"/>
                        </a:rPr>
                        <a:t>43.08</a:t>
                      </a:r>
                    </a:p>
                  </a:txBody>
                  <a:tcPr marL="0" marR="0" marT="0" marB="0" anchor="ctr"/>
                </a:tc>
                <a:tc>
                  <a:txBody>
                    <a:bodyPr/>
                    <a:lstStyle/>
                    <a:p>
                      <a:pPr algn="ctr" fontAlgn="ctr"/>
                      <a:r>
                        <a:rPr lang="en-US" sz="1100" b="0" i="0" u="none" strike="noStrike">
                          <a:solidFill>
                            <a:srgbClr val="000000"/>
                          </a:solidFill>
                          <a:effectLst/>
                          <a:latin typeface="Aptos Narrow" panose="020B0004020202020204" pitchFamily="34" charset="0"/>
                        </a:rPr>
                        <a:t>14.36</a:t>
                      </a:r>
                    </a:p>
                  </a:txBody>
                  <a:tcPr marL="0" marR="0" marT="0" marB="0" anchor="ctr"/>
                </a:tc>
                <a:tc>
                  <a:txBody>
                    <a:bodyPr/>
                    <a:lstStyle/>
                    <a:p>
                      <a:pPr algn="ctr" fontAlgn="ctr"/>
                      <a:r>
                        <a:rPr lang="en-US" sz="1100" b="0" i="0" u="none" strike="noStrike">
                          <a:solidFill>
                            <a:srgbClr val="000000"/>
                          </a:solidFill>
                          <a:effectLst/>
                          <a:latin typeface="Aptos Narrow" panose="020B0004020202020204" pitchFamily="34" charset="0"/>
                        </a:rPr>
                        <a:t>11.85</a:t>
                      </a:r>
                    </a:p>
                  </a:txBody>
                  <a:tcPr marL="0" marR="0" marT="0" marB="0" anchor="ctr"/>
                </a:tc>
                <a:tc>
                  <a:txBody>
                    <a:bodyPr/>
                    <a:lstStyle/>
                    <a:p>
                      <a:pPr algn="ctr" fontAlgn="ctr"/>
                      <a:r>
                        <a:rPr lang="en-US" sz="1100" b="0" i="0" u="none" strike="noStrike">
                          <a:solidFill>
                            <a:srgbClr val="000000"/>
                          </a:solidFill>
                          <a:effectLst/>
                          <a:latin typeface="Aptos Narrow" panose="020B0004020202020204" pitchFamily="34" charset="0"/>
                        </a:rPr>
                        <a:t>0.0001</a:t>
                      </a:r>
                    </a:p>
                  </a:txBody>
                  <a:tcPr marL="0" marR="0" marT="0" marB="0" anchor="ctr"/>
                </a:tc>
                <a:extLst>
                  <a:ext uri="{0D108BD9-81ED-4DB2-BD59-A6C34878D82A}">
                    <a16:rowId xmlns:a16="http://schemas.microsoft.com/office/drawing/2014/main" val="4199878839"/>
                  </a:ext>
                </a:extLst>
              </a:tr>
              <a:tr h="272575">
                <a:tc>
                  <a:txBody>
                    <a:bodyPr/>
                    <a:lstStyle/>
                    <a:p>
                      <a:pPr algn="l" fontAlgn="ctr"/>
                      <a:r>
                        <a:rPr lang="en-US" sz="1100" u="none" strike="noStrike" dirty="0">
                          <a:effectLst/>
                        </a:rPr>
                        <a:t> Error</a:t>
                      </a:r>
                      <a:endParaRPr lang="en-US" sz="1100" b="0" i="0" u="none" strike="noStrike" dirty="0">
                        <a:solidFill>
                          <a:srgbClr val="000000"/>
                        </a:solidFill>
                        <a:effectLst/>
                        <a:latin typeface="Aptos Narrow" panose="020B0004020202020204" pitchFamily="34" charset="0"/>
                      </a:endParaRPr>
                    </a:p>
                  </a:txBody>
                  <a:tcPr marL="0" marR="0" marT="0" marB="0" anchor="ctr"/>
                </a:tc>
                <a:tc>
                  <a:txBody>
                    <a:bodyPr/>
                    <a:lstStyle/>
                    <a:p>
                      <a:pPr algn="ctr" fontAlgn="ctr"/>
                      <a:r>
                        <a:rPr lang="en-US" sz="1100" b="0" i="0" u="none" strike="noStrike">
                          <a:solidFill>
                            <a:srgbClr val="000000"/>
                          </a:solidFill>
                          <a:effectLst/>
                          <a:latin typeface="Aptos Narrow" panose="020B0004020202020204" pitchFamily="34" charset="0"/>
                        </a:rPr>
                        <a:t>20</a:t>
                      </a:r>
                    </a:p>
                  </a:txBody>
                  <a:tcPr marL="0" marR="0" marT="0" marB="0" anchor="ctr"/>
                </a:tc>
                <a:tc>
                  <a:txBody>
                    <a:bodyPr/>
                    <a:lstStyle/>
                    <a:p>
                      <a:pPr algn="ctr" fontAlgn="ctr"/>
                      <a:r>
                        <a:rPr lang="en-US" sz="1100" b="0" i="0" u="none" strike="noStrike">
                          <a:solidFill>
                            <a:srgbClr val="000000"/>
                          </a:solidFill>
                          <a:effectLst/>
                          <a:latin typeface="Aptos Narrow" panose="020B0004020202020204" pitchFamily="34" charset="0"/>
                        </a:rPr>
                        <a:t>24.23</a:t>
                      </a:r>
                    </a:p>
                  </a:txBody>
                  <a:tcPr marL="0" marR="0" marT="0" marB="0" anchor="ctr"/>
                </a:tc>
                <a:tc>
                  <a:txBody>
                    <a:bodyPr/>
                    <a:lstStyle/>
                    <a:p>
                      <a:pPr algn="ctr" fontAlgn="ctr"/>
                      <a:r>
                        <a:rPr lang="en-US" sz="1100" b="0" i="0" u="none" strike="noStrike">
                          <a:solidFill>
                            <a:srgbClr val="000000"/>
                          </a:solidFill>
                          <a:effectLst/>
                          <a:latin typeface="Aptos Narrow" panose="020B0004020202020204" pitchFamily="34" charset="0"/>
                        </a:rPr>
                        <a:t>1.21</a:t>
                      </a:r>
                    </a:p>
                  </a:txBody>
                  <a:tcPr marL="0" marR="0" marT="0" marB="0" anchor="ctr"/>
                </a:tc>
                <a:tc>
                  <a:txBody>
                    <a:bodyPr/>
                    <a:lstStyle/>
                    <a:p>
                      <a:pPr algn="ctr" fontAlgn="ctr"/>
                      <a:endParaRPr lang="en-US" sz="1100" b="0" i="0" u="none" strike="noStrike">
                        <a:solidFill>
                          <a:srgbClr val="000000"/>
                        </a:solidFill>
                        <a:effectLst/>
                        <a:latin typeface="Aptos Narrow" panose="020B0004020202020204" pitchFamily="34" charset="0"/>
                      </a:endParaRPr>
                    </a:p>
                  </a:txBody>
                  <a:tcPr marL="0" marR="0" marT="0" marB="0" anchor="ctr"/>
                </a:tc>
                <a:tc>
                  <a:txBody>
                    <a:bodyPr/>
                    <a:lstStyle/>
                    <a:p>
                      <a:pPr algn="ctr" fontAlgn="ctr"/>
                      <a:endParaRPr lang="en-US" sz="1100" b="0" i="0" u="none" strike="noStrike">
                        <a:solidFill>
                          <a:srgbClr val="000000"/>
                        </a:solidFill>
                        <a:effectLst/>
                        <a:latin typeface="Aptos Narrow" panose="020B0004020202020204" pitchFamily="34" charset="0"/>
                      </a:endParaRPr>
                    </a:p>
                  </a:txBody>
                  <a:tcPr marL="0" marR="0" marT="0" marB="0" anchor="ctr"/>
                </a:tc>
                <a:extLst>
                  <a:ext uri="{0D108BD9-81ED-4DB2-BD59-A6C34878D82A}">
                    <a16:rowId xmlns:a16="http://schemas.microsoft.com/office/drawing/2014/main" val="485383138"/>
                  </a:ext>
                </a:extLst>
              </a:tr>
              <a:tr h="261164">
                <a:tc>
                  <a:txBody>
                    <a:bodyPr/>
                    <a:lstStyle/>
                    <a:p>
                      <a:pPr algn="l" fontAlgn="ctr"/>
                      <a:r>
                        <a:rPr lang="en-US" sz="1100" u="none" strike="noStrike" dirty="0">
                          <a:effectLst/>
                        </a:rPr>
                        <a:t> C. Total</a:t>
                      </a:r>
                      <a:endParaRPr lang="en-US" sz="1100" b="0" i="0" u="none" strike="noStrike" dirty="0">
                        <a:solidFill>
                          <a:srgbClr val="000000"/>
                        </a:solidFill>
                        <a:effectLst/>
                        <a:latin typeface="Aptos Narrow" panose="020B0004020202020204" pitchFamily="34" charset="0"/>
                      </a:endParaRPr>
                    </a:p>
                  </a:txBody>
                  <a:tcPr marL="0" marR="0" marT="0" marB="0" anchor="ctr"/>
                </a:tc>
                <a:tc>
                  <a:txBody>
                    <a:bodyPr/>
                    <a:lstStyle/>
                    <a:p>
                      <a:pPr algn="ctr" fontAlgn="ctr"/>
                      <a:r>
                        <a:rPr lang="en-US" sz="1100" b="0" i="0" u="none" strike="noStrike">
                          <a:solidFill>
                            <a:srgbClr val="000000"/>
                          </a:solidFill>
                          <a:effectLst/>
                          <a:latin typeface="Aptos Narrow" panose="020B0004020202020204" pitchFamily="34" charset="0"/>
                        </a:rPr>
                        <a:t>23</a:t>
                      </a:r>
                    </a:p>
                  </a:txBody>
                  <a:tcPr marL="0" marR="0" marT="0" marB="0" anchor="ctr"/>
                </a:tc>
                <a:tc>
                  <a:txBody>
                    <a:bodyPr/>
                    <a:lstStyle/>
                    <a:p>
                      <a:pPr algn="ctr" fontAlgn="ctr"/>
                      <a:r>
                        <a:rPr lang="en-US" sz="1100" b="0" i="0" u="none" strike="noStrike">
                          <a:solidFill>
                            <a:srgbClr val="000000"/>
                          </a:solidFill>
                          <a:effectLst/>
                          <a:latin typeface="Aptos Narrow" panose="020B0004020202020204" pitchFamily="34" charset="0"/>
                        </a:rPr>
                        <a:t>67.30</a:t>
                      </a:r>
                    </a:p>
                  </a:txBody>
                  <a:tcPr marL="0" marR="0" marT="0" marB="0" anchor="ctr"/>
                </a:tc>
                <a:tc>
                  <a:txBody>
                    <a:bodyPr/>
                    <a:lstStyle/>
                    <a:p>
                      <a:pPr algn="ctr" fontAlgn="ctr"/>
                      <a:endParaRPr lang="en-US" sz="1100" b="0" i="0" u="none" strike="noStrike">
                        <a:solidFill>
                          <a:srgbClr val="000000"/>
                        </a:solidFill>
                        <a:effectLst/>
                        <a:latin typeface="Aptos Narrow" panose="020B0004020202020204" pitchFamily="34" charset="0"/>
                      </a:endParaRPr>
                    </a:p>
                  </a:txBody>
                  <a:tcPr marL="0" marR="0" marT="0" marB="0" anchor="ctr"/>
                </a:tc>
                <a:tc>
                  <a:txBody>
                    <a:bodyPr/>
                    <a:lstStyle/>
                    <a:p>
                      <a:pPr algn="ctr" fontAlgn="ctr"/>
                      <a:endParaRPr lang="en-US" sz="1100" b="0" i="0" u="none" strike="noStrike">
                        <a:solidFill>
                          <a:srgbClr val="000000"/>
                        </a:solidFill>
                        <a:effectLst/>
                        <a:latin typeface="Aptos Narrow" panose="020B0004020202020204" pitchFamily="34" charset="0"/>
                      </a:endParaRPr>
                    </a:p>
                  </a:txBody>
                  <a:tcPr marL="0" marR="0" marT="0" marB="0" anchor="ctr"/>
                </a:tc>
                <a:tc>
                  <a:txBody>
                    <a:bodyPr/>
                    <a:lstStyle/>
                    <a:p>
                      <a:pPr algn="ctr" fontAlgn="ctr"/>
                      <a:endParaRPr lang="en-US" sz="1100" b="0" i="0" u="none" strike="noStrike" dirty="0">
                        <a:solidFill>
                          <a:srgbClr val="000000"/>
                        </a:solidFill>
                        <a:effectLst/>
                        <a:latin typeface="Aptos Narrow" panose="020B0004020202020204" pitchFamily="34" charset="0"/>
                      </a:endParaRPr>
                    </a:p>
                  </a:txBody>
                  <a:tcPr marL="0" marR="0" marT="0" marB="0" anchor="ctr"/>
                </a:tc>
                <a:extLst>
                  <a:ext uri="{0D108BD9-81ED-4DB2-BD59-A6C34878D82A}">
                    <a16:rowId xmlns:a16="http://schemas.microsoft.com/office/drawing/2014/main" val="1494841154"/>
                  </a:ext>
                </a:extLst>
              </a:tr>
            </a:tbl>
          </a:graphicData>
        </a:graphic>
      </p:graphicFrame>
      <p:graphicFrame>
        <p:nvGraphicFramePr>
          <p:cNvPr id="5" name="Table 4">
            <a:extLst>
              <a:ext uri="{FF2B5EF4-FFF2-40B4-BE49-F238E27FC236}">
                <a16:creationId xmlns:a16="http://schemas.microsoft.com/office/drawing/2014/main" id="{3D289EB9-C2CE-01EB-DB74-488DFE99FE4A}"/>
              </a:ext>
            </a:extLst>
          </p:cNvPr>
          <p:cNvGraphicFramePr>
            <a:graphicFrameLocks noGrp="1"/>
          </p:cNvGraphicFramePr>
          <p:nvPr>
            <p:extLst>
              <p:ext uri="{D42A27DB-BD31-4B8C-83A1-F6EECF244321}">
                <p14:modId xmlns:p14="http://schemas.microsoft.com/office/powerpoint/2010/main" val="1597506769"/>
              </p:ext>
            </p:extLst>
          </p:nvPr>
        </p:nvGraphicFramePr>
        <p:xfrm>
          <a:off x="4637988" y="3529008"/>
          <a:ext cx="4336330" cy="1731102"/>
        </p:xfrm>
        <a:graphic>
          <a:graphicData uri="http://schemas.openxmlformats.org/drawingml/2006/table">
            <a:tbl>
              <a:tblPr firstRow="1" bandRow="1">
                <a:tableStyleId>{5C22544A-7EE6-4342-B048-85BDC9FD1C3A}</a:tableStyleId>
              </a:tblPr>
              <a:tblGrid>
                <a:gridCol w="1568515">
                  <a:extLst>
                    <a:ext uri="{9D8B030D-6E8A-4147-A177-3AD203B41FA5}">
                      <a16:colId xmlns:a16="http://schemas.microsoft.com/office/drawing/2014/main" val="1217702251"/>
                    </a:ext>
                  </a:extLst>
                </a:gridCol>
                <a:gridCol w="665636">
                  <a:extLst>
                    <a:ext uri="{9D8B030D-6E8A-4147-A177-3AD203B41FA5}">
                      <a16:colId xmlns:a16="http://schemas.microsoft.com/office/drawing/2014/main" val="3777059026"/>
                    </a:ext>
                  </a:extLst>
                </a:gridCol>
                <a:gridCol w="697584">
                  <a:extLst>
                    <a:ext uri="{9D8B030D-6E8A-4147-A177-3AD203B41FA5}">
                      <a16:colId xmlns:a16="http://schemas.microsoft.com/office/drawing/2014/main" val="1467889287"/>
                    </a:ext>
                  </a:extLst>
                </a:gridCol>
                <a:gridCol w="593888">
                  <a:extLst>
                    <a:ext uri="{9D8B030D-6E8A-4147-A177-3AD203B41FA5}">
                      <a16:colId xmlns:a16="http://schemas.microsoft.com/office/drawing/2014/main" val="3205211072"/>
                    </a:ext>
                  </a:extLst>
                </a:gridCol>
                <a:gridCol w="810707">
                  <a:extLst>
                    <a:ext uri="{9D8B030D-6E8A-4147-A177-3AD203B41FA5}">
                      <a16:colId xmlns:a16="http://schemas.microsoft.com/office/drawing/2014/main" val="3130420720"/>
                    </a:ext>
                  </a:extLst>
                </a:gridCol>
              </a:tblGrid>
              <a:tr h="391337">
                <a:tc gridSpan="5">
                  <a:txBody>
                    <a:bodyPr/>
                    <a:lstStyle/>
                    <a:p>
                      <a:r>
                        <a:rPr lang="en-US" sz="1100" dirty="0">
                          <a:latin typeface="Arial" panose="020B0604020202020204" pitchFamily="34" charset="0"/>
                          <a:cs typeface="Arial" panose="020B0604020202020204" pitchFamily="34" charset="0"/>
                        </a:rPr>
                        <a:t>Parameter estimates</a:t>
                      </a:r>
                    </a:p>
                  </a:txBody>
                  <a:tcPr anchor="ctr"/>
                </a:tc>
                <a:tc hMerge="1">
                  <a:txBody>
                    <a:bodyPr/>
                    <a:lstStyle/>
                    <a:p>
                      <a:endParaRPr lang="en-US" sz="1100" dirty="0">
                        <a:latin typeface="Arial" panose="020B0604020202020204" pitchFamily="34" charset="0"/>
                        <a:cs typeface="Arial" panose="020B0604020202020204" pitchFamily="34" charset="0"/>
                      </a:endParaRPr>
                    </a:p>
                  </a:txBody>
                  <a:tcPr/>
                </a:tc>
                <a:tc hMerge="1">
                  <a:txBody>
                    <a:bodyPr/>
                    <a:lstStyle/>
                    <a:p>
                      <a:endParaRPr lang="en-US" sz="1100" dirty="0">
                        <a:latin typeface="Arial" panose="020B0604020202020204" pitchFamily="34" charset="0"/>
                        <a:cs typeface="Arial" panose="020B0604020202020204" pitchFamily="34" charset="0"/>
                      </a:endParaRPr>
                    </a:p>
                  </a:txBody>
                  <a:tcPr/>
                </a:tc>
                <a:tc hMerge="1">
                  <a:txBody>
                    <a:bodyPr/>
                    <a:lstStyle/>
                    <a:p>
                      <a:endParaRPr lang="en-US" sz="1100" dirty="0">
                        <a:latin typeface="Arial" panose="020B0604020202020204" pitchFamily="34" charset="0"/>
                        <a:cs typeface="Arial" panose="020B0604020202020204" pitchFamily="34" charset="0"/>
                      </a:endParaRPr>
                    </a:p>
                  </a:txBody>
                  <a:tcPr/>
                </a:tc>
                <a:tc hMerge="1">
                  <a:txBody>
                    <a:bodyPr/>
                    <a:lstStyle/>
                    <a:p>
                      <a:endParaRPr lang="en-US" sz="11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731650263"/>
                  </a:ext>
                </a:extLst>
              </a:tr>
              <a:tr h="253218">
                <a:tc>
                  <a:txBody>
                    <a:bodyPr/>
                    <a:lstStyle/>
                    <a:p>
                      <a:pPr algn="l" fontAlgn="ctr"/>
                      <a:r>
                        <a:rPr lang="en-US" sz="1100" b="0" i="0" u="none" strike="noStrike" dirty="0">
                          <a:solidFill>
                            <a:srgbClr val="000000"/>
                          </a:solidFill>
                          <a:effectLst/>
                          <a:latin typeface="Aptos Narrow" panose="020B0004020202020204" pitchFamily="34" charset="0"/>
                        </a:rPr>
                        <a:t> Term</a:t>
                      </a:r>
                    </a:p>
                  </a:txBody>
                  <a:tcPr marL="0" marR="0" marT="0" marB="0" anchor="ctr"/>
                </a:tc>
                <a:tc>
                  <a:txBody>
                    <a:bodyPr/>
                    <a:lstStyle/>
                    <a:p>
                      <a:pPr algn="ctr" fontAlgn="ctr"/>
                      <a:r>
                        <a:rPr lang="en-US" sz="1100" b="0" i="0" u="none" strike="noStrike" dirty="0">
                          <a:solidFill>
                            <a:srgbClr val="000000"/>
                          </a:solidFill>
                          <a:effectLst/>
                          <a:latin typeface="Aptos Narrow" panose="020B0004020202020204" pitchFamily="34" charset="0"/>
                        </a:rPr>
                        <a:t>Estimate</a:t>
                      </a:r>
                    </a:p>
                  </a:txBody>
                  <a:tcPr marL="0" marR="0" marT="0" marB="0" anchor="ctr"/>
                </a:tc>
                <a:tc>
                  <a:txBody>
                    <a:bodyPr/>
                    <a:lstStyle/>
                    <a:p>
                      <a:pPr algn="ctr" fontAlgn="ctr"/>
                      <a:r>
                        <a:rPr lang="en-US" sz="1100" b="0" i="0" u="none" strike="noStrike">
                          <a:solidFill>
                            <a:srgbClr val="000000"/>
                          </a:solidFill>
                          <a:effectLst/>
                          <a:latin typeface="Aptos Narrow" panose="020B0004020202020204" pitchFamily="34" charset="0"/>
                        </a:rPr>
                        <a:t>Std Error</a:t>
                      </a:r>
                    </a:p>
                  </a:txBody>
                  <a:tcPr marL="0" marR="0" marT="0" marB="0" anchor="ctr"/>
                </a:tc>
                <a:tc>
                  <a:txBody>
                    <a:bodyPr/>
                    <a:lstStyle/>
                    <a:p>
                      <a:pPr algn="ctr" fontAlgn="ctr"/>
                      <a:r>
                        <a:rPr lang="en-US" sz="1100" b="0" i="0" u="none" strike="noStrike">
                          <a:solidFill>
                            <a:srgbClr val="000000"/>
                          </a:solidFill>
                          <a:effectLst/>
                          <a:latin typeface="Aptos Narrow" panose="020B0004020202020204" pitchFamily="34" charset="0"/>
                        </a:rPr>
                        <a:t>t Ratio</a:t>
                      </a:r>
                    </a:p>
                  </a:txBody>
                  <a:tcPr marL="0" marR="0" marT="0" marB="0" anchor="ctr"/>
                </a:tc>
                <a:tc>
                  <a:txBody>
                    <a:bodyPr/>
                    <a:lstStyle/>
                    <a:p>
                      <a:pPr algn="ctr" fontAlgn="ctr"/>
                      <a:r>
                        <a:rPr lang="en-US" sz="1100" b="0" i="0" u="none" strike="noStrike">
                          <a:solidFill>
                            <a:srgbClr val="000000"/>
                          </a:solidFill>
                          <a:effectLst/>
                          <a:latin typeface="Aptos Narrow" panose="020B0004020202020204" pitchFamily="34" charset="0"/>
                        </a:rPr>
                        <a:t>Prob&gt;|t|</a:t>
                      </a:r>
                    </a:p>
                  </a:txBody>
                  <a:tcPr marL="0" marR="0" marT="0" marB="0" anchor="ctr"/>
                </a:tc>
                <a:extLst>
                  <a:ext uri="{0D108BD9-81ED-4DB2-BD59-A6C34878D82A}">
                    <a16:rowId xmlns:a16="http://schemas.microsoft.com/office/drawing/2014/main" val="4147250225"/>
                  </a:ext>
                </a:extLst>
              </a:tr>
              <a:tr h="228708">
                <a:tc>
                  <a:txBody>
                    <a:bodyPr/>
                    <a:lstStyle/>
                    <a:p>
                      <a:pPr algn="l" fontAlgn="ctr"/>
                      <a:r>
                        <a:rPr lang="en-US" sz="1100" b="0" i="0" u="none" strike="noStrike" dirty="0">
                          <a:solidFill>
                            <a:srgbClr val="000000"/>
                          </a:solidFill>
                          <a:effectLst/>
                          <a:latin typeface="Aptos Narrow" panose="020B0004020202020204" pitchFamily="34" charset="0"/>
                        </a:rPr>
                        <a:t> Intercept</a:t>
                      </a:r>
                    </a:p>
                  </a:txBody>
                  <a:tcPr marL="0" marR="0" marT="0" marB="0" anchor="ctr"/>
                </a:tc>
                <a:tc>
                  <a:txBody>
                    <a:bodyPr/>
                    <a:lstStyle/>
                    <a:p>
                      <a:pPr algn="ctr" fontAlgn="ctr"/>
                      <a:r>
                        <a:rPr lang="en-US" sz="1100" b="0" i="0" u="none" strike="noStrike">
                          <a:solidFill>
                            <a:srgbClr val="000000"/>
                          </a:solidFill>
                          <a:effectLst/>
                          <a:latin typeface="Aptos Narrow" panose="020B0004020202020204" pitchFamily="34" charset="0"/>
                        </a:rPr>
                        <a:t>13.6723</a:t>
                      </a:r>
                    </a:p>
                  </a:txBody>
                  <a:tcPr marL="0" marR="0" marT="0" marB="0" anchor="ctr"/>
                </a:tc>
                <a:tc>
                  <a:txBody>
                    <a:bodyPr/>
                    <a:lstStyle/>
                    <a:p>
                      <a:pPr algn="ctr" fontAlgn="ctr"/>
                      <a:r>
                        <a:rPr lang="en-US" sz="1100" b="0" i="0" u="none" strike="noStrike">
                          <a:solidFill>
                            <a:srgbClr val="000000"/>
                          </a:solidFill>
                          <a:effectLst/>
                          <a:latin typeface="Aptos Narrow" panose="020B0004020202020204" pitchFamily="34" charset="0"/>
                        </a:rPr>
                        <a:t>0.8058</a:t>
                      </a:r>
                    </a:p>
                  </a:txBody>
                  <a:tcPr marL="0" marR="0" marT="0" marB="0" anchor="ctr"/>
                </a:tc>
                <a:tc>
                  <a:txBody>
                    <a:bodyPr/>
                    <a:lstStyle/>
                    <a:p>
                      <a:pPr algn="ctr" fontAlgn="ctr"/>
                      <a:r>
                        <a:rPr lang="en-US" sz="1100" b="0" i="0" u="none" strike="noStrike">
                          <a:solidFill>
                            <a:srgbClr val="000000"/>
                          </a:solidFill>
                          <a:effectLst/>
                          <a:latin typeface="Aptos Narrow" panose="020B0004020202020204" pitchFamily="34" charset="0"/>
                        </a:rPr>
                        <a:t>16.97</a:t>
                      </a:r>
                    </a:p>
                  </a:txBody>
                  <a:tcPr marL="0" marR="0" marT="0" marB="0" anchor="ctr"/>
                </a:tc>
                <a:tc>
                  <a:txBody>
                    <a:bodyPr/>
                    <a:lstStyle/>
                    <a:p>
                      <a:pPr algn="ctr" fontAlgn="ctr"/>
                      <a:r>
                        <a:rPr lang="en-US" sz="1100" b="0" i="0" u="none" strike="noStrike">
                          <a:solidFill>
                            <a:srgbClr val="000000"/>
                          </a:solidFill>
                          <a:effectLst/>
                          <a:latin typeface="Aptos Narrow" panose="020B0004020202020204" pitchFamily="34" charset="0"/>
                        </a:rPr>
                        <a:t>&lt;.0001</a:t>
                      </a:r>
                    </a:p>
                  </a:txBody>
                  <a:tcPr marL="0" marR="0" marT="0" marB="0" anchor="ctr"/>
                </a:tc>
                <a:extLst>
                  <a:ext uri="{0D108BD9-81ED-4DB2-BD59-A6C34878D82A}">
                    <a16:rowId xmlns:a16="http://schemas.microsoft.com/office/drawing/2014/main" val="3938420388"/>
                  </a:ext>
                </a:extLst>
              </a:tr>
              <a:tr h="311084">
                <a:tc>
                  <a:txBody>
                    <a:bodyPr/>
                    <a:lstStyle/>
                    <a:p>
                      <a:pPr algn="l" fontAlgn="ctr"/>
                      <a:r>
                        <a:rPr lang="en-US" sz="1100" b="0" i="0" u="none" strike="noStrike" dirty="0">
                          <a:solidFill>
                            <a:srgbClr val="000000"/>
                          </a:solidFill>
                          <a:effectLst/>
                          <a:latin typeface="Aptos Narrow" panose="020B0004020202020204" pitchFamily="34" charset="0"/>
                        </a:rPr>
                        <a:t> Density</a:t>
                      </a:r>
                    </a:p>
                  </a:txBody>
                  <a:tcPr marL="0" marR="0" marT="0" marB="0" anchor="ctr"/>
                </a:tc>
                <a:tc>
                  <a:txBody>
                    <a:bodyPr/>
                    <a:lstStyle/>
                    <a:p>
                      <a:pPr algn="ctr" fontAlgn="ctr"/>
                      <a:r>
                        <a:rPr lang="en-US" sz="1100" b="0" i="0" u="none" strike="noStrike">
                          <a:solidFill>
                            <a:srgbClr val="000000"/>
                          </a:solidFill>
                          <a:effectLst/>
                          <a:latin typeface="Aptos Narrow" panose="020B0004020202020204" pitchFamily="34" charset="0"/>
                        </a:rPr>
                        <a:t>0.0399</a:t>
                      </a:r>
                    </a:p>
                  </a:txBody>
                  <a:tcPr marL="0" marR="0" marT="0" marB="0" anchor="ctr"/>
                </a:tc>
                <a:tc>
                  <a:txBody>
                    <a:bodyPr/>
                    <a:lstStyle/>
                    <a:p>
                      <a:pPr algn="ctr" fontAlgn="ctr"/>
                      <a:r>
                        <a:rPr lang="en-US" sz="1100" b="0" i="0" u="none" strike="noStrike">
                          <a:solidFill>
                            <a:srgbClr val="000000"/>
                          </a:solidFill>
                          <a:effectLst/>
                          <a:latin typeface="Aptos Narrow" panose="020B0004020202020204" pitchFamily="34" charset="0"/>
                        </a:rPr>
                        <a:t>0.0117</a:t>
                      </a:r>
                    </a:p>
                  </a:txBody>
                  <a:tcPr marL="0" marR="0" marT="0" marB="0" anchor="ctr"/>
                </a:tc>
                <a:tc>
                  <a:txBody>
                    <a:bodyPr/>
                    <a:lstStyle/>
                    <a:p>
                      <a:pPr algn="ctr" fontAlgn="ctr"/>
                      <a:r>
                        <a:rPr lang="en-US" sz="1100" b="0" i="0" u="none" strike="noStrike">
                          <a:solidFill>
                            <a:srgbClr val="000000"/>
                          </a:solidFill>
                          <a:effectLst/>
                          <a:latin typeface="Aptos Narrow" panose="020B0004020202020204" pitchFamily="34" charset="0"/>
                        </a:rPr>
                        <a:t>3.41</a:t>
                      </a:r>
                    </a:p>
                  </a:txBody>
                  <a:tcPr marL="0" marR="0" marT="0" marB="0" anchor="ctr"/>
                </a:tc>
                <a:tc>
                  <a:txBody>
                    <a:bodyPr/>
                    <a:lstStyle/>
                    <a:p>
                      <a:pPr algn="ctr" fontAlgn="ctr"/>
                      <a:r>
                        <a:rPr lang="en-US" sz="1100" b="0" i="0" u="none" strike="noStrike">
                          <a:solidFill>
                            <a:srgbClr val="000000"/>
                          </a:solidFill>
                          <a:effectLst/>
                          <a:latin typeface="Aptos Narrow" panose="020B0004020202020204" pitchFamily="34" charset="0"/>
                        </a:rPr>
                        <a:t>0.0028</a:t>
                      </a:r>
                    </a:p>
                  </a:txBody>
                  <a:tcPr marL="0" marR="0" marT="0" marB="0" anchor="ctr"/>
                </a:tc>
                <a:extLst>
                  <a:ext uri="{0D108BD9-81ED-4DB2-BD59-A6C34878D82A}">
                    <a16:rowId xmlns:a16="http://schemas.microsoft.com/office/drawing/2014/main" val="3299808396"/>
                  </a:ext>
                </a:extLst>
              </a:tr>
              <a:tr h="245097">
                <a:tc>
                  <a:txBody>
                    <a:bodyPr/>
                    <a:lstStyle/>
                    <a:p>
                      <a:pPr algn="l" fontAlgn="ctr"/>
                      <a:r>
                        <a:rPr lang="en-US" sz="1100" b="0" i="0" u="none" strike="noStrike" dirty="0">
                          <a:solidFill>
                            <a:srgbClr val="000000"/>
                          </a:solidFill>
                          <a:effectLst/>
                          <a:latin typeface="Aptos Narrow" panose="020B0004020202020204" pitchFamily="34" charset="0"/>
                        </a:rPr>
                        <a:t> Food</a:t>
                      </a:r>
                    </a:p>
                  </a:txBody>
                  <a:tcPr marL="0" marR="0" marT="0" marB="0" anchor="ctr"/>
                </a:tc>
                <a:tc>
                  <a:txBody>
                    <a:bodyPr/>
                    <a:lstStyle/>
                    <a:p>
                      <a:pPr algn="ctr" fontAlgn="ctr"/>
                      <a:r>
                        <a:rPr lang="en-US" sz="1100" b="0" i="0" u="none" strike="noStrike">
                          <a:solidFill>
                            <a:srgbClr val="000000"/>
                          </a:solidFill>
                          <a:effectLst/>
                          <a:latin typeface="Aptos Narrow" panose="020B0004020202020204" pitchFamily="34" charset="0"/>
                        </a:rPr>
                        <a:t>-0.1005</a:t>
                      </a:r>
                    </a:p>
                  </a:txBody>
                  <a:tcPr marL="0" marR="0" marT="0" marB="0" anchor="ctr"/>
                </a:tc>
                <a:tc>
                  <a:txBody>
                    <a:bodyPr/>
                    <a:lstStyle/>
                    <a:p>
                      <a:pPr algn="ctr" fontAlgn="ctr"/>
                      <a:r>
                        <a:rPr lang="en-US" sz="1100" b="0" i="0" u="none" strike="noStrike">
                          <a:solidFill>
                            <a:srgbClr val="000000"/>
                          </a:solidFill>
                          <a:effectLst/>
                          <a:latin typeface="Aptos Narrow" panose="020B0004020202020204" pitchFamily="34" charset="0"/>
                        </a:rPr>
                        <a:t>0.0300</a:t>
                      </a:r>
                    </a:p>
                  </a:txBody>
                  <a:tcPr marL="0" marR="0" marT="0" marB="0" anchor="ctr"/>
                </a:tc>
                <a:tc>
                  <a:txBody>
                    <a:bodyPr/>
                    <a:lstStyle/>
                    <a:p>
                      <a:pPr algn="ctr" fontAlgn="ctr"/>
                      <a:r>
                        <a:rPr lang="en-US" sz="1100" b="0" i="0" u="none" strike="noStrike">
                          <a:solidFill>
                            <a:srgbClr val="000000"/>
                          </a:solidFill>
                          <a:effectLst/>
                          <a:latin typeface="Aptos Narrow" panose="020B0004020202020204" pitchFamily="34" charset="0"/>
                        </a:rPr>
                        <a:t>-3.35</a:t>
                      </a:r>
                    </a:p>
                  </a:txBody>
                  <a:tcPr marL="0" marR="0" marT="0" marB="0" anchor="ctr"/>
                </a:tc>
                <a:tc>
                  <a:txBody>
                    <a:bodyPr/>
                    <a:lstStyle/>
                    <a:p>
                      <a:pPr algn="ctr" fontAlgn="ctr"/>
                      <a:r>
                        <a:rPr lang="en-US" sz="1100" b="0" i="0" u="none" strike="noStrike">
                          <a:solidFill>
                            <a:srgbClr val="000000"/>
                          </a:solidFill>
                          <a:effectLst/>
                          <a:latin typeface="Aptos Narrow" panose="020B0004020202020204" pitchFamily="34" charset="0"/>
                        </a:rPr>
                        <a:t>0.0032</a:t>
                      </a:r>
                    </a:p>
                  </a:txBody>
                  <a:tcPr marL="0" marR="0" marT="0" marB="0" anchor="ctr"/>
                </a:tc>
                <a:extLst>
                  <a:ext uri="{0D108BD9-81ED-4DB2-BD59-A6C34878D82A}">
                    <a16:rowId xmlns:a16="http://schemas.microsoft.com/office/drawing/2014/main" val="3971450557"/>
                  </a:ext>
                </a:extLst>
              </a:tr>
              <a:tr h="301658">
                <a:tc>
                  <a:txBody>
                    <a:bodyPr/>
                    <a:lstStyle/>
                    <a:p>
                      <a:pPr algn="l" fontAlgn="ctr"/>
                      <a:r>
                        <a:rPr lang="en-US" sz="1100" b="0" i="0" u="none" strike="noStrike" dirty="0">
                          <a:solidFill>
                            <a:srgbClr val="000000"/>
                          </a:solidFill>
                          <a:effectLst/>
                          <a:latin typeface="Aptos Narrow" panose="020B0004020202020204" pitchFamily="34" charset="0"/>
                        </a:rPr>
                        <a:t> (Density-32.5)*(Food-22.5)</a:t>
                      </a:r>
                    </a:p>
                  </a:txBody>
                  <a:tcPr marL="0" marR="0" marT="0" marB="0" anchor="ctr"/>
                </a:tc>
                <a:tc>
                  <a:txBody>
                    <a:bodyPr/>
                    <a:lstStyle/>
                    <a:p>
                      <a:pPr algn="ctr" fontAlgn="ctr"/>
                      <a:r>
                        <a:rPr lang="en-US" sz="1100" b="0" i="0" u="none" strike="noStrike">
                          <a:solidFill>
                            <a:srgbClr val="000000"/>
                          </a:solidFill>
                          <a:effectLst/>
                          <a:latin typeface="Aptos Narrow" panose="020B0004020202020204" pitchFamily="34" charset="0"/>
                        </a:rPr>
                        <a:t>-0.0056</a:t>
                      </a:r>
                    </a:p>
                  </a:txBody>
                  <a:tcPr marL="0" marR="0" marT="0" marB="0" anchor="ctr"/>
                </a:tc>
                <a:tc>
                  <a:txBody>
                    <a:bodyPr/>
                    <a:lstStyle/>
                    <a:p>
                      <a:pPr algn="ctr" fontAlgn="ctr"/>
                      <a:r>
                        <a:rPr lang="en-US" sz="1100" b="0" i="0" u="none" strike="noStrike">
                          <a:solidFill>
                            <a:srgbClr val="000000"/>
                          </a:solidFill>
                          <a:effectLst/>
                          <a:latin typeface="Aptos Narrow" panose="020B0004020202020204" pitchFamily="34" charset="0"/>
                        </a:rPr>
                        <a:t>0.0016</a:t>
                      </a:r>
                    </a:p>
                  </a:txBody>
                  <a:tcPr marL="0" marR="0" marT="0" marB="0" anchor="ctr"/>
                </a:tc>
                <a:tc>
                  <a:txBody>
                    <a:bodyPr/>
                    <a:lstStyle/>
                    <a:p>
                      <a:pPr algn="ctr" fontAlgn="ctr"/>
                      <a:r>
                        <a:rPr lang="en-US" sz="1100" b="0" i="0" u="none" strike="noStrike">
                          <a:solidFill>
                            <a:srgbClr val="000000"/>
                          </a:solidFill>
                          <a:effectLst/>
                          <a:latin typeface="Aptos Narrow" panose="020B0004020202020204" pitchFamily="34" charset="0"/>
                        </a:rPr>
                        <a:t>-3.56</a:t>
                      </a:r>
                    </a:p>
                  </a:txBody>
                  <a:tcPr marL="0" marR="0" marT="0" marB="0" anchor="ctr"/>
                </a:tc>
                <a:tc>
                  <a:txBody>
                    <a:bodyPr/>
                    <a:lstStyle/>
                    <a:p>
                      <a:pPr algn="ctr" fontAlgn="ctr"/>
                      <a:r>
                        <a:rPr lang="en-US" sz="1100" b="0" i="0" u="none" strike="noStrike" dirty="0">
                          <a:solidFill>
                            <a:srgbClr val="000000"/>
                          </a:solidFill>
                          <a:effectLst/>
                          <a:latin typeface="Aptos Narrow" panose="020B0004020202020204" pitchFamily="34" charset="0"/>
                        </a:rPr>
                        <a:t>0.0020</a:t>
                      </a:r>
                    </a:p>
                  </a:txBody>
                  <a:tcPr marL="0" marR="0" marT="0" marB="0" anchor="ctr"/>
                </a:tc>
                <a:extLst>
                  <a:ext uri="{0D108BD9-81ED-4DB2-BD59-A6C34878D82A}">
                    <a16:rowId xmlns:a16="http://schemas.microsoft.com/office/drawing/2014/main" val="238367706"/>
                  </a:ext>
                </a:extLst>
              </a:tr>
            </a:tbl>
          </a:graphicData>
        </a:graphic>
      </p:graphicFrame>
      <p:sp>
        <p:nvSpPr>
          <p:cNvPr id="8" name="TextBox 7">
            <a:extLst>
              <a:ext uri="{FF2B5EF4-FFF2-40B4-BE49-F238E27FC236}">
                <a16:creationId xmlns:a16="http://schemas.microsoft.com/office/drawing/2014/main" id="{F936E9FD-DBBF-6512-9684-6AA2004FB89A}"/>
              </a:ext>
            </a:extLst>
          </p:cNvPr>
          <p:cNvSpPr txBox="1"/>
          <p:nvPr/>
        </p:nvSpPr>
        <p:spPr>
          <a:xfrm>
            <a:off x="4637988" y="1651786"/>
            <a:ext cx="1848583" cy="276999"/>
          </a:xfrm>
          <a:prstGeom prst="rect">
            <a:avLst/>
          </a:prstGeom>
          <a:noFill/>
        </p:spPr>
        <p:txBody>
          <a:bodyPr wrap="none" rtlCol="0">
            <a:spAutoFit/>
          </a:bodyPr>
          <a:lstStyle/>
          <a:p>
            <a:r>
              <a:rPr lang="en-US" sz="1200" dirty="0">
                <a:latin typeface="Arial" panose="020B0604020202020204" pitchFamily="34" charset="0"/>
                <a:cs typeface="Arial" panose="020B0604020202020204" pitchFamily="34" charset="0"/>
              </a:rPr>
              <a:t>B. Male emergence time</a:t>
            </a:r>
          </a:p>
        </p:txBody>
      </p:sp>
    </p:spTree>
    <p:extLst>
      <p:ext uri="{BB962C8B-B14F-4D97-AF65-F5344CB8AC3E}">
        <p14:creationId xmlns:p14="http://schemas.microsoft.com/office/powerpoint/2010/main" val="373774431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1055</TotalTime>
  <Words>523</Words>
  <Application>Microsoft Office PowerPoint</Application>
  <PresentationFormat>Letter Paper (8.5x11 in)</PresentationFormat>
  <Paragraphs>235</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Aptos</vt:lpstr>
      <vt:lpstr>Aptos Display</vt:lpstr>
      <vt:lpstr>Aptos Narrow</vt:lpstr>
      <vt:lpstr>Arial</vt: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Zhou, Guofa</dc:creator>
  <cp:lastModifiedBy>Zhou, Guofa</cp:lastModifiedBy>
  <cp:revision>13</cp:revision>
  <dcterms:created xsi:type="dcterms:W3CDTF">2024-10-31T05:42:16Z</dcterms:created>
  <dcterms:modified xsi:type="dcterms:W3CDTF">2026-04-29T05:56:31Z</dcterms:modified>
</cp:coreProperties>
</file>