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00" d="100"/>
          <a:sy n="100" d="100"/>
        </p:scale>
        <p:origin x="10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BCCA7-AA27-F943-8615-3669A0C693B5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CDE80-2F9C-F64D-8C30-5FF25EC97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61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6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6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3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3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9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3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4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8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E1652-AB79-8E4A-BEB0-73F6A0952C46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72390-CD00-FD48-83CC-D7ED5AFC3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0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1: SNPs associated with NAFLD (&lt;5x10-8) through risk factor informed GWAS.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714228"/>
              </p:ext>
            </p:extLst>
          </p:nvPr>
        </p:nvGraphicFramePr>
        <p:xfrm>
          <a:off x="88899" y="1066788"/>
          <a:ext cx="12014202" cy="4686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7365"/>
                <a:gridCol w="757365"/>
                <a:gridCol w="661698"/>
                <a:gridCol w="1044367"/>
                <a:gridCol w="199306"/>
                <a:gridCol w="215252"/>
                <a:gridCol w="406586"/>
                <a:gridCol w="358753"/>
                <a:gridCol w="422529"/>
                <a:gridCol w="1315423"/>
                <a:gridCol w="1347313"/>
                <a:gridCol w="1395145"/>
                <a:gridCol w="1411090"/>
                <a:gridCol w="669670"/>
                <a:gridCol w="693587"/>
                <a:gridCol w="358753"/>
              </a:tblGrid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Bayes Factors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rsid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chrm_UK10K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pos_UK10K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at_or_near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alt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z_obs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mu_prior_estimate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mu_prior_std_error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beta_prior_estimate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beta_prior_std_error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BF_p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u="none" strike="noStrike">
                          <a:effectLst/>
                        </a:rPr>
                        <a:t>rs1260326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27730940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GCKR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0.117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6.227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1.221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0.559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0.011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16427.412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4.11E-13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rs28601761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u="none" strike="noStrike">
                          <a:effectLst/>
                        </a:rPr>
                        <a:t>126500031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TRIB1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0.150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8.042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0.883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0.345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0.006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11808.209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8.51E-13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rs9928094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53799905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FTO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-0.089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-4.841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-2.144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0.487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-0.039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5837.930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3.97E-12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fi-FI" sz="900" u="none" strike="noStrike">
                          <a:effectLst/>
                        </a:rPr>
                        <a:t>rs13702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19824492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0.080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3.915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1.556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0.472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0.032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0.010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197.951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4.41E-09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Posterior effects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rsid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chrm_UK10K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pos_UK10K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at_or_near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alt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z_obs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mu_posterior_estimate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mu_posterior_std_error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beta_posterior_estimate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beta_posterior_std_error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z_posterior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p_posterior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rs9930333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53799977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FTO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-0.089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-4.829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-2.635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0.432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-0.048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-6.101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1.05E-09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rs405509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45408836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APOE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-0.026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-1.412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-1.231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0.179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-0.023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0.003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-6.880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5.97E-12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rs7254892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45389596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NECTIN2/TM6SF2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-0.003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0.047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-0.055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1.160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0.185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900" u="none" strike="noStrike">
                          <a:effectLst/>
                        </a:rPr>
                        <a:t>0.055</a:t>
                      </a:r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6.285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3.29E-10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rs10408163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47597102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ZC3H4/APOE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0.267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-1.011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0.172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-0.021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0.003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-5.879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4.13E-09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fi-FI" sz="900" u="none" strike="noStrike">
                          <a:effectLst/>
                        </a:rPr>
                        <a:t>rs2965185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19525792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GATAD2A/TM6SF2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-0.100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0.021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-4.796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1.068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0.185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0.004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5.779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7.52E-09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Direct effects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rsid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chrm_UK10K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pos_UK10K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at_or_near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alt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ref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z_obs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mu_direct_estimate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mu_direct_std_error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beta_direct_estimate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beta_direct_std_error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z_direct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p_direct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CRR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rs28601761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u="none" strike="noStrike">
                          <a:effectLst/>
                        </a:rPr>
                        <a:t>126500031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TRIB1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0.150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8.042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7.159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1.058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0.133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6.768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1.30E-11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900" u="none" strike="noStrike">
                          <a:effectLst/>
                        </a:rPr>
                        <a:t>0.890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rs12230929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16866678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LMO3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-0.146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-5.590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-5.526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1.006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-0.144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-5.491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3.99E-08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0.989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rs3747207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44324855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PNPLA3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900" u="none" strike="noStrike">
                          <a:effectLst/>
                        </a:rPr>
                        <a:t>0.368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16.343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16.419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1.006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0.370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16.313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7.92E-60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rs2235773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44370175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PNPLA3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-0.141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-6.289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-6.307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-0.142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-6.266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3.70E-10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1.003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rs12166587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22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44383070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PNPLA3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-0.304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0.041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-7.447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-7.496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1.006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-0.306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0.041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-7.449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9.39E-14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rs2807834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220970593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MTARC1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-0.108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-5.437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-5.827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1.008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-0.116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0.020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-5.782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7.38E-09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1.072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rs429358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45411941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APOE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0.142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5.385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5.846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1.018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0.154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0.027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5.742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9.34E-09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1.086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fi-FI" sz="900" u="none" strike="noStrike">
                          <a:effectLst/>
                        </a:rPr>
                        <a:t>rs873870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19738554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LPAR2/TM6SF2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0.091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4.975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5.538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1.011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0.102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0.019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900" u="none" strike="noStrike">
                          <a:effectLst/>
                        </a:rPr>
                        <a:t>5.479</a:t>
                      </a:r>
                      <a:endParaRPr lang="fi-FI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4.29E-08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>
                          <a:effectLst/>
                        </a:rPr>
                        <a:t>1.113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  <a:tr h="180243">
                <a:tc>
                  <a:txBody>
                    <a:bodyPr/>
                    <a:lstStyle/>
                    <a:p>
                      <a:pPr algn="l" fontAlgn="b"/>
                      <a:r>
                        <a:rPr lang="is-IS" sz="900" u="none" strike="noStrike">
                          <a:effectLst/>
                        </a:rPr>
                        <a:t>rs10401969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>
                          <a:effectLst/>
                        </a:rPr>
                        <a:t>19407718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SUGP1/TM6SF2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-0.317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0.036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-8.788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-10.693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1.035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-0.386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u="none" strike="noStrike">
                          <a:effectLst/>
                        </a:rPr>
                        <a:t>0.037</a:t>
                      </a:r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-10.334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900" u="none" strike="noStrike">
                          <a:effectLst/>
                        </a:rPr>
                        <a:t>4.95E-25</a:t>
                      </a:r>
                      <a:endParaRPr lang="mr-IN" sz="9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900" u="none" strike="noStrike" dirty="0">
                          <a:effectLst/>
                        </a:rPr>
                        <a:t>1.217</a:t>
                      </a:r>
                      <a:endParaRPr lang="is-I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653" marR="4653" marT="465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97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3498" y="1435105"/>
          <a:ext cx="12103100" cy="3403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503"/>
                <a:gridCol w="767962"/>
                <a:gridCol w="534503"/>
                <a:gridCol w="534503"/>
                <a:gridCol w="614371"/>
                <a:gridCol w="614371"/>
                <a:gridCol w="374766"/>
                <a:gridCol w="350191"/>
                <a:gridCol w="534503"/>
                <a:gridCol w="374766"/>
                <a:gridCol w="350191"/>
                <a:gridCol w="534503"/>
                <a:gridCol w="362478"/>
                <a:gridCol w="325616"/>
                <a:gridCol w="534503"/>
                <a:gridCol w="362478"/>
                <a:gridCol w="325616"/>
                <a:gridCol w="534503"/>
                <a:gridCol w="362478"/>
                <a:gridCol w="325616"/>
                <a:gridCol w="534503"/>
                <a:gridCol w="534503"/>
                <a:gridCol w="534503"/>
                <a:gridCol w="448490"/>
                <a:gridCol w="362478"/>
                <a:gridCol w="436202"/>
              </a:tblGrid>
              <a:tr h="17440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SNP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Locus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CHR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POS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Effect_Allele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Other_Allele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UK Biobank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FinnGen_r3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eMerge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Estonian Biobank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Meta Analysis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Direction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HetISq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Beta_ARE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SE_ARE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Pval_ARE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rs2642442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MTARC1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220973563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0.153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0.0375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4.39E-05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0.1665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0.0716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2.01E-02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0.1726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0.0628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5.96E-03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0.0666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0.0269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1.31E-02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0.1090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0.0198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3.83E-08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45.8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0.1242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0.0304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4.44E-05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tr-TR" sz="700" u="none" strike="noStrike">
                          <a:effectLst/>
                        </a:rPr>
                        <a:t>rs1260326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GCKR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27730940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0.16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0.0357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</a:rPr>
                        <a:t>7.87E-06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0.1231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0.0681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7.07E-02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</a:rPr>
                        <a:t>0.1018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u="none" strike="noStrike">
                          <a:effectLst/>
                        </a:rPr>
                        <a:t>0.0569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7.34E-02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0.0974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0.0257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1.54E-04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0.1173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0.0188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4.76E-10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0.1173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0.0188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4.76E-10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mr-IN" sz="700" u="none" strike="noStrike">
                          <a:effectLst/>
                        </a:rPr>
                        <a:t>rs13702*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LPL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19824492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0.0825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</a:rPr>
                        <a:t>0.0387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3.28E-02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0.1049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0.0741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1.57E-01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0.1200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0.0633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5.81E-02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0.0279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1.52E-02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0.0802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0.0205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9.03E-05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0.0802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0.0205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9.03E-05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rs28601761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TRIB1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700" u="none" strike="noStrike">
                          <a:effectLst/>
                        </a:rPr>
                        <a:t>126500031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0.176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0.0358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8.76E-07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0.1637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>
                          <a:effectLst/>
                        </a:rPr>
                        <a:t>0.0659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1.30E-02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0.2357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u="none" strike="noStrike">
                          <a:effectLst/>
                        </a:rPr>
                        <a:t>0.0574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4.07E-05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0.1180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0.0252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2.86E-06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</a:rPr>
                        <a:t>0.1497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0.0186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8.83E-16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32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0.1585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0.0249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1.85E-10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331900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rs12230929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LMO3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12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16866678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0.0497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1.32E-06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-0.0967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0.0911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2.89E-01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-0.0890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0.0741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2.30E-01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-0.1173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0.0363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1.23E-03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-0.1460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0.0261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2.28E-08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----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-0.1458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0.0373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9.50E-05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331900">
                <a:tc>
                  <a:txBody>
                    <a:bodyPr/>
                    <a:lstStyle/>
                    <a:p>
                      <a:pPr algn="l" fontAlgn="b"/>
                      <a:r>
                        <a:rPr lang="mr-IN" sz="700" u="none" strike="noStrike">
                          <a:effectLst/>
                        </a:rPr>
                        <a:t>rs9928094*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FTO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53799905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-0.0547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0.0353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1.21E-01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-0.1408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>
                          <a:effectLst/>
                        </a:rPr>
                        <a:t>0.0655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3.17E-02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-0.0558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u="none" strike="noStrike">
                          <a:effectLst/>
                        </a:rPr>
                        <a:t>0.0564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3.23E-01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-0.1047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0.0249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2.51E-05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-0.0889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0.0184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1.29E-06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----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-0.0889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0.0184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1.29E-06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331900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rs10401969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SUGP1/TM6SF2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19407718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-0.382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0.0677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1.61E-08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-0.6647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0.1402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2.13E-06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-0.2695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0.0999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6.98E-03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-0.2491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0.0500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6.43E-07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-0.3170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0.0361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1.52E-18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----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67.2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-0.3570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0.0710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4.91E-07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fi-FI" sz="700" u="none" strike="noStrike">
                          <a:effectLst/>
                        </a:rPr>
                        <a:t>rs873870*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LPAR2/TM6SF2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19738554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u="none" strike="noStrike">
                          <a:effectLst/>
                        </a:rPr>
                        <a:t>0.105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0.0349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2.70E-03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0.1366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>
                          <a:effectLst/>
                        </a:rPr>
                        <a:t>0.0658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700" u="none" strike="noStrike">
                          <a:effectLst/>
                        </a:rPr>
                        <a:t>3.79E-02</a:t>
                      </a:r>
                      <a:endParaRPr lang="fi-FI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0.0135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0.0562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8.10E-01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0.0931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0.0250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1.95E-04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0.0913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0.0183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6.53E-07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0.0913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0.0183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6.53E-07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mr-IN" sz="700" u="none" strike="noStrike">
                          <a:effectLst/>
                        </a:rPr>
                        <a:t>rs429358*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APOE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</a:rPr>
                        <a:t>45411941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0.193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0.0482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6.36E-05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0.2534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0.0843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2.65E-03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0.2167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0.0837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9.57E-03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0.0753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0.0373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4.33E-02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0.1422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0.0264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7.23E-08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56.3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0.1664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0.0443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1.75E-04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rs3747207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PNPLA3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44324855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700" u="none" strike="noStrike">
                          <a:effectLst/>
                        </a:rPr>
                        <a:t>0.395</a:t>
                      </a:r>
                      <a:endParaRPr lang="uk-UA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0.0441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3.06E-19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0.6545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0.0821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1.62E-15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0.5789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0.0627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2.63E-20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0.2639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0.0308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1.09E-17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700" u="none" strike="noStrike">
                          <a:effectLst/>
                        </a:rPr>
                        <a:t>0.3682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0.0225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 dirty="0">
                          <a:effectLst/>
                        </a:rPr>
                        <a:t>4.86E-60</a:t>
                      </a:r>
                      <a:endParaRPr lang="mr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++++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91.5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0.4624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0.0859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7.26E-08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331900">
                <a:tc>
                  <a:txBody>
                    <a:bodyPr/>
                    <a:lstStyle/>
                    <a:p>
                      <a:pPr algn="l" fontAlgn="b"/>
                      <a:r>
                        <a:rPr lang="is-IS" sz="700" u="none" strike="noStrike">
                          <a:effectLst/>
                        </a:rPr>
                        <a:t>rs2235773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SAMM50/PNPLA3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44370175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-0.163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0.0417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8.94E-05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-0.2254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0.0809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5.34E-03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-0.2014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0.0719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5.07E-03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-0.1064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0.0307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5.34E-04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-0.1413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0.0225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3.20E-10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----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10.1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-0.1447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0.0247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4.40E-09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331900">
                <a:tc>
                  <a:txBody>
                    <a:bodyPr/>
                    <a:lstStyle/>
                    <a:p>
                      <a:pPr algn="l" fontAlgn="b"/>
                      <a:r>
                        <a:rPr lang="cs-CZ" sz="700" u="none" strike="noStrike">
                          <a:effectLst/>
                        </a:rPr>
                        <a:t>rs12166587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SAMM50/PNPLA3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22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700" u="none" strike="noStrike">
                          <a:effectLst/>
                        </a:rPr>
                        <a:t>44383070</a:t>
                      </a:r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C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-0.33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>
                          <a:effectLst/>
                        </a:rPr>
                        <a:t>0.0698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2.18E-06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-0.1769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700" u="none" strike="noStrike">
                          <a:effectLst/>
                        </a:rPr>
                        <a:t>0.1853</a:t>
                      </a:r>
                      <a:endParaRPr lang="nb-NO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3.40E-01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-0.4087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700" u="none" strike="noStrike">
                          <a:effectLst/>
                        </a:rPr>
                        <a:t>0.0986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3.42E-05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-0.2569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>
                          <a:effectLst/>
                        </a:rPr>
                        <a:t>0.0617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3.11E-05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-0.3040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9.52E-14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----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-0.3040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700" u="none" strike="noStrike">
                          <a:effectLst/>
                        </a:rPr>
                        <a:t>0.0408</a:t>
                      </a:r>
                      <a:endParaRPr lang="is-I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700" u="none" strike="noStrike">
                          <a:effectLst/>
                        </a:rPr>
                        <a:t>9.52E-14</a:t>
                      </a:r>
                      <a:endParaRPr lang="mr-IN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  <a:tr h="17440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*Identified by bGWAS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3562" marR="3562" marT="3562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2: Impact of the 12 SNPs included in the NAFLD genetic instrument on NAFLD in the GWAS meta-analysis and in the 4 individual cohorts.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29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3: Association of genetically-predicted NAFLD with blood metabolites with inverse-variance weighted Mendelian randomization. Results of metabolites with p-value &lt;0.05 are shown. 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54150" y="2921000"/>
          <a:ext cx="9283700" cy="10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0437"/>
                <a:gridCol w="1704392"/>
                <a:gridCol w="961696"/>
                <a:gridCol w="561783"/>
                <a:gridCol w="504652"/>
                <a:gridCol w="980740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Metabolite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method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nsnp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pval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Tyrosine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0.1092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0.0220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6.84E-07</a:t>
                      </a:r>
                      <a:endParaRPr lang="mr-IN" sz="11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Phenylalanine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0.0956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0.0232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3.79E-05</a:t>
                      </a:r>
                      <a:endParaRPr lang="mr-IN" sz="11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Average number of methylene groups per double bond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200" u="none" strike="noStrike">
                          <a:effectLst/>
                        </a:rPr>
                        <a:t>0.0875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0.0401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200" u="none" strike="noStrike">
                          <a:effectLst/>
                        </a:rPr>
                        <a:t>0.028951179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Lactate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0.0771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0.0357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</a:rPr>
                        <a:t>0.030775351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4: Association of genetically-predicted NAFLD with gene expression levels of enzymes involved in tyrosine metabolism with inverse-variance weighted Mendelian randomization.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16150" y="2819400"/>
          <a:ext cx="7759700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8214"/>
                <a:gridCol w="2085122"/>
                <a:gridCol w="504619"/>
                <a:gridCol w="561745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Gene of interest involved in tyrosine metabolism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IVW liver gene expression beta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P-value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TAT-AS1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-0.2582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0.1109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0.0199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HPD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-0.1328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0.1111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0.2318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HGD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-0.0702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0.1190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0.5551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GSTZ1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0.3127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0.1106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0.0047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FAH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0.0771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0.1111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 dirty="0">
                          <a:effectLst/>
                        </a:rPr>
                        <a:t>0.4880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2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5: Association of genetically-predicted NAFLD with blood proteins with inverse-variance weighted Mendelian randomization. Results of proteins with p-value &lt;0.005 are shown.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74314"/>
              </p:ext>
            </p:extLst>
          </p:nvPr>
        </p:nvGraphicFramePr>
        <p:xfrm>
          <a:off x="3626893" y="1220788"/>
          <a:ext cx="5027114" cy="5280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9076"/>
                <a:gridCol w="1354167"/>
                <a:gridCol w="278254"/>
                <a:gridCol w="364821"/>
                <a:gridCol w="327721"/>
                <a:gridCol w="643075"/>
              </a:tblGrid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Protein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method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nsnp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pval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FBP1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0.2362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2.37E-06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CTSZ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0.2340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0.0515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5.52E-06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ASL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0.2177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1.39E-05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HMGCS1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0.2174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1.41E-05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IDUA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0.2391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0.0567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2.47E-05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GSTA1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0.2080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3.24E-05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ADH4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0.2248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0.0547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4.01E-05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0.2052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700" u="none" strike="noStrike">
                          <a:effectLst/>
                        </a:rPr>
                        <a:t>4.13E-05</a:t>
                      </a:r>
                      <a:endParaRPr lang="mr-IN" sz="700" b="0" i="0" u="none" strike="noStrike">
                        <a:solidFill>
                          <a:srgbClr val="FF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ALDOC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0.1895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0.000151954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GNGT2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0.1836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0.000247924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AFP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-0.1843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0.0503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0.000251645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HRSP12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0.1816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0.000290076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HGD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0.1734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0.00053995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ITGA1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0.1719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0.000601254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PCBD1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0.1700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0.000692698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GFRA1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0.1833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0.0554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0.000933671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IGLL1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-0.1954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0.0591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0.000942173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FAH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0.1644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0.0010387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CREG1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0.1625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0.001163803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COG8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-0.1581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0.001601519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ICAM1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0.1560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0.001823989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KYNU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0.1842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u="none" strike="noStrike">
                          <a:effectLst/>
                        </a:rPr>
                        <a:t>0.0591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0.001826571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LGMN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0.1522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0.002382111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OCIAD1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0.1514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0.002508444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PTGR1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0.1490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0.002935582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ZNRF3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-0.1487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0.003002234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EVPL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-0.1485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0.003044499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MTRF1L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0.1462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0.003749671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DNAJC18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-0.1433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0.004232087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SCP2D1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-0.1427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0.004387024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OSCAR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0.1414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0.004730483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PSAPL1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Inverse variance weighted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-0.1414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0.0501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 dirty="0">
                          <a:effectLst/>
                        </a:rPr>
                        <a:t>0.004761911</a:t>
                      </a:r>
                      <a:endParaRPr lang="is-I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121" marR="4121" marT="412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23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6: Association of genetically-predicted NAFLD with gene expression levels of blood proteins influenced by NAFLD with inverse-variance weighted Mendelian randomization.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622550" y="2514600"/>
          <a:ext cx="6946899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5041"/>
                <a:gridCol w="2086929"/>
                <a:gridCol w="1000582"/>
                <a:gridCol w="924347"/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Gene encoding proteins influenced by NAFLD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IVW liver gene expression beta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P-value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FBP1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-0.051818177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0.113375434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0.647635521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CTSZ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-0.147577756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0.118092026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200" u="none" strike="noStrike">
                          <a:effectLst/>
                        </a:rPr>
                        <a:t>0.211414879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ASL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-0.154122213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0.11769953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0.190380342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HMGCS1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200" u="none" strike="noStrike">
                          <a:effectLst/>
                        </a:rPr>
                        <a:t>-0.03518088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0.119845578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0.769100443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IDUA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0.043397996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0.113445911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0.702058268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GSTA1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0.056413668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0.111123423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0.611687065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ADH4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-0.165801155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0.110977563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u="none" strike="noStrike">
                          <a:effectLst/>
                        </a:rPr>
                        <a:t>0.135174027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</a:rPr>
                        <a:t>0.198609499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0.110771132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</a:rPr>
                        <a:t>0.072977459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08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7: Association of genetically-predicted NAFLD with 853 human disease-related traits in the UK Biobank with inverse-variance weighted Mendelian randomization. Results of disease traits with p-value &lt;0.005 are shown.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46413"/>
              </p:ext>
            </p:extLst>
          </p:nvPr>
        </p:nvGraphicFramePr>
        <p:xfrm>
          <a:off x="2081211" y="1152535"/>
          <a:ext cx="8118477" cy="54260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069"/>
                <a:gridCol w="703507"/>
                <a:gridCol w="612052"/>
                <a:gridCol w="612052"/>
                <a:gridCol w="3060257"/>
                <a:gridCol w="1090436"/>
                <a:gridCol w="612052"/>
                <a:gridCol w="612052"/>
              </a:tblGrid>
              <a:tr h="139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Outcome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Beta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P-Value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Description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Category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Cases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Controls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PheCode_571.5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1.158787863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0.071865489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1.72E-58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Other chronic nonalcoholic liver disease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1664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PheCode_571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0.871185353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0.054362658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8.49E-58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Chronic liver disease and cirrhosis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2895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PheCode_571.81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0.934596471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0.126184326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1.30E-13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Portal hypertension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529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PheCode_571.8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0.618183754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0.096727955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1.65E-10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Liver abscess and sequelae of chronic liver disease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942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PheCode_530.2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0.397731203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 dirty="0">
                          <a:effectLst/>
                        </a:rPr>
                        <a:t>0.070081362</a:t>
                      </a:r>
                      <a:endParaRPr lang="is-I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1.38E-08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Esophageal bleeding (varices/hemorrhage)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1672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369275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PheCode_070.9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0.759769464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0.139229506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4.84E-08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Hepatitis NOS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infectious diseases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428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u="none" strike="noStrike">
                          <a:effectLst/>
                        </a:rPr>
                        <a:t>403316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PheCode_317.11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0.713460784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0.134371104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1.10E-07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Alcoholic liver damage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mental disorders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802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379355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PheCode_070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0.429840173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0.082556425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1.92E-07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Viral hepatitis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infectious diseases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1215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u="none" strike="noStrike">
                          <a:effectLst/>
                        </a:rPr>
                        <a:t>403316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PheCode_572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0.32455429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0.072817736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8.31E-06</a:t>
                      </a:r>
                      <a:endParaRPr lang="mr-IN" sz="6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Ascites (non malignant)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u="none" strike="noStrike">
                          <a:effectLst/>
                        </a:rPr>
                        <a:t>1547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PheCode_790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600" u="none" strike="noStrike">
                          <a:effectLst/>
                        </a:rPr>
                        <a:t>0.136297625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0.037474408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0.00027574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Nonspecific findings on examination of blood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symptoms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6619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402342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PheCode_496.3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0.238818427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0.066310396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0.000316358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Bronchiectasis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respiratory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1882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375505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PheCode_573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0.15775067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0.047741654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0.000952287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Other disorders of liver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5847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PheCode_722.6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-0.183268416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0.05562567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0.000985361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Degeneration of intervertebral disc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musculoskeletal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2846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600" u="none" strike="noStrike">
                          <a:effectLst/>
                        </a:rPr>
                        <a:t>391917</a:t>
                      </a:r>
                      <a:endParaRPr lang="uk-UA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PheCode_375.2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0.331332798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0.103706652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0.001398774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Epiphora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sense organs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899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401245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139175">
                <a:tc>
                  <a:txBody>
                    <a:bodyPr/>
                    <a:lstStyle/>
                    <a:p>
                      <a:pPr algn="l" fontAlgn="b"/>
                      <a:r>
                        <a:rPr lang="hr-HR" sz="600" u="none" strike="noStrike">
                          <a:effectLst/>
                        </a:rPr>
                        <a:t>PheCode_573.7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0.169167628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0.05376147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0.00165162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Abnormal results of function study of liver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digestive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3479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400055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PheCode_385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u="none" strike="noStrike">
                          <a:effectLst/>
                        </a:rPr>
                        <a:t>0.310899639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600" u="none" strike="noStrike">
                          <a:effectLst/>
                        </a:rPr>
                        <a:t>0.099803346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0.001838686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Other disorders of middle ear and mastoid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sense organs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828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404888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PheCode_415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-0.16579152</a:t>
                      </a:r>
                      <a:endParaRPr lang="mr-IN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0.053507554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0.00194523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Pulmonary heart disease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circulatory system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4257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402375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PheCode_790.6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0.120281313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0.038981948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0.002031662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Other abnormal blood chemistry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symptoms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6413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402342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PheCode_610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-0.152351249</a:t>
                      </a:r>
                      <a:endParaRPr lang="mr-IN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0.049903338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0.00226621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Benign mammary dysplasias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genitourinary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3379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401746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PheCode_470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-0.136756513</a:t>
                      </a:r>
                      <a:endParaRPr lang="mr-IN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0.045924244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600" u="none" strike="noStrike">
                          <a:effectLst/>
                        </a:rPr>
                        <a:t>0.002902573</a:t>
                      </a:r>
                      <a:endParaRPr lang="fi-FI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Septal Deviations/Turbinate Hypertrophy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respiratory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4939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390045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PheCode_513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600" u="none" strike="noStrike">
                          <a:effectLst/>
                        </a:rPr>
                        <a:t>0.344170137</a:t>
                      </a:r>
                      <a:endParaRPr lang="hr-H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0.116238827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0.003067536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Respiratory abnormalities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respiratory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611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>
                          <a:effectLst/>
                        </a:rPr>
                        <a:t>408350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PheCode_364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600" u="none" strike="noStrike">
                          <a:effectLst/>
                        </a:rPr>
                        <a:t>-0.311249139</a:t>
                      </a:r>
                      <a:endParaRPr lang="mr-IN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600" u="none" strike="noStrike">
                          <a:effectLst/>
                        </a:rPr>
                        <a:t>0.105831258</a:t>
                      </a:r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0.003271604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Corneal opacity and other disorders of cornea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sense organs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732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600" u="none" strike="noStrike">
                          <a:effectLst/>
                        </a:rPr>
                        <a:t>397761</a:t>
                      </a:r>
                      <a:endParaRPr lang="uk-UA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  <a:tr h="23398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PheCode_858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0.146973389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0.051087635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0.004016185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Complication of internal orthopedic device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injuries &amp; poisonings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600" u="none" strike="noStrike">
                          <a:effectLst/>
                        </a:rPr>
                        <a:t>3167</a:t>
                      </a:r>
                      <a:endParaRPr lang="is-IS" sz="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600" u="none" strike="noStrike" dirty="0">
                          <a:effectLst/>
                        </a:rPr>
                        <a:t>394929</a:t>
                      </a:r>
                      <a:endParaRPr lang="cs-CZ" sz="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488" marR="3488" marT="348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6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8: Association of genetically-predicted NAFLD with 1169 human disease-related traits in </a:t>
            </a:r>
            <a:r>
              <a:rPr lang="en-US" dirty="0" err="1" smtClean="0"/>
              <a:t>FinnGen</a:t>
            </a:r>
            <a:r>
              <a:rPr lang="en-US" dirty="0" smtClean="0"/>
              <a:t> with inverse-variance weighted Mendelian randomization. Results of disease traits with p-value &lt;0.005 are shown.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053587"/>
              </p:ext>
            </p:extLst>
          </p:nvPr>
        </p:nvGraphicFramePr>
        <p:xfrm>
          <a:off x="855663" y="1216019"/>
          <a:ext cx="10569574" cy="5146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3272"/>
                <a:gridCol w="730383"/>
                <a:gridCol w="730383"/>
                <a:gridCol w="730383"/>
                <a:gridCol w="2056828"/>
                <a:gridCol w="1477559"/>
                <a:gridCol w="730383"/>
                <a:gridCol w="730383"/>
              </a:tblGrid>
              <a:tr h="184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Outcome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Beta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P-Value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Description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category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Cases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Controls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NAFLD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1.532051508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0.13899151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2.97E-28</a:t>
                      </a:r>
                      <a:endParaRPr lang="mr-IN" sz="8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Nonalcoholic fatty liver disease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485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 dirty="0">
                          <a:effectLst/>
                        </a:rPr>
                        <a:t>135153</a:t>
                      </a:r>
                      <a:endParaRPr lang="is-I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K11_LIVER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0.53746463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0.057782599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1.38E-20</a:t>
                      </a:r>
                      <a:endParaRPr lang="mr-IN" sz="8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Diseases of liver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2965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132673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K11_DISLIVOTH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0.716154981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0.083293447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8.11E-18</a:t>
                      </a:r>
                      <a:endParaRPr lang="mr-IN" sz="8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 diseases of liver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1276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132673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K11_FIBROCHIRLIV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0.864304635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0.147876974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5.07E-09</a:t>
                      </a:r>
                      <a:endParaRPr lang="mr-IN" sz="8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Fibrosis and chirrhosis of liver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409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132673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CIRRHOSIS_SEK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0.70171829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800" u="none" strike="noStrike">
                          <a:effectLst/>
                        </a:rPr>
                        <a:t>0.159642128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1.10E-05</a:t>
                      </a:r>
                      <a:endParaRPr lang="mr-IN" sz="800" b="0" i="0" u="none" strike="noStrike"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Cirrhosis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1107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134531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K11_ALCOLIV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0.606379669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0.165350958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0.000245194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Alcoholic liver disease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849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132673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ALCOLIVER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0.595076583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0.164444237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0.000296071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Alcoholic liver disease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849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134789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46284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E4_ENDOMETPOSTOP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0.401777152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0.114508036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0.000450261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Postprocedural endocrine and metabolic disorders, not elsewhere classified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Endocrine, nutritional and metabolic diseases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666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122763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E4_METABO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0.37503063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0.10995228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0.000647609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 metabolic disorders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Endocrine, nutritional and metabolic diseases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736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122763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DM_NEUROPATHY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0.333400357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0.101462066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0.001016352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Diabetic neuropathy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>
                          <a:effectLst/>
                        </a:rPr>
                        <a:t>939</a:t>
                      </a:r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100700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KRA_PSY_SUBSTANCE_EXMORE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800" u="none" strike="noStrike">
                          <a:effectLst/>
                        </a:rPr>
                        <a:t>-0.19170713</a:t>
                      </a:r>
                      <a:endParaRPr lang="mr-IN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0.058416673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0.001031762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Substance abuse (more controls excluded)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7559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105179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G6_DIABETNEUR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0.300087919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0.098146731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0.002231591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Diabethic neuropathy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Nervous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940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u="none" strike="noStrike">
                          <a:effectLst/>
                        </a:rPr>
                        <a:t>121360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L12_OTHERSKINSUBCUTIS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0.109378192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0.037270211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u="none" strike="noStrike">
                          <a:effectLst/>
                        </a:rPr>
                        <a:t>0.003338327</a:t>
                      </a:r>
                      <a:endParaRPr lang="nb-NO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 disorders of skin and subcutaneous tissue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Skin and subcutaneous tissue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6548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129090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31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F5_SUBSTANCE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-0.15781572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0.054590825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0.003841604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Mental and behavioural disorders due to psychoctive substance use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Mental and behavioural disorders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7618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128020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  <a:tr h="46284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ALCOHOLMENTAL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-0.180906804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0.063359769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>
                          <a:effectLst/>
                        </a:rPr>
                        <a:t>0.004300548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Mental and behavioural disorders due to alcohol, excluding acute intoxication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Other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5699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u="none" strike="noStrike" dirty="0">
                          <a:effectLst/>
                        </a:rPr>
                        <a:t>129939</a:t>
                      </a:r>
                      <a:endParaRPr lang="is-I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4879" marR="4879" marT="487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69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900" y="367268"/>
            <a:ext cx="1210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</a:t>
            </a:r>
            <a:r>
              <a:rPr lang="en-US" dirty="0" smtClean="0"/>
              <a:t>Table 9: Association of genetically-predicted NAFLD with COVID-19-related hospitalizations and COVID-19 diagnosis in the COVID-19 Host Genetics Initiative.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270640"/>
              </p:ext>
            </p:extLst>
          </p:nvPr>
        </p:nvGraphicFramePr>
        <p:xfrm>
          <a:off x="882649" y="1322388"/>
          <a:ext cx="10515601" cy="51029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4671"/>
                <a:gridCol w="366079"/>
                <a:gridCol w="1638201"/>
                <a:gridCol w="375230"/>
                <a:gridCol w="503358"/>
                <a:gridCol w="448446"/>
                <a:gridCol w="448446"/>
                <a:gridCol w="1052475"/>
                <a:gridCol w="887740"/>
                <a:gridCol w="960955"/>
              </a:tblGrid>
              <a:tr h="195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Outcome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code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method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nsnp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pval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egger_intercept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se_intercept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pval_intercept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very severe respiratory confirmed COVID-19 versus population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u="none" strike="noStrike">
                          <a:effectLst/>
                        </a:rPr>
                        <a:t>A2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MR Egger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-0.0759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0.1595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0.6445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-0.0045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0.0248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0.8598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-0.1012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0.0775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0.1917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Simple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-0.1775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0.1097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0.1059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Weighted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-0.1740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0.1066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0.1026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hospitalized COVID-19 versus population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u="none" strike="noStrike">
                          <a:effectLst/>
                        </a:rPr>
                        <a:t>B2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MR Egger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-0.1279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0.1047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0.2500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0.0087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0.0171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0.6210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-0.0814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0.0516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0.1150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Simple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-0.1172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0.0766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100" u="none" strike="noStrike">
                          <a:effectLst/>
                        </a:rPr>
                        <a:t>0.1261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Weighted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-0.1395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0.0689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0.0430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COVID-19 diagnosis versus lab/self-reported negative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MR Egger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-0.0971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0.0714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0.2040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0.0101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0.0122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0.4275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-0.0460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0.0354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0.1937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Simple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-0.0320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0.0475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0.5011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Weighted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-0.0769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0.0444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0.0836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COVID-19 diagnosis versus population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u="none" strike="noStrike">
                          <a:effectLst/>
                        </a:rPr>
                        <a:t>C2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MR Egger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-0.1018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0.0531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0.0842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0.0116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0.0090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0.2260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Inverse variance weighted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-0.0426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0.0267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0.1105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Simple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-0.0202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100" u="none" strike="noStrike">
                          <a:effectLst/>
                        </a:rPr>
                        <a:t>0.0426</a:t>
                      </a:r>
                      <a:endParaRPr lang="is-I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0.6349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  <a:tr h="1951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Weighted median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u="none" strike="noStrike">
                          <a:effectLst/>
                        </a:rPr>
                        <a:t>12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100" u="none" strike="noStrike">
                          <a:effectLst/>
                        </a:rPr>
                        <a:t>-0.0228</a:t>
                      </a:r>
                      <a:endParaRPr lang="mr-IN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u="none" strike="noStrike">
                          <a:effectLst/>
                        </a:rPr>
                        <a:t>0.0372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0.5409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00" marR="6100" marT="61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9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2049</Words>
  <Application>Microsoft Macintosh PowerPoint</Application>
  <PresentationFormat>Widescreen</PresentationFormat>
  <Paragraphs>1399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Mangal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2020-10-20T19:23:11Z</dcterms:created>
  <dcterms:modified xsi:type="dcterms:W3CDTF">2020-10-20T19:42:04Z</dcterms:modified>
</cp:coreProperties>
</file>