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6"/>
  </p:notesMasterIdLst>
  <p:sldIdLst>
    <p:sldId id="301" r:id="rId2"/>
    <p:sldId id="290" r:id="rId3"/>
    <p:sldId id="299" r:id="rId4"/>
    <p:sldId id="300" r:id="rId5"/>
  </p:sldIdLst>
  <p:sldSz cx="12801600" cy="9601200" type="A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17"/>
    <p:restoredTop sz="95510"/>
  </p:normalViewPr>
  <p:slideViewPr>
    <p:cSldViewPr snapToGrid="0">
      <p:cViewPr>
        <p:scale>
          <a:sx n="172" d="100"/>
          <a:sy n="172" d="100"/>
        </p:scale>
        <p:origin x="-264" y="-1120"/>
      </p:cViewPr>
      <p:guideLst/>
    </p:cSldViewPr>
  </p:slideViewPr>
  <p:outlineViewPr>
    <p:cViewPr>
      <p:scale>
        <a:sx n="55" d="100"/>
        <a:sy n="55"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Users\higuchiakiko\Desktop\WING\&#26368;&#32066;&#29256;&#38598;&#35336;&#12392;&#12450;&#12531;&#12465;&#12540;&#12488;&#38917;&#30446;\WING&#12450;&#12531;&#12465;&#12540;&#12488;&#22238;&#31572;&#38598;&#35336;.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barChart>
        <c:barDir val="bar"/>
        <c:grouping val="percentStacked"/>
        <c:varyColors val="0"/>
        <c:ser>
          <c:idx val="0"/>
          <c:order val="0"/>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男女比較!$G$108:$I$108</c:f>
              <c:numCache>
                <c:formatCode>0.0%</c:formatCode>
                <c:ptCount val="3"/>
                <c:pt idx="0">
                  <c:v>0.43835616438356162</c:v>
                </c:pt>
                <c:pt idx="1">
                  <c:v>0.41603053435114506</c:v>
                </c:pt>
                <c:pt idx="2">
                  <c:v>0.6333333333333333</c:v>
                </c:pt>
              </c:numCache>
            </c:numRef>
          </c:val>
          <c:extLst>
            <c:ext xmlns:c16="http://schemas.microsoft.com/office/drawing/2014/chart" uri="{C3380CC4-5D6E-409C-BE32-E72D297353CC}">
              <c16:uniqueId val="{00000000-ECDF-6942-A087-D41A7283259B}"/>
            </c:ext>
          </c:extLst>
        </c:ser>
        <c:ser>
          <c:idx val="1"/>
          <c:order val="1"/>
          <c:spPr>
            <a:solidFill>
              <a:schemeClr val="dk1">
                <a:tint val="55000"/>
              </a:schemeClr>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男女比較!$G$109:$I$109</c:f>
              <c:numCache>
                <c:formatCode>0.0%</c:formatCode>
                <c:ptCount val="3"/>
                <c:pt idx="0">
                  <c:v>0.43493150684931509</c:v>
                </c:pt>
                <c:pt idx="1">
                  <c:v>0.46183206106870228</c:v>
                </c:pt>
                <c:pt idx="2">
                  <c:v>0.2</c:v>
                </c:pt>
              </c:numCache>
            </c:numRef>
          </c:val>
          <c:extLst>
            <c:ext xmlns:c16="http://schemas.microsoft.com/office/drawing/2014/chart" uri="{C3380CC4-5D6E-409C-BE32-E72D297353CC}">
              <c16:uniqueId val="{00000001-ECDF-6942-A087-D41A7283259B}"/>
            </c:ext>
          </c:extLst>
        </c:ser>
        <c:ser>
          <c:idx val="2"/>
          <c:order val="2"/>
          <c:spPr>
            <a:solidFill>
              <a:schemeClr val="dk1">
                <a:tint val="75000"/>
              </a:schemeClr>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男女比較!$G$110:$I$110</c:f>
              <c:numCache>
                <c:formatCode>0.0%</c:formatCode>
                <c:ptCount val="3"/>
                <c:pt idx="0">
                  <c:v>0.12671232876712329</c:v>
                </c:pt>
                <c:pt idx="1">
                  <c:v>0.12213740458015267</c:v>
                </c:pt>
                <c:pt idx="2">
                  <c:v>0.16666666666666666</c:v>
                </c:pt>
              </c:numCache>
            </c:numRef>
          </c:val>
          <c:extLst>
            <c:ext xmlns:c16="http://schemas.microsoft.com/office/drawing/2014/chart" uri="{C3380CC4-5D6E-409C-BE32-E72D297353CC}">
              <c16:uniqueId val="{00000002-ECDF-6942-A087-D41A7283259B}"/>
            </c:ext>
          </c:extLst>
        </c:ser>
        <c:dLbls>
          <c:showLegendKey val="0"/>
          <c:showVal val="1"/>
          <c:showCatName val="0"/>
          <c:showSerName val="0"/>
          <c:showPercent val="0"/>
          <c:showBubbleSize val="0"/>
        </c:dLbls>
        <c:gapWidth val="150"/>
        <c:overlap val="100"/>
        <c:axId val="1084971791"/>
        <c:axId val="948913887"/>
      </c:barChart>
      <c:catAx>
        <c:axId val="1084971791"/>
        <c:scaling>
          <c:orientation val="maxMin"/>
        </c:scaling>
        <c:delete val="1"/>
        <c:axPos val="l"/>
        <c:majorTickMark val="none"/>
        <c:minorTickMark val="none"/>
        <c:tickLblPos val="nextTo"/>
        <c:crossAx val="948913887"/>
        <c:crosses val="autoZero"/>
        <c:auto val="1"/>
        <c:lblAlgn val="ctr"/>
        <c:lblOffset val="100"/>
        <c:noMultiLvlLbl val="0"/>
      </c:catAx>
      <c:valAx>
        <c:axId val="948913887"/>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ja-JP"/>
          </a:p>
        </c:txPr>
        <c:crossAx val="108497179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45A682-E52F-5840-B54C-C94E5F29D6D8}" type="datetimeFigureOut">
              <a:rPr kumimoji="1" lang="ja-JP" altLang="en-US" smtClean="0"/>
              <a:t>2026/5/1</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CE7F36-35E6-EA43-9750-12028D7C97BA}" type="slidenum">
              <a:rPr kumimoji="1" lang="ja-JP" altLang="en-US" smtClean="0"/>
              <a:t>‹#›</a:t>
            </a:fld>
            <a:endParaRPr kumimoji="1" lang="ja-JP" altLang="en-US"/>
          </a:p>
        </p:txBody>
      </p:sp>
    </p:spTree>
    <p:extLst>
      <p:ext uri="{BB962C8B-B14F-4D97-AF65-F5344CB8AC3E}">
        <p14:creationId xmlns:p14="http://schemas.microsoft.com/office/powerpoint/2010/main" val="856391986"/>
      </p:ext>
    </p:extLst>
  </p:cSld>
  <p:clrMap bg1="lt1" tx1="dk1" bg2="lt2" tx2="dk2" accent1="accent1" accent2="accent2" accent3="accent3" accent4="accent4" accent5="accent5" accent6="accent6" hlink="hlink" folHlink="folHlink"/>
  <p:notesStyle>
    <a:lvl1pPr marL="0" algn="l" defTabSz="1075334" rtl="0" eaLnBrk="1" latinLnBrk="0" hangingPunct="1">
      <a:defRPr kumimoji="1" sz="1411" kern="1200">
        <a:solidFill>
          <a:schemeClr val="tx1"/>
        </a:solidFill>
        <a:latin typeface="+mn-lt"/>
        <a:ea typeface="+mn-ea"/>
        <a:cs typeface="+mn-cs"/>
      </a:defRPr>
    </a:lvl1pPr>
    <a:lvl2pPr marL="537667" algn="l" defTabSz="1075334" rtl="0" eaLnBrk="1" latinLnBrk="0" hangingPunct="1">
      <a:defRPr kumimoji="1" sz="1411" kern="1200">
        <a:solidFill>
          <a:schemeClr val="tx1"/>
        </a:solidFill>
        <a:latin typeface="+mn-lt"/>
        <a:ea typeface="+mn-ea"/>
        <a:cs typeface="+mn-cs"/>
      </a:defRPr>
    </a:lvl2pPr>
    <a:lvl3pPr marL="1075334" algn="l" defTabSz="1075334" rtl="0" eaLnBrk="1" latinLnBrk="0" hangingPunct="1">
      <a:defRPr kumimoji="1" sz="1411" kern="1200">
        <a:solidFill>
          <a:schemeClr val="tx1"/>
        </a:solidFill>
        <a:latin typeface="+mn-lt"/>
        <a:ea typeface="+mn-ea"/>
        <a:cs typeface="+mn-cs"/>
      </a:defRPr>
    </a:lvl3pPr>
    <a:lvl4pPr marL="1613002" algn="l" defTabSz="1075334" rtl="0" eaLnBrk="1" latinLnBrk="0" hangingPunct="1">
      <a:defRPr kumimoji="1" sz="1411" kern="1200">
        <a:solidFill>
          <a:schemeClr val="tx1"/>
        </a:solidFill>
        <a:latin typeface="+mn-lt"/>
        <a:ea typeface="+mn-ea"/>
        <a:cs typeface="+mn-cs"/>
      </a:defRPr>
    </a:lvl4pPr>
    <a:lvl5pPr marL="2150669" algn="l" defTabSz="1075334" rtl="0" eaLnBrk="1" latinLnBrk="0" hangingPunct="1">
      <a:defRPr kumimoji="1" sz="1411" kern="1200">
        <a:solidFill>
          <a:schemeClr val="tx1"/>
        </a:solidFill>
        <a:latin typeface="+mn-lt"/>
        <a:ea typeface="+mn-ea"/>
        <a:cs typeface="+mn-cs"/>
      </a:defRPr>
    </a:lvl5pPr>
    <a:lvl6pPr marL="2688336" algn="l" defTabSz="1075334" rtl="0" eaLnBrk="1" latinLnBrk="0" hangingPunct="1">
      <a:defRPr kumimoji="1" sz="1411" kern="1200">
        <a:solidFill>
          <a:schemeClr val="tx1"/>
        </a:solidFill>
        <a:latin typeface="+mn-lt"/>
        <a:ea typeface="+mn-ea"/>
        <a:cs typeface="+mn-cs"/>
      </a:defRPr>
    </a:lvl6pPr>
    <a:lvl7pPr marL="3226003" algn="l" defTabSz="1075334" rtl="0" eaLnBrk="1" latinLnBrk="0" hangingPunct="1">
      <a:defRPr kumimoji="1" sz="1411" kern="1200">
        <a:solidFill>
          <a:schemeClr val="tx1"/>
        </a:solidFill>
        <a:latin typeface="+mn-lt"/>
        <a:ea typeface="+mn-ea"/>
        <a:cs typeface="+mn-cs"/>
      </a:defRPr>
    </a:lvl7pPr>
    <a:lvl8pPr marL="3763670" algn="l" defTabSz="1075334" rtl="0" eaLnBrk="1" latinLnBrk="0" hangingPunct="1">
      <a:defRPr kumimoji="1" sz="1411" kern="1200">
        <a:solidFill>
          <a:schemeClr val="tx1"/>
        </a:solidFill>
        <a:latin typeface="+mn-lt"/>
        <a:ea typeface="+mn-ea"/>
        <a:cs typeface="+mn-cs"/>
      </a:defRPr>
    </a:lvl8pPr>
    <a:lvl9pPr marL="4301338" algn="l" defTabSz="1075334" rtl="0" eaLnBrk="1" latinLnBrk="0" hangingPunct="1">
      <a:defRPr kumimoji="1" sz="141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78CE7F36-35E6-EA43-9750-12028D7C97BA}" type="slidenum">
              <a:rPr kumimoji="1" lang="ja-JP" altLang="en-US" smtClean="0"/>
              <a:t>1</a:t>
            </a:fld>
            <a:endParaRPr kumimoji="1" lang="ja-JP" altLang="en-US"/>
          </a:p>
        </p:txBody>
      </p:sp>
    </p:spTree>
    <p:extLst>
      <p:ext uri="{BB962C8B-B14F-4D97-AF65-F5344CB8AC3E}">
        <p14:creationId xmlns:p14="http://schemas.microsoft.com/office/powerpoint/2010/main" val="1542473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a:lstStyle/>
          <a:p>
            <a:r>
              <a:rPr kumimoji="1" lang="en-US" altLang="ja-JP" dirty="0"/>
              <a:t> </a:t>
            </a:r>
            <a:endParaRPr kumimoji="1" lang="ja-JP" altLang="en-US"/>
          </a:p>
        </p:txBody>
      </p:sp>
      <p:sp>
        <p:nvSpPr>
          <p:cNvPr id="4" name="スライド番号プレースホルダー 3"/>
          <p:cNvSpPr>
            <a:spLocks noGrp="1"/>
          </p:cNvSpPr>
          <p:nvPr>
            <p:ph type="sldNum" sz="quarter" idx="5"/>
          </p:nvPr>
        </p:nvSpPr>
        <p:spPr/>
        <p:txBody>
          <a:bodyPr/>
          <a:lstStyle/>
          <a:p>
            <a:fld id="{78CE7F36-35E6-EA43-9750-12028D7C97BA}" type="slidenum">
              <a:rPr kumimoji="1" lang="ja-JP" altLang="en-US" smtClean="0"/>
              <a:t>2</a:t>
            </a:fld>
            <a:endParaRPr kumimoji="1" lang="ja-JP" altLang="en-US"/>
          </a:p>
        </p:txBody>
      </p:sp>
    </p:spTree>
    <p:extLst>
      <p:ext uri="{BB962C8B-B14F-4D97-AF65-F5344CB8AC3E}">
        <p14:creationId xmlns:p14="http://schemas.microsoft.com/office/powerpoint/2010/main" val="30757568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78CE7F36-35E6-EA43-9750-12028D7C97BA}" type="slidenum">
              <a:rPr kumimoji="1" lang="ja-JP" altLang="en-US" smtClean="0"/>
              <a:t>3</a:t>
            </a:fld>
            <a:endParaRPr kumimoji="1" lang="ja-JP" altLang="en-US"/>
          </a:p>
        </p:txBody>
      </p:sp>
    </p:spTree>
    <p:extLst>
      <p:ext uri="{BB962C8B-B14F-4D97-AF65-F5344CB8AC3E}">
        <p14:creationId xmlns:p14="http://schemas.microsoft.com/office/powerpoint/2010/main" val="6679163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78CE7F36-35E6-EA43-9750-12028D7C97BA}" type="slidenum">
              <a:rPr kumimoji="1" lang="ja-JP" altLang="en-US" smtClean="0"/>
              <a:t>4</a:t>
            </a:fld>
            <a:endParaRPr kumimoji="1" lang="ja-JP" altLang="en-US"/>
          </a:p>
        </p:txBody>
      </p:sp>
    </p:spTree>
    <p:extLst>
      <p:ext uri="{BB962C8B-B14F-4D97-AF65-F5344CB8AC3E}">
        <p14:creationId xmlns:p14="http://schemas.microsoft.com/office/powerpoint/2010/main" val="31916555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571308"/>
            <a:ext cx="10881360" cy="3342640"/>
          </a:xfrm>
        </p:spPr>
        <p:txBody>
          <a:bodyPr anchor="b"/>
          <a:lstStyle>
            <a:lvl1pPr algn="ctr">
              <a:defRPr sz="8400"/>
            </a:lvl1pPr>
          </a:lstStyle>
          <a:p>
            <a:r>
              <a:rPr lang="ja-JP" altLang="en-US"/>
              <a:t>マスター タイトルの書式設定</a:t>
            </a:r>
            <a:endParaRPr lang="en-US" dirty="0"/>
          </a:p>
        </p:txBody>
      </p:sp>
      <p:sp>
        <p:nvSpPr>
          <p:cNvPr id="3" name="Subtitle 2"/>
          <p:cNvSpPr>
            <a:spLocks noGrp="1"/>
          </p:cNvSpPr>
          <p:nvPr>
            <p:ph type="subTitle" idx="1"/>
          </p:nvPr>
        </p:nvSpPr>
        <p:spPr>
          <a:xfrm>
            <a:off x="1600200" y="5042853"/>
            <a:ext cx="9601200" cy="2318067"/>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67A3ED8D-D65C-274B-9CA3-90E477F94EE1}" type="datetimeFigureOut">
              <a:rPr kumimoji="1" lang="ja-JP" altLang="en-US" smtClean="0"/>
              <a:t>2026/5/1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0281DFF-3CDA-6947-B7BF-92F5BCC32C84}" type="slidenum">
              <a:rPr kumimoji="1" lang="ja-JP" altLang="en-US" smtClean="0"/>
              <a:t>‹#›</a:t>
            </a:fld>
            <a:endParaRPr kumimoji="1" lang="ja-JP" altLang="en-US"/>
          </a:p>
        </p:txBody>
      </p:sp>
    </p:spTree>
    <p:extLst>
      <p:ext uri="{BB962C8B-B14F-4D97-AF65-F5344CB8AC3E}">
        <p14:creationId xmlns:p14="http://schemas.microsoft.com/office/powerpoint/2010/main" val="1884467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7A3ED8D-D65C-274B-9CA3-90E477F94EE1}" type="datetimeFigureOut">
              <a:rPr kumimoji="1" lang="ja-JP" altLang="en-US" smtClean="0"/>
              <a:t>2026/5/1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0281DFF-3CDA-6947-B7BF-92F5BCC32C84}" type="slidenum">
              <a:rPr kumimoji="1" lang="ja-JP" altLang="en-US" smtClean="0"/>
              <a:t>‹#›</a:t>
            </a:fld>
            <a:endParaRPr kumimoji="1" lang="ja-JP" altLang="en-US"/>
          </a:p>
        </p:txBody>
      </p:sp>
    </p:spTree>
    <p:extLst>
      <p:ext uri="{BB962C8B-B14F-4D97-AF65-F5344CB8AC3E}">
        <p14:creationId xmlns:p14="http://schemas.microsoft.com/office/powerpoint/2010/main" val="3568287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6" y="511175"/>
            <a:ext cx="2760345" cy="8136573"/>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80111" y="511175"/>
            <a:ext cx="8121015" cy="8136573"/>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7A3ED8D-D65C-274B-9CA3-90E477F94EE1}" type="datetimeFigureOut">
              <a:rPr kumimoji="1" lang="ja-JP" altLang="en-US" smtClean="0"/>
              <a:t>2026/5/1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0281DFF-3CDA-6947-B7BF-92F5BCC32C84}" type="slidenum">
              <a:rPr kumimoji="1" lang="ja-JP" altLang="en-US" smtClean="0"/>
              <a:t>‹#›</a:t>
            </a:fld>
            <a:endParaRPr kumimoji="1" lang="ja-JP" altLang="en-US"/>
          </a:p>
        </p:txBody>
      </p:sp>
    </p:spTree>
    <p:extLst>
      <p:ext uri="{BB962C8B-B14F-4D97-AF65-F5344CB8AC3E}">
        <p14:creationId xmlns:p14="http://schemas.microsoft.com/office/powerpoint/2010/main" val="3365337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7A3ED8D-D65C-274B-9CA3-90E477F94EE1}" type="datetimeFigureOut">
              <a:rPr kumimoji="1" lang="ja-JP" altLang="en-US" smtClean="0"/>
              <a:t>2026/5/1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0281DFF-3CDA-6947-B7BF-92F5BCC32C84}" type="slidenum">
              <a:rPr kumimoji="1" lang="ja-JP" altLang="en-US" smtClean="0"/>
              <a:t>‹#›</a:t>
            </a:fld>
            <a:endParaRPr kumimoji="1" lang="ja-JP" altLang="en-US"/>
          </a:p>
        </p:txBody>
      </p:sp>
    </p:spTree>
    <p:extLst>
      <p:ext uri="{BB962C8B-B14F-4D97-AF65-F5344CB8AC3E}">
        <p14:creationId xmlns:p14="http://schemas.microsoft.com/office/powerpoint/2010/main" val="2703362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73443" y="2393635"/>
            <a:ext cx="11041380" cy="3993832"/>
          </a:xfrm>
        </p:spPr>
        <p:txBody>
          <a:bodyPr anchor="b"/>
          <a:lstStyle>
            <a:lvl1pPr>
              <a:defRPr sz="84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73443" y="6425250"/>
            <a:ext cx="11041380" cy="2100262"/>
          </a:xfrm>
        </p:spPr>
        <p:txBody>
          <a:bodyPr/>
          <a:lstStyle>
            <a:lvl1pPr marL="0" indent="0">
              <a:buNone/>
              <a:defRPr sz="3360">
                <a:solidFill>
                  <a:schemeClr val="tx1">
                    <a:tint val="82000"/>
                  </a:schemeClr>
                </a:solidFill>
              </a:defRPr>
            </a:lvl1pPr>
            <a:lvl2pPr marL="640080" indent="0">
              <a:buNone/>
              <a:defRPr sz="2800">
                <a:solidFill>
                  <a:schemeClr val="tx1">
                    <a:tint val="82000"/>
                  </a:schemeClr>
                </a:solidFill>
              </a:defRPr>
            </a:lvl2pPr>
            <a:lvl3pPr marL="1280160" indent="0">
              <a:buNone/>
              <a:defRPr sz="2520">
                <a:solidFill>
                  <a:schemeClr val="tx1">
                    <a:tint val="82000"/>
                  </a:schemeClr>
                </a:solidFill>
              </a:defRPr>
            </a:lvl3pPr>
            <a:lvl4pPr marL="1920240" indent="0">
              <a:buNone/>
              <a:defRPr sz="2240">
                <a:solidFill>
                  <a:schemeClr val="tx1">
                    <a:tint val="82000"/>
                  </a:schemeClr>
                </a:solidFill>
              </a:defRPr>
            </a:lvl4pPr>
            <a:lvl5pPr marL="2560320" indent="0">
              <a:buNone/>
              <a:defRPr sz="2240">
                <a:solidFill>
                  <a:schemeClr val="tx1">
                    <a:tint val="82000"/>
                  </a:schemeClr>
                </a:solidFill>
              </a:defRPr>
            </a:lvl5pPr>
            <a:lvl6pPr marL="3200400" indent="0">
              <a:buNone/>
              <a:defRPr sz="2240">
                <a:solidFill>
                  <a:schemeClr val="tx1">
                    <a:tint val="82000"/>
                  </a:schemeClr>
                </a:solidFill>
              </a:defRPr>
            </a:lvl6pPr>
            <a:lvl7pPr marL="3840480" indent="0">
              <a:buNone/>
              <a:defRPr sz="2240">
                <a:solidFill>
                  <a:schemeClr val="tx1">
                    <a:tint val="82000"/>
                  </a:schemeClr>
                </a:solidFill>
              </a:defRPr>
            </a:lvl7pPr>
            <a:lvl8pPr marL="4480560" indent="0">
              <a:buNone/>
              <a:defRPr sz="2240">
                <a:solidFill>
                  <a:schemeClr val="tx1">
                    <a:tint val="82000"/>
                  </a:schemeClr>
                </a:solidFill>
              </a:defRPr>
            </a:lvl8pPr>
            <a:lvl9pPr marL="5120640" indent="0">
              <a:buNone/>
              <a:defRPr sz="224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7A3ED8D-D65C-274B-9CA3-90E477F94EE1}" type="datetimeFigureOut">
              <a:rPr kumimoji="1" lang="ja-JP" altLang="en-US" smtClean="0"/>
              <a:t>2026/5/1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0281DFF-3CDA-6947-B7BF-92F5BCC32C84}" type="slidenum">
              <a:rPr kumimoji="1" lang="ja-JP" altLang="en-US" smtClean="0"/>
              <a:t>‹#›</a:t>
            </a:fld>
            <a:endParaRPr kumimoji="1" lang="ja-JP" altLang="en-US"/>
          </a:p>
        </p:txBody>
      </p:sp>
    </p:spTree>
    <p:extLst>
      <p:ext uri="{BB962C8B-B14F-4D97-AF65-F5344CB8AC3E}">
        <p14:creationId xmlns:p14="http://schemas.microsoft.com/office/powerpoint/2010/main" val="1702323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80110" y="2555875"/>
            <a:ext cx="5440680" cy="60918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480810" y="2555875"/>
            <a:ext cx="5440680" cy="60918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67A3ED8D-D65C-274B-9CA3-90E477F94EE1}" type="datetimeFigureOut">
              <a:rPr kumimoji="1" lang="ja-JP" altLang="en-US" smtClean="0"/>
              <a:t>2026/5/1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0281DFF-3CDA-6947-B7BF-92F5BCC32C84}" type="slidenum">
              <a:rPr kumimoji="1" lang="ja-JP" altLang="en-US" smtClean="0"/>
              <a:t>‹#›</a:t>
            </a:fld>
            <a:endParaRPr kumimoji="1" lang="ja-JP" altLang="en-US"/>
          </a:p>
        </p:txBody>
      </p:sp>
    </p:spTree>
    <p:extLst>
      <p:ext uri="{BB962C8B-B14F-4D97-AF65-F5344CB8AC3E}">
        <p14:creationId xmlns:p14="http://schemas.microsoft.com/office/powerpoint/2010/main" val="767519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81777" y="511177"/>
            <a:ext cx="11041380" cy="18557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1779" y="2353628"/>
            <a:ext cx="5415676"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4" name="Content Placeholder 3"/>
          <p:cNvSpPr>
            <a:spLocks noGrp="1"/>
          </p:cNvSpPr>
          <p:nvPr>
            <p:ph sz="half" idx="2"/>
          </p:nvPr>
        </p:nvSpPr>
        <p:spPr>
          <a:xfrm>
            <a:off x="881779" y="3507105"/>
            <a:ext cx="5415676" cy="515842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480811" y="2353628"/>
            <a:ext cx="5442347"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6" name="Content Placeholder 5"/>
          <p:cNvSpPr>
            <a:spLocks noGrp="1"/>
          </p:cNvSpPr>
          <p:nvPr>
            <p:ph sz="quarter" idx="4"/>
          </p:nvPr>
        </p:nvSpPr>
        <p:spPr>
          <a:xfrm>
            <a:off x="6480811" y="3507105"/>
            <a:ext cx="5442347" cy="515842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7A3ED8D-D65C-274B-9CA3-90E477F94EE1}" type="datetimeFigureOut">
              <a:rPr kumimoji="1" lang="ja-JP" altLang="en-US" smtClean="0"/>
              <a:t>2026/5/1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0281DFF-3CDA-6947-B7BF-92F5BCC32C84}" type="slidenum">
              <a:rPr kumimoji="1" lang="ja-JP" altLang="en-US" smtClean="0"/>
              <a:t>‹#›</a:t>
            </a:fld>
            <a:endParaRPr kumimoji="1" lang="ja-JP" altLang="en-US"/>
          </a:p>
        </p:txBody>
      </p:sp>
    </p:spTree>
    <p:extLst>
      <p:ext uri="{BB962C8B-B14F-4D97-AF65-F5344CB8AC3E}">
        <p14:creationId xmlns:p14="http://schemas.microsoft.com/office/powerpoint/2010/main" val="2126191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67A3ED8D-D65C-274B-9CA3-90E477F94EE1}" type="datetimeFigureOut">
              <a:rPr kumimoji="1" lang="ja-JP" altLang="en-US" smtClean="0"/>
              <a:t>2026/5/1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0281DFF-3CDA-6947-B7BF-92F5BCC32C84}" type="slidenum">
              <a:rPr kumimoji="1" lang="ja-JP" altLang="en-US" smtClean="0"/>
              <a:t>‹#›</a:t>
            </a:fld>
            <a:endParaRPr kumimoji="1" lang="ja-JP" altLang="en-US"/>
          </a:p>
        </p:txBody>
      </p:sp>
    </p:spTree>
    <p:extLst>
      <p:ext uri="{BB962C8B-B14F-4D97-AF65-F5344CB8AC3E}">
        <p14:creationId xmlns:p14="http://schemas.microsoft.com/office/powerpoint/2010/main" val="4391685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A3ED8D-D65C-274B-9CA3-90E477F94EE1}" type="datetimeFigureOut">
              <a:rPr kumimoji="1" lang="ja-JP" altLang="en-US" smtClean="0"/>
              <a:t>2026/5/1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0281DFF-3CDA-6947-B7BF-92F5BCC32C84}" type="slidenum">
              <a:rPr kumimoji="1" lang="ja-JP" altLang="en-US" smtClean="0"/>
              <a:t>‹#›</a:t>
            </a:fld>
            <a:endParaRPr kumimoji="1" lang="ja-JP" altLang="en-US"/>
          </a:p>
        </p:txBody>
      </p:sp>
    </p:spTree>
    <p:extLst>
      <p:ext uri="{BB962C8B-B14F-4D97-AF65-F5344CB8AC3E}">
        <p14:creationId xmlns:p14="http://schemas.microsoft.com/office/powerpoint/2010/main" val="1969240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ja-JP" altLang="en-US"/>
              <a:t>マスター タイトルの書式設定</a:t>
            </a:r>
            <a:endParaRPr lang="en-US" dirty="0"/>
          </a:p>
        </p:txBody>
      </p:sp>
      <p:sp>
        <p:nvSpPr>
          <p:cNvPr id="3" name="Content Placeholder 2"/>
          <p:cNvSpPr>
            <a:spLocks noGrp="1"/>
          </p:cNvSpPr>
          <p:nvPr>
            <p:ph idx="1"/>
          </p:nvPr>
        </p:nvSpPr>
        <p:spPr>
          <a:xfrm>
            <a:off x="5442347" y="1382397"/>
            <a:ext cx="6480810"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7A3ED8D-D65C-274B-9CA3-90E477F94EE1}" type="datetimeFigureOut">
              <a:rPr kumimoji="1" lang="ja-JP" altLang="en-US" smtClean="0"/>
              <a:t>2026/5/1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0281DFF-3CDA-6947-B7BF-92F5BCC32C84}" type="slidenum">
              <a:rPr kumimoji="1" lang="ja-JP" altLang="en-US" smtClean="0"/>
              <a:t>‹#›</a:t>
            </a:fld>
            <a:endParaRPr kumimoji="1" lang="ja-JP" altLang="en-US"/>
          </a:p>
        </p:txBody>
      </p:sp>
    </p:spTree>
    <p:extLst>
      <p:ext uri="{BB962C8B-B14F-4D97-AF65-F5344CB8AC3E}">
        <p14:creationId xmlns:p14="http://schemas.microsoft.com/office/powerpoint/2010/main" val="41536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442347" y="1382397"/>
            <a:ext cx="6480810" cy="6823075"/>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7A3ED8D-D65C-274B-9CA3-90E477F94EE1}" type="datetimeFigureOut">
              <a:rPr kumimoji="1" lang="ja-JP" altLang="en-US" smtClean="0"/>
              <a:t>2026/5/1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0281DFF-3CDA-6947-B7BF-92F5BCC32C84}" type="slidenum">
              <a:rPr kumimoji="1" lang="ja-JP" altLang="en-US" smtClean="0"/>
              <a:t>‹#›</a:t>
            </a:fld>
            <a:endParaRPr kumimoji="1" lang="ja-JP" altLang="en-US"/>
          </a:p>
        </p:txBody>
      </p:sp>
    </p:spTree>
    <p:extLst>
      <p:ext uri="{BB962C8B-B14F-4D97-AF65-F5344CB8AC3E}">
        <p14:creationId xmlns:p14="http://schemas.microsoft.com/office/powerpoint/2010/main" val="2845190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511177"/>
            <a:ext cx="11041380" cy="18557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80110" y="8898892"/>
            <a:ext cx="2880360" cy="511175"/>
          </a:xfrm>
          <a:prstGeom prst="rect">
            <a:avLst/>
          </a:prstGeom>
        </p:spPr>
        <p:txBody>
          <a:bodyPr vert="horz" lIns="91440" tIns="45720" rIns="91440" bIns="45720" rtlCol="0" anchor="ctr"/>
          <a:lstStyle>
            <a:lvl1pPr algn="l">
              <a:defRPr sz="1680">
                <a:solidFill>
                  <a:schemeClr val="tx1">
                    <a:tint val="82000"/>
                  </a:schemeClr>
                </a:solidFill>
              </a:defRPr>
            </a:lvl1pPr>
          </a:lstStyle>
          <a:p>
            <a:fld id="{67A3ED8D-D65C-274B-9CA3-90E477F94EE1}" type="datetimeFigureOut">
              <a:rPr kumimoji="1" lang="ja-JP" altLang="en-US" smtClean="0"/>
              <a:t>2026/5/1</a:t>
            </a:fld>
            <a:endParaRPr kumimoji="1" lang="ja-JP" altLang="en-US"/>
          </a:p>
        </p:txBody>
      </p:sp>
      <p:sp>
        <p:nvSpPr>
          <p:cNvPr id="5" name="Footer Placeholder 4"/>
          <p:cNvSpPr>
            <a:spLocks noGrp="1"/>
          </p:cNvSpPr>
          <p:nvPr>
            <p:ph type="ftr" sz="quarter" idx="3"/>
          </p:nvPr>
        </p:nvSpPr>
        <p:spPr>
          <a:xfrm>
            <a:off x="4240530" y="8898892"/>
            <a:ext cx="4320540" cy="511175"/>
          </a:xfrm>
          <a:prstGeom prst="rect">
            <a:avLst/>
          </a:prstGeom>
        </p:spPr>
        <p:txBody>
          <a:bodyPr vert="horz" lIns="91440" tIns="45720" rIns="91440" bIns="45720" rtlCol="0" anchor="ctr"/>
          <a:lstStyle>
            <a:lvl1pPr algn="ctr">
              <a:defRPr sz="168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9041130" y="8898892"/>
            <a:ext cx="2880360" cy="511175"/>
          </a:xfrm>
          <a:prstGeom prst="rect">
            <a:avLst/>
          </a:prstGeom>
        </p:spPr>
        <p:txBody>
          <a:bodyPr vert="horz" lIns="91440" tIns="45720" rIns="91440" bIns="45720" rtlCol="0" anchor="ctr"/>
          <a:lstStyle>
            <a:lvl1pPr algn="r">
              <a:defRPr sz="1680">
                <a:solidFill>
                  <a:schemeClr val="tx1">
                    <a:tint val="82000"/>
                  </a:schemeClr>
                </a:solidFill>
              </a:defRPr>
            </a:lvl1pPr>
          </a:lstStyle>
          <a:p>
            <a:fld id="{90281DFF-3CDA-6947-B7BF-92F5BCC32C84}" type="slidenum">
              <a:rPr kumimoji="1" lang="ja-JP" altLang="en-US" smtClean="0"/>
              <a:t>‹#›</a:t>
            </a:fld>
            <a:endParaRPr kumimoji="1" lang="ja-JP" altLang="en-US"/>
          </a:p>
        </p:txBody>
      </p:sp>
    </p:spTree>
    <p:extLst>
      <p:ext uri="{BB962C8B-B14F-4D97-AF65-F5344CB8AC3E}">
        <p14:creationId xmlns:p14="http://schemas.microsoft.com/office/powerpoint/2010/main" val="6172492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280160" rtl="0" eaLnBrk="1" latinLnBrk="0" hangingPunct="1">
        <a:lnSpc>
          <a:spcPct val="90000"/>
        </a:lnSpc>
        <a:spcBef>
          <a:spcPct val="0"/>
        </a:spcBef>
        <a:buNone/>
        <a:defRPr kumimoji="1"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kumimoji="1"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kumimoji="1"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kumimoji="1"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9pPr>
    </p:bodyStyle>
    <p:otherStyle>
      <a:defPPr>
        <a:defRPr lang="en-US"/>
      </a:defPPr>
      <a:lvl1pPr marL="0" algn="l" defTabSz="1280160" rtl="0" eaLnBrk="1" latinLnBrk="0" hangingPunct="1">
        <a:defRPr kumimoji="1" sz="2520" kern="1200">
          <a:solidFill>
            <a:schemeClr val="tx1"/>
          </a:solidFill>
          <a:latin typeface="+mn-lt"/>
          <a:ea typeface="+mn-ea"/>
          <a:cs typeface="+mn-cs"/>
        </a:defRPr>
      </a:lvl1pPr>
      <a:lvl2pPr marL="640080" algn="l" defTabSz="1280160" rtl="0" eaLnBrk="1" latinLnBrk="0" hangingPunct="1">
        <a:defRPr kumimoji="1" sz="2520" kern="1200">
          <a:solidFill>
            <a:schemeClr val="tx1"/>
          </a:solidFill>
          <a:latin typeface="+mn-lt"/>
          <a:ea typeface="+mn-ea"/>
          <a:cs typeface="+mn-cs"/>
        </a:defRPr>
      </a:lvl2pPr>
      <a:lvl3pPr marL="1280160" algn="l" defTabSz="1280160" rtl="0" eaLnBrk="1" latinLnBrk="0" hangingPunct="1">
        <a:defRPr kumimoji="1" sz="2520" kern="1200">
          <a:solidFill>
            <a:schemeClr val="tx1"/>
          </a:solidFill>
          <a:latin typeface="+mn-lt"/>
          <a:ea typeface="+mn-ea"/>
          <a:cs typeface="+mn-cs"/>
        </a:defRPr>
      </a:lvl3pPr>
      <a:lvl4pPr marL="1920240" algn="l" defTabSz="1280160" rtl="0" eaLnBrk="1" latinLnBrk="0" hangingPunct="1">
        <a:defRPr kumimoji="1" sz="2520" kern="1200">
          <a:solidFill>
            <a:schemeClr val="tx1"/>
          </a:solidFill>
          <a:latin typeface="+mn-lt"/>
          <a:ea typeface="+mn-ea"/>
          <a:cs typeface="+mn-cs"/>
        </a:defRPr>
      </a:lvl4pPr>
      <a:lvl5pPr marL="2560320" algn="l" defTabSz="1280160" rtl="0" eaLnBrk="1" latinLnBrk="0" hangingPunct="1">
        <a:defRPr kumimoji="1" sz="2520" kern="1200">
          <a:solidFill>
            <a:schemeClr val="tx1"/>
          </a:solidFill>
          <a:latin typeface="+mn-lt"/>
          <a:ea typeface="+mn-ea"/>
          <a:cs typeface="+mn-cs"/>
        </a:defRPr>
      </a:lvl5pPr>
      <a:lvl6pPr marL="3200400" algn="l" defTabSz="1280160" rtl="0" eaLnBrk="1" latinLnBrk="0" hangingPunct="1">
        <a:defRPr kumimoji="1" sz="2520" kern="1200">
          <a:solidFill>
            <a:schemeClr val="tx1"/>
          </a:solidFill>
          <a:latin typeface="+mn-lt"/>
          <a:ea typeface="+mn-ea"/>
          <a:cs typeface="+mn-cs"/>
        </a:defRPr>
      </a:lvl6pPr>
      <a:lvl7pPr marL="3840480" algn="l" defTabSz="1280160" rtl="0" eaLnBrk="1" latinLnBrk="0" hangingPunct="1">
        <a:defRPr kumimoji="1" sz="2520" kern="1200">
          <a:solidFill>
            <a:schemeClr val="tx1"/>
          </a:solidFill>
          <a:latin typeface="+mn-lt"/>
          <a:ea typeface="+mn-ea"/>
          <a:cs typeface="+mn-cs"/>
        </a:defRPr>
      </a:lvl7pPr>
      <a:lvl8pPr marL="4480560" algn="l" defTabSz="1280160" rtl="0" eaLnBrk="1" latinLnBrk="0" hangingPunct="1">
        <a:defRPr kumimoji="1" sz="2520" kern="1200">
          <a:solidFill>
            <a:schemeClr val="tx1"/>
          </a:solidFill>
          <a:latin typeface="+mn-lt"/>
          <a:ea typeface="+mn-ea"/>
          <a:cs typeface="+mn-cs"/>
        </a:defRPr>
      </a:lvl8pPr>
      <a:lvl9pPr marL="5120640" algn="l" defTabSz="1280160" rtl="0" eaLnBrk="1" latinLnBrk="0" hangingPunct="1">
        <a:defRPr kumimoji="1"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a:extLst>
              <a:ext uri="{FF2B5EF4-FFF2-40B4-BE49-F238E27FC236}">
                <a16:creationId xmlns:a16="http://schemas.microsoft.com/office/drawing/2014/main" id="{0A00CE50-B528-DA4A-A202-EEFFA1270F21}"/>
              </a:ext>
            </a:extLst>
          </p:cNvPr>
          <p:cNvGraphicFramePr>
            <a:graphicFrameLocks noGrp="1"/>
          </p:cNvGraphicFramePr>
          <p:nvPr>
            <p:extLst>
              <p:ext uri="{D42A27DB-BD31-4B8C-83A1-F6EECF244321}">
                <p14:modId xmlns:p14="http://schemas.microsoft.com/office/powerpoint/2010/main" val="2187184090"/>
              </p:ext>
            </p:extLst>
          </p:nvPr>
        </p:nvGraphicFramePr>
        <p:xfrm>
          <a:off x="383822" y="1363103"/>
          <a:ext cx="5432190" cy="6388732"/>
        </p:xfrm>
        <a:graphic>
          <a:graphicData uri="http://schemas.openxmlformats.org/drawingml/2006/table">
            <a:tbl>
              <a:tblPr firstRow="1" bandRow="1">
                <a:tableStyleId>{2D5ABB26-0587-4C30-8999-92F81FD0307C}</a:tableStyleId>
              </a:tblPr>
              <a:tblGrid>
                <a:gridCol w="2880000">
                  <a:extLst>
                    <a:ext uri="{9D8B030D-6E8A-4147-A177-3AD203B41FA5}">
                      <a16:colId xmlns:a16="http://schemas.microsoft.com/office/drawing/2014/main" val="386097175"/>
                    </a:ext>
                  </a:extLst>
                </a:gridCol>
                <a:gridCol w="843780">
                  <a:extLst>
                    <a:ext uri="{9D8B030D-6E8A-4147-A177-3AD203B41FA5}">
                      <a16:colId xmlns:a16="http://schemas.microsoft.com/office/drawing/2014/main" val="752687083"/>
                    </a:ext>
                  </a:extLst>
                </a:gridCol>
                <a:gridCol w="815502">
                  <a:extLst>
                    <a:ext uri="{9D8B030D-6E8A-4147-A177-3AD203B41FA5}">
                      <a16:colId xmlns:a16="http://schemas.microsoft.com/office/drawing/2014/main" val="2290562165"/>
                    </a:ext>
                  </a:extLst>
                </a:gridCol>
                <a:gridCol w="892908">
                  <a:extLst>
                    <a:ext uri="{9D8B030D-6E8A-4147-A177-3AD203B41FA5}">
                      <a16:colId xmlns:a16="http://schemas.microsoft.com/office/drawing/2014/main" val="4112463992"/>
                    </a:ext>
                  </a:extLst>
                </a:gridCol>
              </a:tblGrid>
              <a:tr h="187175">
                <a:tc>
                  <a:txBody>
                    <a:bodyPr/>
                    <a:lstStyle/>
                    <a:p>
                      <a:pPr>
                        <a:buNone/>
                      </a:pPr>
                      <a:r>
                        <a:rPr lang="en" sz="1100" dirty="0"/>
                        <a:t>Policy</a:t>
                      </a:r>
                    </a:p>
                  </a:txBody>
                  <a:tcPr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 sz="1100" dirty="0"/>
                        <a:t>Available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 sz="1100"/>
                        <a:t>Unsure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 sz="1100"/>
                        <a:t>Not available</a:t>
                      </a:r>
                    </a:p>
                  </a:txBody>
                  <a:tcPr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84807739"/>
                  </a:ext>
                </a:extLst>
              </a:tr>
              <a:tr h="273458">
                <a:tc>
                  <a:txBody>
                    <a:bodyPr/>
                    <a:lstStyle/>
                    <a:p>
                      <a:pPr>
                        <a:buNone/>
                      </a:pPr>
                      <a:r>
                        <a:rPr lang="en" sz="1100" dirty="0"/>
                        <a:t>Prenatal and postnatal leave</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dirty="0"/>
                        <a:t>80.1%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a:t>17.1%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a:t>2.7%</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98683861"/>
                  </a:ext>
                </a:extLst>
              </a:tr>
              <a:tr h="399306">
                <a:tc>
                  <a:txBody>
                    <a:bodyPr/>
                    <a:lstStyle/>
                    <a:p>
                      <a:pPr>
                        <a:buNone/>
                      </a:pPr>
                      <a:r>
                        <a:rPr lang="en" sz="1100" dirty="0"/>
                        <a:t>Commuting accommodations and health checkups during pregnancy</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a:t>45.5%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a:t>47.6%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a:t>6.8%</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8986138"/>
                  </a:ext>
                </a:extLst>
              </a:tr>
              <a:tr h="273458">
                <a:tc>
                  <a:txBody>
                    <a:bodyPr/>
                    <a:lstStyle/>
                    <a:p>
                      <a:pPr>
                        <a:buNone/>
                      </a:pPr>
                      <a:r>
                        <a:rPr lang="en" sz="1100" dirty="0"/>
                        <a:t>Exemption from night duty during pregnancy</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a:t>51.7%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a:t>42.8%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a:t>5.5%</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1653305"/>
                  </a:ext>
                </a:extLst>
              </a:tr>
              <a:tr h="273458">
                <a:tc>
                  <a:txBody>
                    <a:bodyPr/>
                    <a:lstStyle/>
                    <a:p>
                      <a:pPr>
                        <a:buNone/>
                      </a:pPr>
                      <a:r>
                        <a:rPr lang="en" sz="1100" dirty="0"/>
                        <a:t>Substitute staff during maternity leave</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dirty="0"/>
                        <a:t>22.3%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a:t>40.1%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dirty="0"/>
                        <a:t>37.7%</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47453328"/>
                  </a:ext>
                </a:extLst>
              </a:tr>
              <a:tr h="273458">
                <a:tc>
                  <a:txBody>
                    <a:bodyPr/>
                    <a:lstStyle/>
                    <a:p>
                      <a:pPr>
                        <a:buNone/>
                      </a:pPr>
                      <a:r>
                        <a:rPr lang="en" sz="1100" dirty="0"/>
                        <a:t>Salary payment during maternity leave</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dirty="0"/>
                        <a:t>50.0%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a:t>43.8%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a:t>6.2%</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4152130"/>
                  </a:ext>
                </a:extLst>
              </a:tr>
              <a:tr h="273458">
                <a:tc>
                  <a:txBody>
                    <a:bodyPr/>
                    <a:lstStyle/>
                    <a:p>
                      <a:pPr>
                        <a:buNone/>
                      </a:pPr>
                      <a:r>
                        <a:rPr lang="en" sz="1100" dirty="0"/>
                        <a:t>Employment protection during maternity leave</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dirty="0"/>
                        <a:t>52.7%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a:t>42.8%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a:t>4.5%</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49673848"/>
                  </a:ext>
                </a:extLst>
              </a:tr>
              <a:tr h="273458">
                <a:tc>
                  <a:txBody>
                    <a:bodyPr/>
                    <a:lstStyle/>
                    <a:p>
                      <a:pPr>
                        <a:buNone/>
                      </a:pPr>
                      <a:r>
                        <a:rPr lang="en" sz="1100" dirty="0"/>
                        <a:t>Childcare leave system</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dirty="0"/>
                        <a:t>63.7%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a:t>32.9%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dirty="0"/>
                        <a:t>3.4%</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36421996"/>
                  </a:ext>
                </a:extLst>
              </a:tr>
              <a:tr h="273458">
                <a:tc>
                  <a:txBody>
                    <a:bodyPr/>
                    <a:lstStyle/>
                    <a:p>
                      <a:pPr>
                        <a:buNone/>
                      </a:pPr>
                      <a:r>
                        <a:rPr lang="en" sz="1100" dirty="0"/>
                        <a:t>Substitute staff during childcare leave</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dirty="0"/>
                        <a:t>46.9%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dirty="0"/>
                        <a:t>33.2%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a:t>19.9%</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56949169"/>
                  </a:ext>
                </a:extLst>
              </a:tr>
              <a:tr h="273458">
                <a:tc>
                  <a:txBody>
                    <a:bodyPr/>
                    <a:lstStyle/>
                    <a:p>
                      <a:pPr>
                        <a:buNone/>
                      </a:pPr>
                      <a:r>
                        <a:rPr lang="en" sz="1100" dirty="0"/>
                        <a:t>Employment protection during childcare leave</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a:t>52.7%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dirty="0"/>
                        <a:t>42.8%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a:t>4.5%</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40833735"/>
                  </a:ext>
                </a:extLst>
              </a:tr>
              <a:tr h="273458">
                <a:tc>
                  <a:txBody>
                    <a:bodyPr/>
                    <a:lstStyle/>
                    <a:p>
                      <a:pPr>
                        <a:buNone/>
                      </a:pPr>
                      <a:r>
                        <a:rPr lang="en" sz="1100" dirty="0"/>
                        <a:t>On-site or nearby childcare facilities</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a:t>63.7%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dirty="0"/>
                        <a:t>27.1%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dirty="0"/>
                        <a:t>9.2%</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9995649"/>
                  </a:ext>
                </a:extLst>
              </a:tr>
              <a:tr h="273458">
                <a:tc>
                  <a:txBody>
                    <a:bodyPr/>
                    <a:lstStyle/>
                    <a:p>
                      <a:pPr>
                        <a:buNone/>
                      </a:pPr>
                      <a:r>
                        <a:rPr lang="en" sz="1100" dirty="0"/>
                        <a:t>Night-time childcare system</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a:t>11.6%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dirty="0"/>
                        <a:t>45.2%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a:t>43.2%</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71025689"/>
                  </a:ext>
                </a:extLst>
              </a:tr>
              <a:tr h="273458">
                <a:tc>
                  <a:txBody>
                    <a:bodyPr/>
                    <a:lstStyle/>
                    <a:p>
                      <a:pPr>
                        <a:buNone/>
                      </a:pPr>
                      <a:r>
                        <a:rPr lang="en" sz="1100" dirty="0"/>
                        <a:t>Sick-child care system</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a:t>22.6%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dirty="0"/>
                        <a:t>45.5%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a:t>31.8%</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94381362"/>
                  </a:ext>
                </a:extLst>
              </a:tr>
              <a:tr h="273458">
                <a:tc>
                  <a:txBody>
                    <a:bodyPr/>
                    <a:lstStyle/>
                    <a:p>
                      <a:pPr>
                        <a:buNone/>
                      </a:pPr>
                      <a:r>
                        <a:rPr lang="en" sz="1100" dirty="0"/>
                        <a:t>On-site or nearby after-school care facilities</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a:t>36.3%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dirty="0"/>
                        <a:t>40.1%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a:t>23.6%</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5407130"/>
                  </a:ext>
                </a:extLst>
              </a:tr>
              <a:tr h="273458">
                <a:tc>
                  <a:txBody>
                    <a:bodyPr/>
                    <a:lstStyle/>
                    <a:p>
                      <a:pPr>
                        <a:buNone/>
                      </a:pPr>
                      <a:r>
                        <a:rPr lang="en" sz="1100" dirty="0"/>
                        <a:t>Caregiving leave system</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a:t>34.9%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dirty="0"/>
                        <a:t>52.4%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dirty="0"/>
                        <a:t>12.7%</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93122753"/>
                  </a:ext>
                </a:extLst>
              </a:tr>
              <a:tr h="273458">
                <a:tc>
                  <a:txBody>
                    <a:bodyPr/>
                    <a:lstStyle/>
                    <a:p>
                      <a:pPr>
                        <a:buNone/>
                      </a:pPr>
                      <a:r>
                        <a:rPr lang="en" sz="1100" dirty="0"/>
                        <a:t>Substitute staff during caregiving leave</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a:t>10.3%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a:t>54.1%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dirty="0"/>
                        <a:t>35.6%</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77892581"/>
                  </a:ext>
                </a:extLst>
              </a:tr>
              <a:tr h="273458">
                <a:tc>
                  <a:txBody>
                    <a:bodyPr/>
                    <a:lstStyle/>
                    <a:p>
                      <a:pPr>
                        <a:buNone/>
                      </a:pPr>
                      <a:r>
                        <a:rPr lang="en" sz="1100" dirty="0"/>
                        <a:t>Employment protection during caregiving leave</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a:t>26.0%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a:t>58.2%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dirty="0"/>
                        <a:t>15.8%</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50417368"/>
                  </a:ext>
                </a:extLst>
              </a:tr>
              <a:tr h="399306">
                <a:tc>
                  <a:txBody>
                    <a:bodyPr/>
                    <a:lstStyle/>
                    <a:p>
                      <a:pPr>
                        <a:buNone/>
                      </a:pPr>
                      <a:r>
                        <a:rPr lang="en" sz="1100" dirty="0"/>
                        <a:t>Gender equality office, support desk, or mentoring system</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a:t>38.7%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a:t>43.5%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dirty="0"/>
                        <a:t>17.8%</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60627961"/>
                  </a:ext>
                </a:extLst>
              </a:tr>
              <a:tr h="273458">
                <a:tc>
                  <a:txBody>
                    <a:bodyPr/>
                    <a:lstStyle/>
                    <a:p>
                      <a:pPr>
                        <a:buNone/>
                      </a:pPr>
                      <a:r>
                        <a:rPr lang="en" sz="1100" dirty="0"/>
                        <a:t>Reduced-time regular employment</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a:t>27.1%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dirty="0"/>
                        <a:t>56.2%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None/>
                      </a:pPr>
                      <a:r>
                        <a:rPr lang="en-US" altLang="ja-JP" sz="1100" dirty="0"/>
                        <a:t>16.8%</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61480952"/>
                  </a:ext>
                </a:extLst>
              </a:tr>
              <a:tr h="273458">
                <a:tc>
                  <a:txBody>
                    <a:bodyPr/>
                    <a:lstStyle/>
                    <a:p>
                      <a:pPr>
                        <a:buNone/>
                      </a:pPr>
                      <a:r>
                        <a:rPr lang="en" sz="1100" dirty="0"/>
                        <a:t>Exemption from radiation-related duties</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a:buNone/>
                      </a:pPr>
                      <a:r>
                        <a:rPr lang="en-US" altLang="ja-JP" sz="1100"/>
                        <a:t>30.1%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a:buNone/>
                      </a:pPr>
                      <a:r>
                        <a:rPr lang="en-US" altLang="ja-JP" sz="1100"/>
                        <a:t>57.2%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a:buNone/>
                      </a:pPr>
                      <a:r>
                        <a:rPr lang="en-US" altLang="ja-JP" sz="1100" dirty="0"/>
                        <a:t>12.7%</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3135921361"/>
                  </a:ext>
                </a:extLst>
              </a:tr>
            </a:tbl>
          </a:graphicData>
        </a:graphic>
      </p:graphicFrame>
      <p:sp>
        <p:nvSpPr>
          <p:cNvPr id="2" name="テキスト ボックス 1">
            <a:extLst>
              <a:ext uri="{FF2B5EF4-FFF2-40B4-BE49-F238E27FC236}">
                <a16:creationId xmlns:a16="http://schemas.microsoft.com/office/drawing/2014/main" id="{3D4327FF-FB93-9358-2107-22AE5636AF21}"/>
              </a:ext>
            </a:extLst>
          </p:cNvPr>
          <p:cNvSpPr txBox="1"/>
          <p:nvPr/>
        </p:nvSpPr>
        <p:spPr>
          <a:xfrm>
            <a:off x="348150" y="474240"/>
            <a:ext cx="12148649" cy="523220"/>
          </a:xfrm>
          <a:prstGeom prst="rect">
            <a:avLst/>
          </a:prstGeom>
          <a:noFill/>
        </p:spPr>
        <p:txBody>
          <a:bodyPr wrap="square">
            <a:spAutoFit/>
          </a:bodyPr>
          <a:lstStyle/>
          <a:p>
            <a:r>
              <a:rPr lang="en" altLang="ja-JP" sz="1400" b="1" dirty="0"/>
              <a:t>Supplementary Table 1. Perceived availability of workplace support policies related to pregnancy, childcare, and caregiving, by managerial or leadership position</a:t>
            </a:r>
            <a:endParaRPr lang="ja-JP" altLang="en-US" sz="1400" b="1"/>
          </a:p>
        </p:txBody>
      </p:sp>
      <p:graphicFrame>
        <p:nvGraphicFramePr>
          <p:cNvPr id="4" name="表 3">
            <a:extLst>
              <a:ext uri="{FF2B5EF4-FFF2-40B4-BE49-F238E27FC236}">
                <a16:creationId xmlns:a16="http://schemas.microsoft.com/office/drawing/2014/main" id="{DF947900-49C3-AA02-F3F0-CDA891734905}"/>
              </a:ext>
            </a:extLst>
          </p:cNvPr>
          <p:cNvGraphicFramePr>
            <a:graphicFrameLocks noGrp="1"/>
          </p:cNvGraphicFramePr>
          <p:nvPr>
            <p:extLst>
              <p:ext uri="{D42A27DB-BD31-4B8C-83A1-F6EECF244321}">
                <p14:modId xmlns:p14="http://schemas.microsoft.com/office/powerpoint/2010/main" val="1278842006"/>
              </p:ext>
            </p:extLst>
          </p:nvPr>
        </p:nvGraphicFramePr>
        <p:xfrm>
          <a:off x="6258223" y="1355906"/>
          <a:ext cx="6238576" cy="6584065"/>
        </p:xfrm>
        <a:graphic>
          <a:graphicData uri="http://schemas.openxmlformats.org/drawingml/2006/table">
            <a:tbl>
              <a:tblPr/>
              <a:tblGrid>
                <a:gridCol w="2880000">
                  <a:extLst>
                    <a:ext uri="{9D8B030D-6E8A-4147-A177-3AD203B41FA5}">
                      <a16:colId xmlns:a16="http://schemas.microsoft.com/office/drawing/2014/main" val="2812735579"/>
                    </a:ext>
                  </a:extLst>
                </a:gridCol>
                <a:gridCol w="1130620">
                  <a:extLst>
                    <a:ext uri="{9D8B030D-6E8A-4147-A177-3AD203B41FA5}">
                      <a16:colId xmlns:a16="http://schemas.microsoft.com/office/drawing/2014/main" val="548994140"/>
                    </a:ext>
                  </a:extLst>
                </a:gridCol>
                <a:gridCol w="1418332">
                  <a:extLst>
                    <a:ext uri="{9D8B030D-6E8A-4147-A177-3AD203B41FA5}">
                      <a16:colId xmlns:a16="http://schemas.microsoft.com/office/drawing/2014/main" val="2323395070"/>
                    </a:ext>
                  </a:extLst>
                </a:gridCol>
                <a:gridCol w="809624">
                  <a:extLst>
                    <a:ext uri="{9D8B030D-6E8A-4147-A177-3AD203B41FA5}">
                      <a16:colId xmlns:a16="http://schemas.microsoft.com/office/drawing/2014/main" val="3510920069"/>
                    </a:ext>
                  </a:extLst>
                </a:gridCol>
              </a:tblGrid>
              <a:tr h="325697">
                <a:tc>
                  <a:txBody>
                    <a:bodyPr/>
                    <a:lstStyle/>
                    <a:p>
                      <a:pPr>
                        <a:buNone/>
                      </a:pPr>
                      <a:r>
                        <a:rPr lang="en" sz="1100" dirty="0"/>
                        <a:t>Policy</a:t>
                      </a:r>
                    </a:p>
                  </a:txBody>
                  <a:tcPr marL="23868" marR="23868" marT="11934" marB="11934"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noFill/>
                  </a:tcPr>
                </a:tc>
                <a:tc>
                  <a:txBody>
                    <a:bodyPr/>
                    <a:lstStyle/>
                    <a:p>
                      <a:pPr algn="r">
                        <a:buNone/>
                      </a:pPr>
                      <a:r>
                        <a:rPr lang="en" sz="1100" dirty="0"/>
                        <a:t>Non-managerial (n, %)</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noFill/>
                  </a:tcPr>
                </a:tc>
                <a:tc>
                  <a:txBody>
                    <a:bodyPr/>
                    <a:lstStyle/>
                    <a:p>
                      <a:pPr algn="r">
                        <a:buNone/>
                      </a:pPr>
                      <a:r>
                        <a:rPr lang="en" sz="1100"/>
                        <a:t>Managerial/leadership (n, %)</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noFill/>
                  </a:tcPr>
                </a:tc>
                <a:tc>
                  <a:txBody>
                    <a:bodyPr/>
                    <a:lstStyle/>
                    <a:p>
                      <a:pPr algn="r">
                        <a:buNone/>
                      </a:pPr>
                      <a:r>
                        <a:rPr lang="en" sz="1100"/>
                        <a:t>p value*</a:t>
                      </a:r>
                    </a:p>
                  </a:txBody>
                  <a:tcPr marL="23868" marR="23868" marT="11934" marB="11934"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55132738"/>
                  </a:ext>
                </a:extLst>
              </a:tr>
              <a:tr h="234949">
                <a:tc>
                  <a:txBody>
                    <a:bodyPr/>
                    <a:lstStyle/>
                    <a:p>
                      <a:pPr>
                        <a:buNone/>
                      </a:pPr>
                      <a:r>
                        <a:rPr lang="en" sz="1100" b="1" dirty="0"/>
                        <a:t>Maternity leave</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b="1" dirty="0"/>
                        <a:t>105 / 143 (73.4%)</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b="1"/>
                        <a:t>129 / 149 (86.6%)</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b="1" dirty="0"/>
                        <a:t>0.014</a:t>
                      </a:r>
                    </a:p>
                  </a:txBody>
                  <a:tcPr marL="23868" marR="23868" marT="11934" marB="11934"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195043"/>
                  </a:ext>
                </a:extLst>
              </a:tr>
              <a:tr h="476198">
                <a:tc>
                  <a:txBody>
                    <a:bodyPr/>
                    <a:lstStyle/>
                    <a:p>
                      <a:pPr>
                        <a:buNone/>
                      </a:pPr>
                      <a:r>
                        <a:rPr lang="en" sz="1100" dirty="0"/>
                        <a:t>Commuting accommodations and health checkups during pregnancy</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dirty="0"/>
                        <a:t>57 / 143 (39.9%)</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a:t>76 / 149 (51.0%)</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a:t>0.059</a:t>
                      </a:r>
                    </a:p>
                  </a:txBody>
                  <a:tcPr marL="23868" marR="23868" marT="11934" marB="11934"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84066898"/>
                  </a:ext>
                </a:extLst>
              </a:tr>
              <a:tr h="294377">
                <a:tc>
                  <a:txBody>
                    <a:bodyPr/>
                    <a:lstStyle/>
                    <a:p>
                      <a:pPr>
                        <a:buNone/>
                      </a:pPr>
                      <a:r>
                        <a:rPr lang="en" sz="1100" b="1" dirty="0"/>
                        <a:t>Exemption from night duty during pregnancy</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b="1" dirty="0"/>
                        <a:t>63 / 143 (44.1%)</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b="1" dirty="0"/>
                        <a:t>88 / 149 (59.1%)</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b="1" dirty="0"/>
                        <a:t>0.010</a:t>
                      </a:r>
                    </a:p>
                  </a:txBody>
                  <a:tcPr marL="23868" marR="23868" marT="11934" marB="11934"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0508383"/>
                  </a:ext>
                </a:extLst>
              </a:tr>
              <a:tr h="294377">
                <a:tc>
                  <a:txBody>
                    <a:bodyPr/>
                    <a:lstStyle/>
                    <a:p>
                      <a:pPr>
                        <a:buNone/>
                      </a:pPr>
                      <a:r>
                        <a:rPr lang="en" sz="1100" dirty="0"/>
                        <a:t>Substitute staff during maternity leave</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a:t>33 / 143 (23.1%)</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a:t>32 / 149 (21.5%)</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dirty="0"/>
                        <a:t>0.746</a:t>
                      </a:r>
                    </a:p>
                  </a:txBody>
                  <a:tcPr marL="23868" marR="23868" marT="11934" marB="11934"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72536111"/>
                  </a:ext>
                </a:extLst>
              </a:tr>
              <a:tr h="294377">
                <a:tc>
                  <a:txBody>
                    <a:bodyPr/>
                    <a:lstStyle/>
                    <a:p>
                      <a:pPr>
                        <a:buNone/>
                      </a:pPr>
                      <a:r>
                        <a:rPr lang="en" sz="1100" dirty="0"/>
                        <a:t>Salary payment during maternity leave</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a:t>67 / 143 (46.9%)</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dirty="0"/>
                        <a:t>79 / 149 (53.0%)</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dirty="0"/>
                        <a:t>0.302</a:t>
                      </a:r>
                    </a:p>
                  </a:txBody>
                  <a:tcPr marL="23868" marR="23868" marT="11934" marB="11934"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11458785"/>
                  </a:ext>
                </a:extLst>
              </a:tr>
              <a:tr h="386975">
                <a:tc>
                  <a:txBody>
                    <a:bodyPr/>
                    <a:lstStyle/>
                    <a:p>
                      <a:pPr>
                        <a:buNone/>
                      </a:pPr>
                      <a:r>
                        <a:rPr lang="en" sz="1100" b="0" dirty="0"/>
                        <a:t>Employment protection during maternity leave</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b="0" dirty="0"/>
                        <a:t>68 / 143 (47.6%)</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b="0"/>
                        <a:t>86 / 149 (57.7%)</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b="0" dirty="0"/>
                        <a:t>0.086</a:t>
                      </a:r>
                    </a:p>
                  </a:txBody>
                  <a:tcPr marL="23868" marR="23868" marT="11934" marB="11934"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8365282"/>
                  </a:ext>
                </a:extLst>
              </a:tr>
              <a:tr h="234949">
                <a:tc>
                  <a:txBody>
                    <a:bodyPr/>
                    <a:lstStyle/>
                    <a:p>
                      <a:pPr>
                        <a:buNone/>
                      </a:pPr>
                      <a:r>
                        <a:rPr lang="en" sz="1100" b="1" dirty="0"/>
                        <a:t>Childcare leave system</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b="1" dirty="0"/>
                        <a:t>81 / 143 (56.6%)</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b="1" dirty="0"/>
                        <a:t>105 / 149 (70.5%)</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b="1" dirty="0"/>
                        <a:t>0.015</a:t>
                      </a:r>
                    </a:p>
                  </a:txBody>
                  <a:tcPr marL="23868" marR="23868" marT="11934" marB="11934"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57756076"/>
                  </a:ext>
                </a:extLst>
              </a:tr>
              <a:tr h="294377">
                <a:tc>
                  <a:txBody>
                    <a:bodyPr/>
                    <a:lstStyle/>
                    <a:p>
                      <a:pPr>
                        <a:buNone/>
                      </a:pPr>
                      <a:r>
                        <a:rPr lang="en" sz="1100" dirty="0"/>
                        <a:t>Substitute staff during childcare leave</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dirty="0"/>
                        <a:t>28 / 143 (19.6%)</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a:t>30 / 149 (20.1%)</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a:t>0.916</a:t>
                      </a:r>
                    </a:p>
                  </a:txBody>
                  <a:tcPr marL="23868" marR="23868" marT="11934" marB="11934"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3869737"/>
                  </a:ext>
                </a:extLst>
              </a:tr>
              <a:tr h="386975">
                <a:tc>
                  <a:txBody>
                    <a:bodyPr/>
                    <a:lstStyle/>
                    <a:p>
                      <a:pPr>
                        <a:buNone/>
                      </a:pPr>
                      <a:r>
                        <a:rPr lang="en" sz="1100" b="1" dirty="0"/>
                        <a:t>Employment protection during childcare leave</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b="1" dirty="0"/>
                        <a:t>60 / 143 (42.0%)</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b="1" dirty="0"/>
                        <a:t>81 / 149 (54.4%)</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b="1" dirty="0"/>
                        <a:t>0.034</a:t>
                      </a:r>
                    </a:p>
                  </a:txBody>
                  <a:tcPr marL="23868" marR="23868" marT="11934" marB="11934"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0317575"/>
                  </a:ext>
                </a:extLst>
              </a:tr>
              <a:tr h="234949">
                <a:tc>
                  <a:txBody>
                    <a:bodyPr/>
                    <a:lstStyle/>
                    <a:p>
                      <a:pPr>
                        <a:buNone/>
                      </a:pPr>
                      <a:r>
                        <a:rPr lang="en" sz="1100" dirty="0"/>
                        <a:t>On-site or nearby childcare facilities</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a:t>85 / 143 (59.4%)</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dirty="0"/>
                        <a:t>101 / 149 (67.8%)</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a:t>0.144</a:t>
                      </a:r>
                    </a:p>
                  </a:txBody>
                  <a:tcPr marL="23868" marR="23868" marT="11934" marB="11934"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0229556"/>
                  </a:ext>
                </a:extLst>
              </a:tr>
              <a:tr h="234949">
                <a:tc>
                  <a:txBody>
                    <a:bodyPr/>
                    <a:lstStyle/>
                    <a:p>
                      <a:pPr>
                        <a:buNone/>
                      </a:pPr>
                      <a:r>
                        <a:rPr lang="en" sz="1100" dirty="0"/>
                        <a:t>Night-time childcare system</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a:t>13 / 143 (9.1%)</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dirty="0"/>
                        <a:t>21 / 149 (14.1%)</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a:t>0.183</a:t>
                      </a:r>
                    </a:p>
                  </a:txBody>
                  <a:tcPr marL="23868" marR="23868" marT="11934" marB="11934"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14784548"/>
                  </a:ext>
                </a:extLst>
              </a:tr>
              <a:tr h="234949">
                <a:tc>
                  <a:txBody>
                    <a:bodyPr/>
                    <a:lstStyle/>
                    <a:p>
                      <a:pPr>
                        <a:buNone/>
                      </a:pPr>
                      <a:r>
                        <a:rPr lang="en" sz="1100"/>
                        <a:t>Sick-child care system</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a:t>31 / 143 (21.7%)</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dirty="0"/>
                        <a:t>35 / 149 (23.5%)</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a:t>0.717</a:t>
                      </a:r>
                    </a:p>
                  </a:txBody>
                  <a:tcPr marL="23868" marR="23868" marT="11934" marB="11934"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3299174"/>
                  </a:ext>
                </a:extLst>
              </a:tr>
              <a:tr h="294377">
                <a:tc>
                  <a:txBody>
                    <a:bodyPr/>
                    <a:lstStyle/>
                    <a:p>
                      <a:pPr>
                        <a:buNone/>
                      </a:pPr>
                      <a:r>
                        <a:rPr lang="en" sz="1100" dirty="0"/>
                        <a:t>On-site or nearby after-school care facilities</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a:t>49 / 143 (34.3%)</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dirty="0"/>
                        <a:t>57 / 149 (38.3%)</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a:t>0.481</a:t>
                      </a:r>
                    </a:p>
                  </a:txBody>
                  <a:tcPr marL="23868" marR="23868" marT="11934" marB="11934"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42207265"/>
                  </a:ext>
                </a:extLst>
              </a:tr>
              <a:tr h="234949">
                <a:tc>
                  <a:txBody>
                    <a:bodyPr/>
                    <a:lstStyle/>
                    <a:p>
                      <a:pPr>
                        <a:buNone/>
                      </a:pPr>
                      <a:r>
                        <a:rPr lang="en" sz="1100"/>
                        <a:t>Caregiving leave system</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a:t>51 / 143 (35.7%)</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dirty="0"/>
                        <a:t>51 / 149 (34.2%)</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a:t>0.791</a:t>
                      </a:r>
                    </a:p>
                  </a:txBody>
                  <a:tcPr marL="23868" marR="23868" marT="11934" marB="11934"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32942957"/>
                  </a:ext>
                </a:extLst>
              </a:tr>
              <a:tr h="294377">
                <a:tc>
                  <a:txBody>
                    <a:bodyPr/>
                    <a:lstStyle/>
                    <a:p>
                      <a:pPr>
                        <a:buNone/>
                      </a:pPr>
                      <a:r>
                        <a:rPr lang="en" sz="1100" dirty="0"/>
                        <a:t>Substitute staff during caregiving leave</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a:t>18 / 143 (12.6%)</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dirty="0"/>
                        <a:t>12 / 149 (8.1%)</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dirty="0"/>
                        <a:t>0.211</a:t>
                      </a:r>
                    </a:p>
                  </a:txBody>
                  <a:tcPr marL="23868" marR="23868" marT="11934" marB="11934"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81869913"/>
                  </a:ext>
                </a:extLst>
              </a:tr>
              <a:tr h="386975">
                <a:tc>
                  <a:txBody>
                    <a:bodyPr/>
                    <a:lstStyle/>
                    <a:p>
                      <a:pPr>
                        <a:buNone/>
                      </a:pPr>
                      <a:r>
                        <a:rPr lang="en" sz="1100" dirty="0"/>
                        <a:t>Employment protection during caregiving leave</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a:t>35 / 143 (24.5%)</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dirty="0"/>
                        <a:t>41 / 149 (27.5%)</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dirty="0"/>
                        <a:t>0.555</a:t>
                      </a:r>
                    </a:p>
                  </a:txBody>
                  <a:tcPr marL="23868" marR="23868" marT="11934" marB="11934"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59963593"/>
                  </a:ext>
                </a:extLst>
              </a:tr>
              <a:tr h="386975">
                <a:tc>
                  <a:txBody>
                    <a:bodyPr/>
                    <a:lstStyle/>
                    <a:p>
                      <a:pPr>
                        <a:buNone/>
                      </a:pPr>
                      <a:r>
                        <a:rPr lang="en" sz="1100" dirty="0"/>
                        <a:t>Gender equality office, support desk, or mentoring system</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a:t>59 / 143 (41.3%)</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dirty="0"/>
                        <a:t>54 / 149 (36.2%)</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dirty="0"/>
                        <a:t>0.360</a:t>
                      </a:r>
                    </a:p>
                  </a:txBody>
                  <a:tcPr marL="23868" marR="23868" marT="11934" marB="11934"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81880513"/>
                  </a:ext>
                </a:extLst>
              </a:tr>
              <a:tr h="294377">
                <a:tc>
                  <a:txBody>
                    <a:bodyPr/>
                    <a:lstStyle/>
                    <a:p>
                      <a:pPr>
                        <a:buNone/>
                      </a:pPr>
                      <a:r>
                        <a:rPr lang="en" sz="1100" dirty="0"/>
                        <a:t>Reduced-time regular employment</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a:t>35 / 143 (24.5%)</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dirty="0"/>
                        <a:t>44 / 149 (29.5%)</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dirty="0"/>
                        <a:t>0.338</a:t>
                      </a:r>
                    </a:p>
                  </a:txBody>
                  <a:tcPr marL="23868" marR="23868" marT="11934" marB="11934"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2331747"/>
                  </a:ext>
                </a:extLst>
              </a:tr>
              <a:tr h="294377">
                <a:tc>
                  <a:txBody>
                    <a:bodyPr/>
                    <a:lstStyle/>
                    <a:p>
                      <a:pPr>
                        <a:buNone/>
                      </a:pPr>
                      <a:r>
                        <a:rPr lang="en" sz="1100" b="1" dirty="0"/>
                        <a:t>Exemption from radiation-related duties</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tc>
                  <a:txBody>
                    <a:bodyPr/>
                    <a:lstStyle/>
                    <a:p>
                      <a:pPr algn="r">
                        <a:buNone/>
                      </a:pPr>
                      <a:r>
                        <a:rPr lang="en-US" altLang="ja-JP" sz="1100" b="1" dirty="0"/>
                        <a:t>33 / 143 (23.1%)</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tc>
                  <a:txBody>
                    <a:bodyPr/>
                    <a:lstStyle/>
                    <a:p>
                      <a:pPr algn="r">
                        <a:buNone/>
                      </a:pPr>
                      <a:r>
                        <a:rPr lang="en-US" altLang="ja-JP" sz="1100" b="1"/>
                        <a:t>55 / 149 (36.9%)</a:t>
                      </a:r>
                    </a:p>
                  </a:txBody>
                  <a:tcPr marL="23868" marR="23868" marT="11934" marB="119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tc>
                  <a:txBody>
                    <a:bodyPr/>
                    <a:lstStyle/>
                    <a:p>
                      <a:pPr algn="r">
                        <a:buNone/>
                      </a:pPr>
                      <a:r>
                        <a:rPr lang="en-US" altLang="ja-JP" sz="1100" b="1" dirty="0"/>
                        <a:t>0.010</a:t>
                      </a:r>
                    </a:p>
                  </a:txBody>
                  <a:tcPr marL="23868" marR="23868" marT="11934" marB="11934"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noFill/>
                  </a:tcPr>
                </a:tc>
                <a:extLst>
                  <a:ext uri="{0D108BD9-81ED-4DB2-BD59-A6C34878D82A}">
                    <a16:rowId xmlns:a16="http://schemas.microsoft.com/office/drawing/2014/main" val="584825351"/>
                  </a:ext>
                </a:extLst>
              </a:tr>
            </a:tbl>
          </a:graphicData>
        </a:graphic>
      </p:graphicFrame>
      <p:sp>
        <p:nvSpPr>
          <p:cNvPr id="11" name="テキスト ボックス 10">
            <a:extLst>
              <a:ext uri="{FF2B5EF4-FFF2-40B4-BE49-F238E27FC236}">
                <a16:creationId xmlns:a16="http://schemas.microsoft.com/office/drawing/2014/main" id="{5C91DDA4-FAAD-AD26-C585-37698A9F6F18}"/>
              </a:ext>
            </a:extLst>
          </p:cNvPr>
          <p:cNvSpPr txBox="1"/>
          <p:nvPr/>
        </p:nvSpPr>
        <p:spPr>
          <a:xfrm>
            <a:off x="403412" y="8203178"/>
            <a:ext cx="12398188" cy="430887"/>
          </a:xfrm>
          <a:prstGeom prst="rect">
            <a:avLst/>
          </a:prstGeom>
          <a:noFill/>
        </p:spPr>
        <p:txBody>
          <a:bodyPr wrap="square">
            <a:spAutoFit/>
          </a:bodyPr>
          <a:lstStyle/>
          <a:p>
            <a:r>
              <a:rPr lang="en" altLang="ja-JP" sz="1100" dirty="0"/>
              <a:t>Values indicate the number (%) of respondents who reported that each policy was available in their workplace. Percentages were calculated within each position group. Differences between groups were assessed using the chi-square test.</a:t>
            </a:r>
            <a:endParaRPr lang="ja-JP" altLang="en-US" sz="1100"/>
          </a:p>
        </p:txBody>
      </p:sp>
      <p:sp>
        <p:nvSpPr>
          <p:cNvPr id="7" name="テキスト ボックス 6">
            <a:extLst>
              <a:ext uri="{FF2B5EF4-FFF2-40B4-BE49-F238E27FC236}">
                <a16:creationId xmlns:a16="http://schemas.microsoft.com/office/drawing/2014/main" id="{D4A1F0F6-1AC0-7328-5505-F91E05890D35}"/>
              </a:ext>
            </a:extLst>
          </p:cNvPr>
          <p:cNvSpPr txBox="1"/>
          <p:nvPr/>
        </p:nvSpPr>
        <p:spPr>
          <a:xfrm>
            <a:off x="348150" y="991735"/>
            <a:ext cx="6400800" cy="276999"/>
          </a:xfrm>
          <a:prstGeom prst="rect">
            <a:avLst/>
          </a:prstGeom>
          <a:noFill/>
        </p:spPr>
        <p:txBody>
          <a:bodyPr wrap="square">
            <a:spAutoFit/>
          </a:bodyPr>
          <a:lstStyle/>
          <a:p>
            <a:r>
              <a:rPr lang="en" altLang="ja-JP" sz="1200" b="1" dirty="0"/>
              <a:t>(A) Perceived availability of workplace support systems </a:t>
            </a:r>
            <a:endParaRPr lang="ja-JP" altLang="en-US" sz="1200"/>
          </a:p>
        </p:txBody>
      </p:sp>
      <p:sp>
        <p:nvSpPr>
          <p:cNvPr id="8" name="テキスト ボックス 7">
            <a:extLst>
              <a:ext uri="{FF2B5EF4-FFF2-40B4-BE49-F238E27FC236}">
                <a16:creationId xmlns:a16="http://schemas.microsoft.com/office/drawing/2014/main" id="{8F32B1A4-5132-7EBF-465F-7020BA255240}"/>
              </a:ext>
            </a:extLst>
          </p:cNvPr>
          <p:cNvSpPr txBox="1"/>
          <p:nvPr/>
        </p:nvSpPr>
        <p:spPr>
          <a:xfrm>
            <a:off x="6074314" y="991735"/>
            <a:ext cx="6400800" cy="276999"/>
          </a:xfrm>
          <a:prstGeom prst="rect">
            <a:avLst/>
          </a:prstGeom>
          <a:noFill/>
        </p:spPr>
        <p:txBody>
          <a:bodyPr wrap="square">
            <a:spAutoFit/>
          </a:bodyPr>
          <a:lstStyle/>
          <a:p>
            <a:r>
              <a:rPr lang="en" altLang="ja-JP" sz="1200" b="1" dirty="0"/>
              <a:t>(B) Perceived availability of workplace support systems by managerial position </a:t>
            </a:r>
            <a:endParaRPr lang="ja-JP" altLang="en-US" sz="1200"/>
          </a:p>
        </p:txBody>
      </p:sp>
    </p:spTree>
    <p:extLst>
      <p:ext uri="{BB962C8B-B14F-4D97-AF65-F5344CB8AC3E}">
        <p14:creationId xmlns:p14="http://schemas.microsoft.com/office/powerpoint/2010/main" val="2455729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9A5E1E66-7067-DF47-9723-5234E2506F24}"/>
              </a:ext>
            </a:extLst>
          </p:cNvPr>
          <p:cNvSpPr/>
          <p:nvPr/>
        </p:nvSpPr>
        <p:spPr>
          <a:xfrm>
            <a:off x="745645" y="970034"/>
            <a:ext cx="10818159" cy="461665"/>
          </a:xfrm>
          <a:prstGeom prst="rect">
            <a:avLst/>
          </a:prstGeom>
        </p:spPr>
        <p:txBody>
          <a:bodyPr wrap="square">
            <a:spAutoFit/>
          </a:bodyPr>
          <a:lstStyle/>
          <a:p>
            <a:r>
              <a:rPr lang="en" altLang="ja-JP" sz="1200" b="1" dirty="0"/>
              <a:t>(A) Have you experienced a substantial increase in your workload due to colleagues (regardless of gender) taking maternity leave, childcare leave, caregiving leave, or using reduced working-hour arrangements?</a:t>
            </a:r>
            <a:endParaRPr lang="ja-JP" altLang="en-US" sz="1200" b="1">
              <a:latin typeface="Meiryo UI" panose="020B0604030504040204" pitchFamily="34" charset="-128"/>
              <a:ea typeface="Meiryo UI" panose="020B0604030504040204" pitchFamily="34" charset="-128"/>
            </a:endParaRPr>
          </a:p>
        </p:txBody>
      </p:sp>
      <p:graphicFrame>
        <p:nvGraphicFramePr>
          <p:cNvPr id="3" name="表 2">
            <a:extLst>
              <a:ext uri="{FF2B5EF4-FFF2-40B4-BE49-F238E27FC236}">
                <a16:creationId xmlns:a16="http://schemas.microsoft.com/office/drawing/2014/main" id="{945A668A-52EC-714B-8CA1-EEED6CA07BA2}"/>
              </a:ext>
            </a:extLst>
          </p:cNvPr>
          <p:cNvGraphicFramePr>
            <a:graphicFrameLocks noGrp="1"/>
          </p:cNvGraphicFramePr>
          <p:nvPr>
            <p:extLst>
              <p:ext uri="{D42A27DB-BD31-4B8C-83A1-F6EECF244321}">
                <p14:modId xmlns:p14="http://schemas.microsoft.com/office/powerpoint/2010/main" val="1726848844"/>
              </p:ext>
            </p:extLst>
          </p:nvPr>
        </p:nvGraphicFramePr>
        <p:xfrm>
          <a:off x="983615" y="1462539"/>
          <a:ext cx="5512188" cy="1036320"/>
        </p:xfrm>
        <a:graphic>
          <a:graphicData uri="http://schemas.openxmlformats.org/drawingml/2006/table">
            <a:tbl>
              <a:tblPr firstRow="1" bandRow="1">
                <a:tableStyleId>{2D5ABB26-0587-4C30-8999-92F81FD0307C}</a:tableStyleId>
              </a:tblPr>
              <a:tblGrid>
                <a:gridCol w="1890214">
                  <a:extLst>
                    <a:ext uri="{9D8B030D-6E8A-4147-A177-3AD203B41FA5}">
                      <a16:colId xmlns:a16="http://schemas.microsoft.com/office/drawing/2014/main" val="2581930910"/>
                    </a:ext>
                  </a:extLst>
                </a:gridCol>
                <a:gridCol w="1187533">
                  <a:extLst>
                    <a:ext uri="{9D8B030D-6E8A-4147-A177-3AD203B41FA5}">
                      <a16:colId xmlns:a16="http://schemas.microsoft.com/office/drawing/2014/main" val="2079907471"/>
                    </a:ext>
                  </a:extLst>
                </a:gridCol>
                <a:gridCol w="1092530">
                  <a:extLst>
                    <a:ext uri="{9D8B030D-6E8A-4147-A177-3AD203B41FA5}">
                      <a16:colId xmlns:a16="http://schemas.microsoft.com/office/drawing/2014/main" val="3335523224"/>
                    </a:ext>
                  </a:extLst>
                </a:gridCol>
                <a:gridCol w="1341911">
                  <a:extLst>
                    <a:ext uri="{9D8B030D-6E8A-4147-A177-3AD203B41FA5}">
                      <a16:colId xmlns:a16="http://schemas.microsoft.com/office/drawing/2014/main" val="801903110"/>
                    </a:ext>
                  </a:extLst>
                </a:gridCol>
              </a:tblGrid>
              <a:tr h="204704">
                <a:tc>
                  <a:txBody>
                    <a:bodyPr/>
                    <a:lstStyle/>
                    <a:p>
                      <a:pPr>
                        <a:buNone/>
                      </a:pPr>
                      <a:r>
                        <a:rPr lang="en" sz="1100"/>
                        <a:t>Response</a:t>
                      </a: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a:buNone/>
                      </a:pPr>
                      <a:r>
                        <a:rPr lang="en" sz="1100" dirty="0"/>
                        <a:t>Total (n = 292)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a:buNone/>
                      </a:pPr>
                      <a:r>
                        <a:rPr lang="en" sz="1100" dirty="0"/>
                        <a:t>Men (n = 262)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a:buNone/>
                      </a:pPr>
                      <a:r>
                        <a:rPr lang="en" sz="1100" dirty="0"/>
                        <a:t>Women (n = 30)</a:t>
                      </a: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49866769"/>
                  </a:ext>
                </a:extLst>
              </a:tr>
              <a:tr h="0">
                <a:tc>
                  <a:txBody>
                    <a:bodyPr/>
                    <a:lstStyle/>
                    <a:p>
                      <a:pPr>
                        <a:buNone/>
                      </a:pPr>
                      <a:r>
                        <a:rPr lang="en" sz="1100" dirty="0"/>
                        <a:t>Yes</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100"/>
                        <a:t>43.8%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100"/>
                        <a:t>41.6%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100" b="1" dirty="0"/>
                        <a:t>63.3%</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86381253"/>
                  </a:ext>
                </a:extLst>
              </a:tr>
              <a:tr h="0">
                <a:tc>
                  <a:txBody>
                    <a:bodyPr/>
                    <a:lstStyle/>
                    <a:p>
                      <a:pPr>
                        <a:buNone/>
                      </a:pPr>
                      <a:r>
                        <a:rPr lang="en" sz="1100"/>
                        <a:t>No</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100"/>
                        <a:t>43.5%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100"/>
                        <a:t>46.2%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100" dirty="0"/>
                        <a:t>20.0%</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2575140"/>
                  </a:ext>
                </a:extLst>
              </a:tr>
              <a:tr h="0">
                <a:tc>
                  <a:txBody>
                    <a:bodyPr/>
                    <a:lstStyle/>
                    <a:p>
                      <a:pPr>
                        <a:buNone/>
                      </a:pPr>
                      <a:r>
                        <a:rPr lang="en" sz="1100" dirty="0"/>
                        <a:t>Neither agree nor disagree</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a:buNone/>
                      </a:pPr>
                      <a:r>
                        <a:rPr lang="en-US" altLang="ja-JP" sz="1100" dirty="0"/>
                        <a:t>12.7%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a:buNone/>
                      </a:pPr>
                      <a:r>
                        <a:rPr lang="en-US" altLang="ja-JP" sz="1100" dirty="0"/>
                        <a:t>12.2%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a:buNone/>
                      </a:pPr>
                      <a:r>
                        <a:rPr lang="en-US" altLang="ja-JP" sz="1100" dirty="0"/>
                        <a:t>16.7%</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542417024"/>
                  </a:ext>
                </a:extLst>
              </a:tr>
            </a:tbl>
          </a:graphicData>
        </a:graphic>
      </p:graphicFrame>
      <p:graphicFrame>
        <p:nvGraphicFramePr>
          <p:cNvPr id="4" name="グラフ 3">
            <a:extLst>
              <a:ext uri="{FF2B5EF4-FFF2-40B4-BE49-F238E27FC236}">
                <a16:creationId xmlns:a16="http://schemas.microsoft.com/office/drawing/2014/main" id="{8925B23C-A288-4F48-BAF4-82B4C76B8ACA}"/>
              </a:ext>
            </a:extLst>
          </p:cNvPr>
          <p:cNvGraphicFramePr>
            <a:graphicFrameLocks/>
          </p:cNvGraphicFramePr>
          <p:nvPr>
            <p:extLst>
              <p:ext uri="{D42A27DB-BD31-4B8C-83A1-F6EECF244321}">
                <p14:modId xmlns:p14="http://schemas.microsoft.com/office/powerpoint/2010/main" val="240646435"/>
              </p:ext>
            </p:extLst>
          </p:nvPr>
        </p:nvGraphicFramePr>
        <p:xfrm>
          <a:off x="7718535" y="1377822"/>
          <a:ext cx="3797300" cy="1246624"/>
        </p:xfrm>
        <a:graphic>
          <a:graphicData uri="http://schemas.openxmlformats.org/drawingml/2006/chart">
            <c:chart xmlns:c="http://schemas.openxmlformats.org/drawingml/2006/chart" xmlns:r="http://schemas.openxmlformats.org/officeDocument/2006/relationships" r:id="rId3"/>
          </a:graphicData>
        </a:graphic>
      </p:graphicFrame>
      <p:sp>
        <p:nvSpPr>
          <p:cNvPr id="6" name="正方形/長方形 5">
            <a:extLst>
              <a:ext uri="{FF2B5EF4-FFF2-40B4-BE49-F238E27FC236}">
                <a16:creationId xmlns:a16="http://schemas.microsoft.com/office/drawing/2014/main" id="{C72E0B87-A9DD-2B4E-ADAF-A4581EF4CFD4}"/>
              </a:ext>
            </a:extLst>
          </p:cNvPr>
          <p:cNvSpPr/>
          <p:nvPr/>
        </p:nvSpPr>
        <p:spPr>
          <a:xfrm>
            <a:off x="745645" y="2596349"/>
            <a:ext cx="8712200" cy="461665"/>
          </a:xfrm>
          <a:prstGeom prst="rect">
            <a:avLst/>
          </a:prstGeom>
        </p:spPr>
        <p:txBody>
          <a:bodyPr wrap="square">
            <a:spAutoFit/>
          </a:bodyPr>
          <a:lstStyle/>
          <a:p>
            <a:r>
              <a:rPr lang="en" altLang="ja-JP" sz="1200" b="1" dirty="0"/>
              <a:t>(B) For respondents who reported an increased workload in the previous question, how did you feel about this situation? Please select all that apply.</a:t>
            </a:r>
            <a:endParaRPr lang="ja-JP" altLang="en-US" sz="1200" b="1">
              <a:latin typeface="Meiryo UI" panose="020B0604030504040204" pitchFamily="34" charset="-128"/>
              <a:ea typeface="Meiryo UI" panose="020B0604030504040204" pitchFamily="34" charset="-128"/>
            </a:endParaRPr>
          </a:p>
        </p:txBody>
      </p:sp>
      <p:graphicFrame>
        <p:nvGraphicFramePr>
          <p:cNvPr id="7" name="表 6">
            <a:extLst>
              <a:ext uri="{FF2B5EF4-FFF2-40B4-BE49-F238E27FC236}">
                <a16:creationId xmlns:a16="http://schemas.microsoft.com/office/drawing/2014/main" id="{6A0C2083-1873-1D4A-BC65-33BA0B3BAA09}"/>
              </a:ext>
            </a:extLst>
          </p:cNvPr>
          <p:cNvGraphicFramePr>
            <a:graphicFrameLocks noGrp="1"/>
          </p:cNvGraphicFramePr>
          <p:nvPr>
            <p:extLst>
              <p:ext uri="{D42A27DB-BD31-4B8C-83A1-F6EECF244321}">
                <p14:modId xmlns:p14="http://schemas.microsoft.com/office/powerpoint/2010/main" val="3003291516"/>
              </p:ext>
            </p:extLst>
          </p:nvPr>
        </p:nvGraphicFramePr>
        <p:xfrm>
          <a:off x="906774" y="3035840"/>
          <a:ext cx="5529652" cy="1295400"/>
        </p:xfrm>
        <a:graphic>
          <a:graphicData uri="http://schemas.openxmlformats.org/drawingml/2006/table">
            <a:tbl>
              <a:tblPr firstRow="1" bandRow="1">
                <a:tableStyleId>{2D5ABB26-0587-4C30-8999-92F81FD0307C}</a:tableStyleId>
              </a:tblPr>
              <a:tblGrid>
                <a:gridCol w="1993900">
                  <a:extLst>
                    <a:ext uri="{9D8B030D-6E8A-4147-A177-3AD203B41FA5}">
                      <a16:colId xmlns:a16="http://schemas.microsoft.com/office/drawing/2014/main" val="2473945343"/>
                    </a:ext>
                  </a:extLst>
                </a:gridCol>
                <a:gridCol w="1178584">
                  <a:extLst>
                    <a:ext uri="{9D8B030D-6E8A-4147-A177-3AD203B41FA5}">
                      <a16:colId xmlns:a16="http://schemas.microsoft.com/office/drawing/2014/main" val="1172391763"/>
                    </a:ext>
                  </a:extLst>
                </a:gridCol>
                <a:gridCol w="1178584">
                  <a:extLst>
                    <a:ext uri="{9D8B030D-6E8A-4147-A177-3AD203B41FA5}">
                      <a16:colId xmlns:a16="http://schemas.microsoft.com/office/drawing/2014/main" val="2708397903"/>
                    </a:ext>
                  </a:extLst>
                </a:gridCol>
                <a:gridCol w="1178584">
                  <a:extLst>
                    <a:ext uri="{9D8B030D-6E8A-4147-A177-3AD203B41FA5}">
                      <a16:colId xmlns:a16="http://schemas.microsoft.com/office/drawing/2014/main" val="976487639"/>
                    </a:ext>
                  </a:extLst>
                </a:gridCol>
              </a:tblGrid>
              <a:tr h="236519">
                <a:tc>
                  <a:txBody>
                    <a:bodyPr/>
                    <a:lstStyle/>
                    <a:p>
                      <a:pPr>
                        <a:buNone/>
                      </a:pPr>
                      <a:r>
                        <a:rPr lang="en" sz="1100" dirty="0"/>
                        <a:t>Response</a:t>
                      </a: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a:buNone/>
                      </a:pPr>
                      <a:r>
                        <a:rPr lang="en" sz="1100" dirty="0"/>
                        <a:t>Total (n = 165)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a:buNone/>
                      </a:pPr>
                      <a:r>
                        <a:rPr lang="en" sz="1100"/>
                        <a:t>Men (n = 141)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a:buNone/>
                      </a:pPr>
                      <a:r>
                        <a:rPr lang="en" sz="1100" dirty="0"/>
                        <a:t>Women (n = 24)</a:t>
                      </a: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37905876"/>
                  </a:ext>
                </a:extLst>
              </a:tr>
              <a:tr h="162702">
                <a:tc>
                  <a:txBody>
                    <a:bodyPr/>
                    <a:lstStyle/>
                    <a:p>
                      <a:pPr>
                        <a:buNone/>
                      </a:pPr>
                      <a:r>
                        <a:rPr kumimoji="1" lang="pt-PT" altLang="ja-JP" sz="1100" b="0" i="0" u="none" strike="noStrike" kern="1200" dirty="0" err="1">
                          <a:solidFill>
                            <a:schemeClr val="tx1"/>
                          </a:solidFill>
                          <a:effectLst/>
                          <a:latin typeface="+mn-lt"/>
                          <a:ea typeface="+mn-ea"/>
                          <a:cs typeface="+mn-cs"/>
                        </a:rPr>
                        <a:t>Willingness</a:t>
                      </a:r>
                      <a:r>
                        <a:rPr kumimoji="1" lang="pt-PT" altLang="ja-JP" sz="1100" b="0" i="0" u="none" strike="noStrike" kern="1200" dirty="0">
                          <a:solidFill>
                            <a:schemeClr val="tx1"/>
                          </a:solidFill>
                          <a:effectLst/>
                          <a:latin typeface="+mn-lt"/>
                          <a:ea typeface="+mn-ea"/>
                          <a:cs typeface="+mn-cs"/>
                        </a:rPr>
                        <a:t> to </a:t>
                      </a:r>
                      <a:r>
                        <a:rPr kumimoji="1" lang="pt-PT" altLang="ja-JP" sz="1100" b="0" i="0" u="none" strike="noStrike" kern="1200" dirty="0" err="1">
                          <a:solidFill>
                            <a:schemeClr val="tx1"/>
                          </a:solidFill>
                          <a:effectLst/>
                          <a:latin typeface="+mn-lt"/>
                          <a:ea typeface="+mn-ea"/>
                          <a:cs typeface="+mn-cs"/>
                        </a:rPr>
                        <a:t>cooperate</a:t>
                      </a:r>
                      <a:endParaRPr lang="en" sz="1100" dirty="0">
                        <a:solidFill>
                          <a:schemeClr val="tx1"/>
                        </a:solidFill>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n-US" altLang="ja-JP" sz="1100" dirty="0"/>
                        <a:t>63.6%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n-US" altLang="ja-JP" sz="1100" dirty="0"/>
                        <a:t>64.5%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n-US" altLang="ja-JP" sz="1100"/>
                        <a:t>58.3%</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26178961"/>
                  </a:ext>
                </a:extLst>
              </a:tr>
              <a:tr h="162702">
                <a:tc>
                  <a:txBody>
                    <a:bodyPr/>
                    <a:lstStyle/>
                    <a:p>
                      <a:pPr>
                        <a:buNone/>
                      </a:pPr>
                      <a:r>
                        <a:rPr kumimoji="1" lang="pt-PT" altLang="ja-JP" sz="1100" b="0" i="0" u="none" strike="noStrike" kern="1200" dirty="0" err="1">
                          <a:solidFill>
                            <a:schemeClr val="tx1"/>
                          </a:solidFill>
                          <a:effectLst/>
                          <a:latin typeface="+mn-lt"/>
                          <a:ea typeface="+mn-ea"/>
                          <a:cs typeface="+mn-cs"/>
                        </a:rPr>
                        <a:t>Perception</a:t>
                      </a:r>
                      <a:r>
                        <a:rPr kumimoji="1" lang="pt-PT" altLang="ja-JP" sz="1100" b="0" i="0" u="none" strike="noStrike" kern="1200" dirty="0">
                          <a:solidFill>
                            <a:schemeClr val="tx1"/>
                          </a:solidFill>
                          <a:effectLst/>
                          <a:latin typeface="+mn-lt"/>
                          <a:ea typeface="+mn-ea"/>
                          <a:cs typeface="+mn-cs"/>
                        </a:rPr>
                        <a:t> </a:t>
                      </a:r>
                      <a:r>
                        <a:rPr kumimoji="1" lang="pt-PT" altLang="ja-JP" sz="1100" b="0" i="0" u="none" strike="noStrike" kern="1200" dirty="0" err="1">
                          <a:solidFill>
                            <a:schemeClr val="tx1"/>
                          </a:solidFill>
                          <a:effectLst/>
                          <a:latin typeface="+mn-lt"/>
                          <a:ea typeface="+mn-ea"/>
                          <a:cs typeface="+mn-cs"/>
                        </a:rPr>
                        <a:t>of</a:t>
                      </a:r>
                      <a:r>
                        <a:rPr kumimoji="1" lang="pt-PT" altLang="ja-JP" sz="1100" b="0" i="0" u="none" strike="noStrike" kern="1200" dirty="0">
                          <a:solidFill>
                            <a:schemeClr val="tx1"/>
                          </a:solidFill>
                          <a:effectLst/>
                          <a:latin typeface="+mn-lt"/>
                          <a:ea typeface="+mn-ea"/>
                          <a:cs typeface="+mn-cs"/>
                        </a:rPr>
                        <a:t> </a:t>
                      </a:r>
                      <a:r>
                        <a:rPr kumimoji="1" lang="pt-PT" altLang="ja-JP" sz="1100" b="0" i="0" u="none" strike="noStrike" kern="1200" dirty="0" err="1">
                          <a:solidFill>
                            <a:schemeClr val="tx1"/>
                          </a:solidFill>
                          <a:effectLst/>
                          <a:latin typeface="+mn-lt"/>
                          <a:ea typeface="+mn-ea"/>
                          <a:cs typeface="+mn-cs"/>
                        </a:rPr>
                        <a:t>unfairness</a:t>
                      </a:r>
                      <a:endParaRPr lang="en" sz="1100" dirty="0">
                        <a:solidFill>
                          <a:schemeClr val="tx1"/>
                        </a:solidFill>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n-US" altLang="ja-JP" sz="1100" dirty="0"/>
                        <a:t>16.4%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n-US" altLang="ja-JP" sz="1100" dirty="0"/>
                        <a:t>15.6%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n-US" altLang="ja-JP" sz="1100" dirty="0"/>
                        <a:t>20.8%</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8150474"/>
                  </a:ext>
                </a:extLst>
              </a:tr>
              <a:tr h="162702">
                <a:tc>
                  <a:txBody>
                    <a:bodyPr/>
                    <a:lstStyle/>
                    <a:p>
                      <a:pPr>
                        <a:buNone/>
                      </a:pPr>
                      <a:r>
                        <a:rPr lang="en" sz="1100" dirty="0">
                          <a:solidFill>
                            <a:schemeClr val="tx1"/>
                          </a:solidFill>
                        </a:rPr>
                        <a:t>Felt nothing in particular</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n-US" altLang="ja-JP" sz="1100" dirty="0"/>
                        <a:t>22.4%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n-US" altLang="ja-JP" sz="1100" dirty="0"/>
                        <a:t>23.4%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n-US" altLang="ja-JP" sz="1100" dirty="0"/>
                        <a:t>16.7%</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1063426"/>
                  </a:ext>
                </a:extLst>
              </a:tr>
              <a:tr h="120278">
                <a:tc>
                  <a:txBody>
                    <a:bodyPr/>
                    <a:lstStyle/>
                    <a:p>
                      <a:pPr>
                        <a:buNone/>
                      </a:pPr>
                      <a:r>
                        <a:rPr lang="en" sz="1100" dirty="0"/>
                        <a:t>Other</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a:buNone/>
                      </a:pPr>
                      <a:r>
                        <a:rPr lang="en-US" altLang="ja-JP" sz="1100" dirty="0"/>
                        <a:t>7.3%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a:buNone/>
                      </a:pPr>
                      <a:r>
                        <a:rPr lang="en-US" altLang="ja-JP" sz="1100" dirty="0"/>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a:buNone/>
                      </a:pPr>
                      <a:r>
                        <a:rPr lang="en-US" altLang="ja-JP" sz="1100" dirty="0"/>
                        <a:t>20.8%</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430137487"/>
                  </a:ext>
                </a:extLst>
              </a:tr>
            </a:tbl>
          </a:graphicData>
        </a:graphic>
      </p:graphicFrame>
      <p:sp>
        <p:nvSpPr>
          <p:cNvPr id="10" name="正方形/長方形 9">
            <a:extLst>
              <a:ext uri="{FF2B5EF4-FFF2-40B4-BE49-F238E27FC236}">
                <a16:creationId xmlns:a16="http://schemas.microsoft.com/office/drawing/2014/main" id="{0D828BA5-FC63-A94C-95FE-355301759A6A}"/>
              </a:ext>
            </a:extLst>
          </p:cNvPr>
          <p:cNvSpPr/>
          <p:nvPr/>
        </p:nvSpPr>
        <p:spPr>
          <a:xfrm>
            <a:off x="6872804" y="1701743"/>
            <a:ext cx="1037463" cy="261610"/>
          </a:xfrm>
          <a:prstGeom prst="rect">
            <a:avLst/>
          </a:prstGeom>
        </p:spPr>
        <p:txBody>
          <a:bodyPr wrap="none">
            <a:spAutoFit/>
          </a:bodyPr>
          <a:lstStyle/>
          <a:p>
            <a:pPr algn="r">
              <a:buNone/>
            </a:pPr>
            <a:r>
              <a:rPr lang="en" altLang="ja-JP" sz="1100" dirty="0"/>
              <a:t>Total (n = 292)</a:t>
            </a:r>
          </a:p>
        </p:txBody>
      </p:sp>
      <p:sp>
        <p:nvSpPr>
          <p:cNvPr id="11" name="正方形/長方形 10">
            <a:extLst>
              <a:ext uri="{FF2B5EF4-FFF2-40B4-BE49-F238E27FC236}">
                <a16:creationId xmlns:a16="http://schemas.microsoft.com/office/drawing/2014/main" id="{D042446D-670D-FA4D-847F-D998A18D942E}"/>
              </a:ext>
            </a:extLst>
          </p:cNvPr>
          <p:cNvSpPr/>
          <p:nvPr/>
        </p:nvSpPr>
        <p:spPr>
          <a:xfrm>
            <a:off x="6737026" y="1954851"/>
            <a:ext cx="1173241" cy="261610"/>
          </a:xfrm>
          <a:prstGeom prst="rect">
            <a:avLst/>
          </a:prstGeom>
        </p:spPr>
        <p:txBody>
          <a:bodyPr wrap="square">
            <a:spAutoFit/>
          </a:bodyPr>
          <a:lstStyle/>
          <a:p>
            <a:pPr algn="r">
              <a:buNone/>
            </a:pPr>
            <a:r>
              <a:rPr lang="en" altLang="ja-JP" sz="1100" dirty="0"/>
              <a:t>Men (n = 262)</a:t>
            </a:r>
          </a:p>
        </p:txBody>
      </p:sp>
      <p:sp>
        <p:nvSpPr>
          <p:cNvPr id="12" name="正方形/長方形 11">
            <a:extLst>
              <a:ext uri="{FF2B5EF4-FFF2-40B4-BE49-F238E27FC236}">
                <a16:creationId xmlns:a16="http://schemas.microsoft.com/office/drawing/2014/main" id="{15E32C8B-DD57-094F-97A0-D8DC510D4B99}"/>
              </a:ext>
            </a:extLst>
          </p:cNvPr>
          <p:cNvSpPr/>
          <p:nvPr/>
        </p:nvSpPr>
        <p:spPr>
          <a:xfrm>
            <a:off x="6773417" y="2207959"/>
            <a:ext cx="1136850" cy="261610"/>
          </a:xfrm>
          <a:prstGeom prst="rect">
            <a:avLst/>
          </a:prstGeom>
        </p:spPr>
        <p:txBody>
          <a:bodyPr wrap="none">
            <a:spAutoFit/>
          </a:bodyPr>
          <a:lstStyle/>
          <a:p>
            <a:pPr algn="r">
              <a:buNone/>
            </a:pPr>
            <a:r>
              <a:rPr lang="en" altLang="ja-JP" sz="1100" dirty="0"/>
              <a:t>Women (n = 30)</a:t>
            </a:r>
          </a:p>
        </p:txBody>
      </p:sp>
      <p:sp>
        <p:nvSpPr>
          <p:cNvPr id="8" name="テキスト ボックス 7">
            <a:extLst>
              <a:ext uri="{FF2B5EF4-FFF2-40B4-BE49-F238E27FC236}">
                <a16:creationId xmlns:a16="http://schemas.microsoft.com/office/drawing/2014/main" id="{AEBBD00D-B088-AACC-13E3-CFED7BE305F6}"/>
              </a:ext>
            </a:extLst>
          </p:cNvPr>
          <p:cNvSpPr txBox="1"/>
          <p:nvPr/>
        </p:nvSpPr>
        <p:spPr>
          <a:xfrm>
            <a:off x="155743" y="466087"/>
            <a:ext cx="11898726" cy="307777"/>
          </a:xfrm>
          <a:prstGeom prst="rect">
            <a:avLst/>
          </a:prstGeom>
          <a:noFill/>
        </p:spPr>
        <p:txBody>
          <a:bodyPr wrap="square">
            <a:spAutoFit/>
          </a:bodyPr>
          <a:lstStyle/>
          <a:p>
            <a:r>
              <a:rPr lang="en" altLang="ja-JP" sz="1400" b="1" dirty="0"/>
              <a:t>Supplementary Table 2. Emotional responses to increased workload due to colleagues’ caregiving-related leave or reduced working hours</a:t>
            </a:r>
            <a:endParaRPr lang="ja-JP" altLang="en-US" sz="1400" b="1"/>
          </a:p>
        </p:txBody>
      </p:sp>
      <p:graphicFrame>
        <p:nvGraphicFramePr>
          <p:cNvPr id="20" name="表 19">
            <a:extLst>
              <a:ext uri="{FF2B5EF4-FFF2-40B4-BE49-F238E27FC236}">
                <a16:creationId xmlns:a16="http://schemas.microsoft.com/office/drawing/2014/main" id="{A9A0AD37-41C0-3A1F-BF4C-77B4D2C660DB}"/>
              </a:ext>
            </a:extLst>
          </p:cNvPr>
          <p:cNvGraphicFramePr>
            <a:graphicFrameLocks noGrp="1"/>
          </p:cNvGraphicFramePr>
          <p:nvPr>
            <p:extLst>
              <p:ext uri="{D42A27DB-BD31-4B8C-83A1-F6EECF244321}">
                <p14:modId xmlns:p14="http://schemas.microsoft.com/office/powerpoint/2010/main" val="947670211"/>
              </p:ext>
            </p:extLst>
          </p:nvPr>
        </p:nvGraphicFramePr>
        <p:xfrm>
          <a:off x="858644" y="4760059"/>
          <a:ext cx="4989512" cy="777240"/>
        </p:xfrm>
        <a:graphic>
          <a:graphicData uri="http://schemas.openxmlformats.org/drawingml/2006/table">
            <a:tbl>
              <a:tblPr/>
              <a:tblGrid>
                <a:gridCol w="2397512">
                  <a:extLst>
                    <a:ext uri="{9D8B030D-6E8A-4147-A177-3AD203B41FA5}">
                      <a16:colId xmlns:a16="http://schemas.microsoft.com/office/drawing/2014/main" val="2881318147"/>
                    </a:ext>
                  </a:extLst>
                </a:gridCol>
                <a:gridCol w="864000">
                  <a:extLst>
                    <a:ext uri="{9D8B030D-6E8A-4147-A177-3AD203B41FA5}">
                      <a16:colId xmlns:a16="http://schemas.microsoft.com/office/drawing/2014/main" val="957716465"/>
                    </a:ext>
                  </a:extLst>
                </a:gridCol>
                <a:gridCol w="864000">
                  <a:extLst>
                    <a:ext uri="{9D8B030D-6E8A-4147-A177-3AD203B41FA5}">
                      <a16:colId xmlns:a16="http://schemas.microsoft.com/office/drawing/2014/main" val="1434209835"/>
                    </a:ext>
                  </a:extLst>
                </a:gridCol>
                <a:gridCol w="864000">
                  <a:extLst>
                    <a:ext uri="{9D8B030D-6E8A-4147-A177-3AD203B41FA5}">
                      <a16:colId xmlns:a16="http://schemas.microsoft.com/office/drawing/2014/main" val="3762172040"/>
                    </a:ext>
                  </a:extLst>
                </a:gridCol>
              </a:tblGrid>
              <a:tr h="188996">
                <a:tc>
                  <a:txBody>
                    <a:bodyPr/>
                    <a:lstStyle/>
                    <a:p>
                      <a:pPr>
                        <a:buNone/>
                      </a:pPr>
                      <a:r>
                        <a:rPr lang="en" sz="1100" dirty="0"/>
                        <a:t>Predictor</a:t>
                      </a:r>
                    </a:p>
                  </a:txBody>
                  <a:tcPr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noFill/>
                  </a:tcPr>
                </a:tc>
                <a:tc>
                  <a:txBody>
                    <a:bodyPr/>
                    <a:lstStyle/>
                    <a:p>
                      <a:pPr algn="r">
                        <a:buNone/>
                      </a:pPr>
                      <a:r>
                        <a:rPr lang="en" sz="1100" dirty="0"/>
                        <a:t>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noFill/>
                  </a:tcPr>
                </a:tc>
                <a:tc>
                  <a:txBody>
                    <a:bodyPr/>
                    <a:lstStyle/>
                    <a:p>
                      <a:pPr algn="r">
                        <a:buNone/>
                      </a:pPr>
                      <a:r>
                        <a:rPr lang="en" sz="1100" dirty="0"/>
                        <a:t>95% CI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noFill/>
                  </a:tcPr>
                </a:tc>
                <a:tc>
                  <a:txBody>
                    <a:bodyPr/>
                    <a:lstStyle/>
                    <a:p>
                      <a:pPr algn="r">
                        <a:buNone/>
                      </a:pPr>
                      <a:r>
                        <a:rPr lang="en" sz="1100" dirty="0"/>
                        <a:t>p-value</a:t>
                      </a:r>
                    </a:p>
                  </a:txBody>
                  <a:tcPr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36545719"/>
                  </a:ext>
                </a:extLst>
              </a:tr>
              <a:tr h="188996">
                <a:tc>
                  <a:txBody>
                    <a:bodyPr/>
                    <a:lstStyle/>
                    <a:p>
                      <a:pPr>
                        <a:buNone/>
                      </a:pPr>
                      <a:r>
                        <a:rPr lang="en" sz="1100" dirty="0"/>
                        <a:t>Long working hours (≥60 h/week)</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b="1" dirty="0"/>
                        <a:t>1.78</a:t>
                      </a:r>
                      <a:endParaRPr lang="ja-JP" altLang="en-US" sz="11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b="1" dirty="0"/>
                        <a:t>1.05–3.01</a:t>
                      </a:r>
                      <a:endParaRPr lang="ja-JP" altLang="en-US" sz="11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b="1" dirty="0"/>
                        <a:t>0.033</a:t>
                      </a:r>
                      <a:endParaRPr lang="ja-JP" altLang="en-US" sz="1100"/>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91043073"/>
                  </a:ext>
                </a:extLst>
              </a:tr>
              <a:tr h="188996">
                <a:tc>
                  <a:txBody>
                    <a:bodyPr/>
                    <a:lstStyle/>
                    <a:p>
                      <a:pPr>
                        <a:buNone/>
                      </a:pPr>
                      <a:r>
                        <a:rPr lang="en" sz="1100" dirty="0"/>
                        <a:t>Managerial/leadership position</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tc>
                  <a:txBody>
                    <a:bodyPr/>
                    <a:lstStyle/>
                    <a:p>
                      <a:pPr algn="r">
                        <a:buNone/>
                      </a:pPr>
                      <a:r>
                        <a:rPr lang="en-US" altLang="ja-JP" sz="1100" dirty="0"/>
                        <a:t>0.81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tc>
                  <a:txBody>
                    <a:bodyPr/>
                    <a:lstStyle/>
                    <a:p>
                      <a:pPr algn="r">
                        <a:buNone/>
                      </a:pPr>
                      <a:r>
                        <a:rPr lang="en-US" altLang="ja-JP" sz="1100" dirty="0"/>
                        <a:t>0.47–1.41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tc>
                  <a:txBody>
                    <a:bodyPr/>
                    <a:lstStyle/>
                    <a:p>
                      <a:pPr algn="r">
                        <a:buNone/>
                      </a:pPr>
                      <a:r>
                        <a:rPr lang="en-US" altLang="ja-JP" sz="1100" dirty="0"/>
                        <a:t>0.462</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noFill/>
                  </a:tcPr>
                </a:tc>
                <a:extLst>
                  <a:ext uri="{0D108BD9-81ED-4DB2-BD59-A6C34878D82A}">
                    <a16:rowId xmlns:a16="http://schemas.microsoft.com/office/drawing/2014/main" val="1800547648"/>
                  </a:ext>
                </a:extLst>
              </a:tr>
            </a:tbl>
          </a:graphicData>
        </a:graphic>
      </p:graphicFrame>
      <p:sp>
        <p:nvSpPr>
          <p:cNvPr id="21" name="テキスト ボックス 20">
            <a:extLst>
              <a:ext uri="{FF2B5EF4-FFF2-40B4-BE49-F238E27FC236}">
                <a16:creationId xmlns:a16="http://schemas.microsoft.com/office/drawing/2014/main" id="{D5B4F89C-E754-AD07-6367-5EAF97A65CBC}"/>
              </a:ext>
            </a:extLst>
          </p:cNvPr>
          <p:cNvSpPr txBox="1"/>
          <p:nvPr/>
        </p:nvSpPr>
        <p:spPr>
          <a:xfrm>
            <a:off x="745645" y="4450612"/>
            <a:ext cx="4881906" cy="276999"/>
          </a:xfrm>
          <a:prstGeom prst="rect">
            <a:avLst/>
          </a:prstGeom>
          <a:noFill/>
        </p:spPr>
        <p:txBody>
          <a:bodyPr wrap="square">
            <a:spAutoFit/>
          </a:bodyPr>
          <a:lstStyle/>
          <a:p>
            <a:r>
              <a:rPr kumimoji="1" lang="pt-PT" altLang="ja-JP" sz="1200" b="1" dirty="0"/>
              <a:t>(C) </a:t>
            </a:r>
            <a:r>
              <a:rPr kumimoji="1" lang="pt-PT" altLang="ja-JP" sz="1200" b="1" dirty="0" err="1"/>
              <a:t>Willingness</a:t>
            </a:r>
            <a:r>
              <a:rPr kumimoji="1" lang="pt-PT" altLang="ja-JP" sz="1200" b="1" dirty="0"/>
              <a:t> to </a:t>
            </a:r>
            <a:r>
              <a:rPr kumimoji="1" lang="pt-PT" altLang="ja-JP" sz="1200" b="1" dirty="0" err="1"/>
              <a:t>cooperate</a:t>
            </a:r>
            <a:r>
              <a:rPr kumimoji="1" lang="pt-PT" altLang="ja-JP" sz="1200" b="1" dirty="0"/>
              <a:t> </a:t>
            </a:r>
            <a:r>
              <a:rPr lang="en" altLang="ja-JP" sz="1200" b="1" dirty="0"/>
              <a:t>toward colleagues (Yes vs No)</a:t>
            </a:r>
          </a:p>
        </p:txBody>
      </p:sp>
      <p:graphicFrame>
        <p:nvGraphicFramePr>
          <p:cNvPr id="22" name="表 21">
            <a:extLst>
              <a:ext uri="{FF2B5EF4-FFF2-40B4-BE49-F238E27FC236}">
                <a16:creationId xmlns:a16="http://schemas.microsoft.com/office/drawing/2014/main" id="{25537E81-7D9F-CE79-1B72-95FDAF5B6978}"/>
              </a:ext>
            </a:extLst>
          </p:cNvPr>
          <p:cNvGraphicFramePr>
            <a:graphicFrameLocks noGrp="1"/>
          </p:cNvGraphicFramePr>
          <p:nvPr>
            <p:extLst>
              <p:ext uri="{D42A27DB-BD31-4B8C-83A1-F6EECF244321}">
                <p14:modId xmlns:p14="http://schemas.microsoft.com/office/powerpoint/2010/main" val="2032791866"/>
              </p:ext>
            </p:extLst>
          </p:nvPr>
        </p:nvGraphicFramePr>
        <p:xfrm>
          <a:off x="6029836" y="4760059"/>
          <a:ext cx="5037091" cy="777240"/>
        </p:xfrm>
        <a:graphic>
          <a:graphicData uri="http://schemas.openxmlformats.org/drawingml/2006/table">
            <a:tbl>
              <a:tblPr/>
              <a:tblGrid>
                <a:gridCol w="2445091">
                  <a:extLst>
                    <a:ext uri="{9D8B030D-6E8A-4147-A177-3AD203B41FA5}">
                      <a16:colId xmlns:a16="http://schemas.microsoft.com/office/drawing/2014/main" val="2618630313"/>
                    </a:ext>
                  </a:extLst>
                </a:gridCol>
                <a:gridCol w="864000">
                  <a:extLst>
                    <a:ext uri="{9D8B030D-6E8A-4147-A177-3AD203B41FA5}">
                      <a16:colId xmlns:a16="http://schemas.microsoft.com/office/drawing/2014/main" val="3733582693"/>
                    </a:ext>
                  </a:extLst>
                </a:gridCol>
                <a:gridCol w="864000">
                  <a:extLst>
                    <a:ext uri="{9D8B030D-6E8A-4147-A177-3AD203B41FA5}">
                      <a16:colId xmlns:a16="http://schemas.microsoft.com/office/drawing/2014/main" val="4047346538"/>
                    </a:ext>
                  </a:extLst>
                </a:gridCol>
                <a:gridCol w="864000">
                  <a:extLst>
                    <a:ext uri="{9D8B030D-6E8A-4147-A177-3AD203B41FA5}">
                      <a16:colId xmlns:a16="http://schemas.microsoft.com/office/drawing/2014/main" val="2720705086"/>
                    </a:ext>
                  </a:extLst>
                </a:gridCol>
              </a:tblGrid>
              <a:tr h="0">
                <a:tc>
                  <a:txBody>
                    <a:bodyPr/>
                    <a:lstStyle/>
                    <a:p>
                      <a:pPr>
                        <a:buNone/>
                      </a:pPr>
                      <a:r>
                        <a:rPr lang="en" sz="1100" dirty="0"/>
                        <a:t>Predictor</a:t>
                      </a:r>
                    </a:p>
                  </a:txBody>
                  <a:tcPr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noFill/>
                  </a:tcPr>
                </a:tc>
                <a:tc>
                  <a:txBody>
                    <a:bodyPr/>
                    <a:lstStyle/>
                    <a:p>
                      <a:pPr algn="r">
                        <a:buNone/>
                      </a:pPr>
                      <a:r>
                        <a:rPr lang="en" sz="1100" dirty="0"/>
                        <a:t>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noFill/>
                  </a:tcPr>
                </a:tc>
                <a:tc>
                  <a:txBody>
                    <a:bodyPr/>
                    <a:lstStyle/>
                    <a:p>
                      <a:pPr algn="r">
                        <a:buNone/>
                      </a:pPr>
                      <a:r>
                        <a:rPr lang="en" sz="1100" dirty="0"/>
                        <a:t>95% CI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noFill/>
                  </a:tcPr>
                </a:tc>
                <a:tc>
                  <a:txBody>
                    <a:bodyPr/>
                    <a:lstStyle/>
                    <a:p>
                      <a:pPr algn="r">
                        <a:buNone/>
                      </a:pPr>
                      <a:r>
                        <a:rPr lang="en" sz="1100" dirty="0"/>
                        <a:t>p-value</a:t>
                      </a:r>
                    </a:p>
                  </a:txBody>
                  <a:tcPr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86557705"/>
                  </a:ext>
                </a:extLst>
              </a:tr>
              <a:tr h="0">
                <a:tc>
                  <a:txBody>
                    <a:bodyPr/>
                    <a:lstStyle/>
                    <a:p>
                      <a:pPr>
                        <a:buNone/>
                      </a:pPr>
                      <a:r>
                        <a:rPr lang="en" sz="1100" dirty="0"/>
                        <a:t>Long working hours (≥60 h/week)</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b="1" dirty="0"/>
                        <a:t>2.34</a:t>
                      </a:r>
                      <a:endParaRPr lang="ja-JP" altLang="en-US" sz="11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b="1" dirty="0"/>
                        <a:t>1.28–4.28</a:t>
                      </a:r>
                      <a:endParaRPr lang="ja-JP" altLang="en-US" sz="11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ltLang="ja-JP" sz="1100" b="1" dirty="0"/>
                        <a:t>0.006</a:t>
                      </a:r>
                      <a:endParaRPr lang="ja-JP" altLang="en-US" sz="1100"/>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01778"/>
                  </a:ext>
                </a:extLst>
              </a:tr>
              <a:tr h="0">
                <a:tc>
                  <a:txBody>
                    <a:bodyPr/>
                    <a:lstStyle/>
                    <a:p>
                      <a:pPr>
                        <a:buNone/>
                      </a:pPr>
                      <a:r>
                        <a:rPr lang="en" sz="1100" dirty="0"/>
                        <a:t>Managerial/leadership position</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tc>
                  <a:txBody>
                    <a:bodyPr/>
                    <a:lstStyle/>
                    <a:p>
                      <a:pPr algn="r">
                        <a:buNone/>
                      </a:pPr>
                      <a:r>
                        <a:rPr lang="en-US" altLang="ja-JP" sz="1100" dirty="0"/>
                        <a:t>0.69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tc>
                  <a:txBody>
                    <a:bodyPr/>
                    <a:lstStyle/>
                    <a:p>
                      <a:pPr algn="r">
                        <a:buNone/>
                      </a:pPr>
                      <a:r>
                        <a:rPr lang="en-US" altLang="ja-JP" sz="1100" dirty="0"/>
                        <a:t>0.38–1.27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tc>
                  <a:txBody>
                    <a:bodyPr/>
                    <a:lstStyle/>
                    <a:p>
                      <a:pPr algn="r">
                        <a:buNone/>
                      </a:pPr>
                      <a:r>
                        <a:rPr lang="en-US" altLang="ja-JP" sz="1100" dirty="0"/>
                        <a:t>0.236</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noFill/>
                  </a:tcPr>
                </a:tc>
                <a:extLst>
                  <a:ext uri="{0D108BD9-81ED-4DB2-BD59-A6C34878D82A}">
                    <a16:rowId xmlns:a16="http://schemas.microsoft.com/office/drawing/2014/main" val="4287632026"/>
                  </a:ext>
                </a:extLst>
              </a:tr>
            </a:tbl>
          </a:graphicData>
        </a:graphic>
      </p:graphicFrame>
      <p:sp>
        <p:nvSpPr>
          <p:cNvPr id="23" name="テキスト ボックス 22">
            <a:extLst>
              <a:ext uri="{FF2B5EF4-FFF2-40B4-BE49-F238E27FC236}">
                <a16:creationId xmlns:a16="http://schemas.microsoft.com/office/drawing/2014/main" id="{0CD85BDE-B6D1-68AE-E552-20B482CE4440}"/>
              </a:ext>
            </a:extLst>
          </p:cNvPr>
          <p:cNvSpPr txBox="1"/>
          <p:nvPr/>
        </p:nvSpPr>
        <p:spPr>
          <a:xfrm>
            <a:off x="5958469" y="4450612"/>
            <a:ext cx="6096000" cy="276999"/>
          </a:xfrm>
          <a:prstGeom prst="rect">
            <a:avLst/>
          </a:prstGeom>
          <a:noFill/>
        </p:spPr>
        <p:txBody>
          <a:bodyPr wrap="square">
            <a:spAutoFit/>
          </a:bodyPr>
          <a:lstStyle/>
          <a:p>
            <a:r>
              <a:rPr kumimoji="1" lang="pt-PT" altLang="ja-JP" sz="1200" b="1" dirty="0"/>
              <a:t>(D) </a:t>
            </a:r>
            <a:r>
              <a:rPr kumimoji="1" lang="pt-PT" altLang="ja-JP" sz="1200" b="1" dirty="0" err="1"/>
              <a:t>Perception</a:t>
            </a:r>
            <a:r>
              <a:rPr kumimoji="1" lang="pt-PT" altLang="ja-JP" sz="1200" b="1" dirty="0"/>
              <a:t> </a:t>
            </a:r>
            <a:r>
              <a:rPr kumimoji="1" lang="pt-PT" altLang="ja-JP" sz="1200" b="1" dirty="0" err="1"/>
              <a:t>of</a:t>
            </a:r>
            <a:r>
              <a:rPr kumimoji="1" lang="pt-PT" altLang="ja-JP" sz="1200" b="1" dirty="0"/>
              <a:t> </a:t>
            </a:r>
            <a:r>
              <a:rPr kumimoji="1" lang="pt-PT" altLang="ja-JP" sz="1200" b="1" dirty="0" err="1"/>
              <a:t>unfairness</a:t>
            </a:r>
            <a:r>
              <a:rPr kumimoji="1" lang="en" altLang="ja-JP" sz="1200" b="1" dirty="0"/>
              <a:t> </a:t>
            </a:r>
            <a:r>
              <a:rPr lang="en" altLang="ja-JP" sz="1200" b="1" dirty="0"/>
              <a:t>(Yes vs No)</a:t>
            </a:r>
            <a:endParaRPr lang="ja-JP" altLang="en-US" sz="1200" b="1"/>
          </a:p>
        </p:txBody>
      </p:sp>
      <p:sp>
        <p:nvSpPr>
          <p:cNvPr id="24" name="正方形/長方形 23">
            <a:extLst>
              <a:ext uri="{FF2B5EF4-FFF2-40B4-BE49-F238E27FC236}">
                <a16:creationId xmlns:a16="http://schemas.microsoft.com/office/drawing/2014/main" id="{6EE1A758-741A-A2AE-FAE6-A77523FC6D68}"/>
              </a:ext>
            </a:extLst>
          </p:cNvPr>
          <p:cNvSpPr/>
          <p:nvPr/>
        </p:nvSpPr>
        <p:spPr>
          <a:xfrm>
            <a:off x="745645" y="5698098"/>
            <a:ext cx="11494894" cy="646331"/>
          </a:xfrm>
          <a:prstGeom prst="rect">
            <a:avLst/>
          </a:prstGeom>
        </p:spPr>
        <p:txBody>
          <a:bodyPr wrap="square">
            <a:spAutoFit/>
          </a:bodyPr>
          <a:lstStyle/>
          <a:p>
            <a:r>
              <a:rPr lang="en" altLang="ja-JP" sz="1200" b="1" dirty="0">
                <a:ea typeface="Meiryo UI" panose="020B0604030504040204" pitchFamily="34" charset="-128"/>
              </a:rPr>
              <a:t>(E) In recent years, situations in which remaining staff experience excessive workload due to colleagues’ use of caregiving leave, parental leave, or childcare support systems—as well as stress caused by misuse of such systems or a lack of consideration toward supervisors and colleagues—have become a social issue. In your opinion, what measures or systems are needed to prevent such situations from occurring?</a:t>
            </a:r>
          </a:p>
        </p:txBody>
      </p:sp>
      <p:graphicFrame>
        <p:nvGraphicFramePr>
          <p:cNvPr id="26" name="表 25">
            <a:extLst>
              <a:ext uri="{FF2B5EF4-FFF2-40B4-BE49-F238E27FC236}">
                <a16:creationId xmlns:a16="http://schemas.microsoft.com/office/drawing/2014/main" id="{3AA14DAA-FC2D-0F64-4026-E13FE058B2CE}"/>
              </a:ext>
            </a:extLst>
          </p:cNvPr>
          <p:cNvGraphicFramePr>
            <a:graphicFrameLocks noGrp="1"/>
          </p:cNvGraphicFramePr>
          <p:nvPr>
            <p:extLst>
              <p:ext uri="{D42A27DB-BD31-4B8C-83A1-F6EECF244321}">
                <p14:modId xmlns:p14="http://schemas.microsoft.com/office/powerpoint/2010/main" val="898734340"/>
              </p:ext>
            </p:extLst>
          </p:nvPr>
        </p:nvGraphicFramePr>
        <p:xfrm>
          <a:off x="779452" y="6302293"/>
          <a:ext cx="11275017" cy="2148840"/>
        </p:xfrm>
        <a:graphic>
          <a:graphicData uri="http://schemas.openxmlformats.org/drawingml/2006/table">
            <a:tbl>
              <a:tblPr/>
              <a:tblGrid>
                <a:gridCol w="1732399">
                  <a:extLst>
                    <a:ext uri="{9D8B030D-6E8A-4147-A177-3AD203B41FA5}">
                      <a16:colId xmlns:a16="http://schemas.microsoft.com/office/drawing/2014/main" val="3863720513"/>
                    </a:ext>
                  </a:extLst>
                </a:gridCol>
                <a:gridCol w="4771309">
                  <a:extLst>
                    <a:ext uri="{9D8B030D-6E8A-4147-A177-3AD203B41FA5}">
                      <a16:colId xmlns:a16="http://schemas.microsoft.com/office/drawing/2014/main" val="2562587501"/>
                    </a:ext>
                  </a:extLst>
                </a:gridCol>
                <a:gridCol w="4771309">
                  <a:extLst>
                    <a:ext uri="{9D8B030D-6E8A-4147-A177-3AD203B41FA5}">
                      <a16:colId xmlns:a16="http://schemas.microsoft.com/office/drawing/2014/main" val="461355900"/>
                    </a:ext>
                  </a:extLst>
                </a:gridCol>
              </a:tblGrid>
              <a:tr h="193819">
                <a:tc>
                  <a:txBody>
                    <a:bodyPr/>
                    <a:lstStyle/>
                    <a:p>
                      <a:pPr>
                        <a:buNone/>
                      </a:pPr>
                      <a:r>
                        <a:rPr lang="en" sz="1100" dirty="0"/>
                        <a:t>Aspect</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 sz="1100" dirty="0"/>
                        <a:t>Managerial/leadership position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 sz="1100"/>
                        <a:t>Non-managerial position</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57518639"/>
                  </a:ext>
                </a:extLst>
              </a:tr>
              <a:tr h="193819">
                <a:tc>
                  <a:txBody>
                    <a:bodyPr/>
                    <a:lstStyle/>
                    <a:p>
                      <a:pPr>
                        <a:buNone/>
                      </a:pPr>
                      <a:r>
                        <a:rPr lang="en" sz="1100" b="1" dirty="0"/>
                        <a:t>Focus</a:t>
                      </a:r>
                      <a:endParaRPr lang="en" sz="110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 sz="1100" dirty="0"/>
                        <a:t>Managerial/leadership perspective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 sz="1100"/>
                        <a:t>Non-managerial perspective</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1268168"/>
                  </a:ext>
                </a:extLst>
              </a:tr>
              <a:tr h="233730">
                <a:tc>
                  <a:txBody>
                    <a:bodyPr/>
                    <a:lstStyle/>
                    <a:p>
                      <a:pPr>
                        <a:buNone/>
                      </a:pPr>
                      <a:r>
                        <a:rPr lang="en" sz="1100" b="1"/>
                        <a:t>Narrative style</a:t>
                      </a:r>
                      <a:endParaRPr lang="en" sz="110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 sz="1100" dirty="0"/>
                        <a:t>System- and structure-oriented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 sz="1100" dirty="0"/>
                        <a:t>Emotion- and fairness-oriented</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910943"/>
                  </a:ext>
                </a:extLst>
              </a:tr>
              <a:tr h="319232">
                <a:tc>
                  <a:txBody>
                    <a:bodyPr/>
                    <a:lstStyle/>
                    <a:p>
                      <a:pPr>
                        <a:buNone/>
                      </a:pPr>
                      <a:r>
                        <a:rPr lang="en" sz="1100" b="1"/>
                        <a:t>Typical statements</a:t>
                      </a:r>
                      <a:endParaRPr lang="en" sz="110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 sz="1100" dirty="0"/>
                        <a:t>“Staffing issues are more critical than policies </a:t>
                      </a:r>
                      <a:r>
                        <a:rPr lang="en" sz="1100" dirty="0" err="1"/>
                        <a:t>themselves.”“Systems</a:t>
                      </a:r>
                      <a:r>
                        <a:rPr lang="en" sz="1100" dirty="0"/>
                        <a:t> should not rely on individual goodwill.”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 sz="1100" dirty="0"/>
                        <a:t>“I felt overwhelmed by the increased </a:t>
                      </a:r>
                      <a:r>
                        <a:rPr lang="en" sz="1100" dirty="0" err="1"/>
                        <a:t>workload.”“A</a:t>
                      </a:r>
                      <a:r>
                        <a:rPr lang="en" sz="1100" dirty="0"/>
                        <a:t> sense of unfairness remains.”</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89243791"/>
                  </a:ext>
                </a:extLst>
              </a:tr>
              <a:tr h="233730">
                <a:tc>
                  <a:txBody>
                    <a:bodyPr/>
                    <a:lstStyle/>
                    <a:p>
                      <a:pPr>
                        <a:buNone/>
                      </a:pPr>
                      <a:r>
                        <a:rPr lang="en" sz="1100" b="1"/>
                        <a:t>Primary subject</a:t>
                      </a:r>
                      <a:endParaRPr lang="en" sz="110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 sz="1100" dirty="0"/>
                        <a:t>“the system,” “the organization,” “supervisors”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 sz="1100" dirty="0"/>
                        <a:t>“myself,” “the frontline,” “colleagues”</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9180949"/>
                  </a:ext>
                </a:extLst>
              </a:tr>
              <a:tr h="319232">
                <a:tc>
                  <a:txBody>
                    <a:bodyPr/>
                    <a:lstStyle/>
                    <a:p>
                      <a:pPr>
                        <a:buNone/>
                      </a:pPr>
                      <a:r>
                        <a:rPr lang="en" sz="1100" b="1"/>
                        <a:t>Additional examples</a:t>
                      </a:r>
                      <a:endParaRPr lang="en" sz="110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 sz="1100" dirty="0"/>
                        <a:t>“A system for organizational coordination is </a:t>
                      </a:r>
                      <a:r>
                        <a:rPr lang="en" sz="1100" dirty="0" err="1"/>
                        <a:t>needed.”“Supervisors</a:t>
                      </a:r>
                      <a:r>
                        <a:rPr lang="en" sz="1100" dirty="0"/>
                        <a:t> should take responsibility for task allocation.”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 sz="1100" dirty="0"/>
                        <a:t>“My workload </a:t>
                      </a:r>
                      <a:r>
                        <a:rPr lang="en" sz="1100" dirty="0" err="1"/>
                        <a:t>increased.”“The</a:t>
                      </a:r>
                      <a:r>
                        <a:rPr lang="en" sz="1100" dirty="0"/>
                        <a:t> situation is managed only at the frontline level.”</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20948051"/>
                  </a:ext>
                </a:extLst>
              </a:tr>
              <a:tr h="193819">
                <a:tc>
                  <a:txBody>
                    <a:bodyPr/>
                    <a:lstStyle/>
                    <a:p>
                      <a:pPr>
                        <a:buNone/>
                      </a:pPr>
                      <a:r>
                        <a:rPr lang="en" sz="1100" b="1"/>
                        <a:t>Proposed solutions</a:t>
                      </a:r>
                      <a:endParaRPr lang="en" sz="110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 sz="1100" dirty="0"/>
                        <a:t>Staffing, institutional policies, workload coordination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 sz="1100" dirty="0"/>
                        <a:t>Explanation, understanding, and recognition</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80092709"/>
                  </a:ext>
                </a:extLst>
              </a:tr>
            </a:tbl>
          </a:graphicData>
        </a:graphic>
      </p:graphicFrame>
      <p:sp>
        <p:nvSpPr>
          <p:cNvPr id="30" name="テキスト ボックス 29">
            <a:extLst>
              <a:ext uri="{FF2B5EF4-FFF2-40B4-BE49-F238E27FC236}">
                <a16:creationId xmlns:a16="http://schemas.microsoft.com/office/drawing/2014/main" id="{B4BA47A0-9AEC-5A05-E332-B33E6F1A0123}"/>
              </a:ext>
            </a:extLst>
          </p:cNvPr>
          <p:cNvSpPr txBox="1"/>
          <p:nvPr/>
        </p:nvSpPr>
        <p:spPr>
          <a:xfrm>
            <a:off x="726069" y="767525"/>
            <a:ext cx="11328400" cy="261610"/>
          </a:xfrm>
          <a:prstGeom prst="rect">
            <a:avLst/>
          </a:prstGeom>
          <a:noFill/>
        </p:spPr>
        <p:txBody>
          <a:bodyPr wrap="square">
            <a:spAutoFit/>
          </a:bodyPr>
          <a:lstStyle/>
          <a:p>
            <a:r>
              <a:rPr lang="en" altLang="ja-JP" sz="1100" dirty="0"/>
              <a:t>Analyses were restricted to respondents who reported experiencing an increased workload. Values indicate number (%). Multiple responses were allowed.</a:t>
            </a:r>
            <a:endParaRPr lang="ja-JP" altLang="en-US" sz="1100"/>
          </a:p>
        </p:txBody>
      </p:sp>
    </p:spTree>
    <p:extLst>
      <p:ext uri="{BB962C8B-B14F-4D97-AF65-F5344CB8AC3E}">
        <p14:creationId xmlns:p14="http://schemas.microsoft.com/office/powerpoint/2010/main" val="843168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6D7C7971-13F1-AE47-B461-569FF4EEFC66}"/>
              </a:ext>
            </a:extLst>
          </p:cNvPr>
          <p:cNvSpPr/>
          <p:nvPr/>
        </p:nvSpPr>
        <p:spPr>
          <a:xfrm>
            <a:off x="639770" y="1078022"/>
            <a:ext cx="8305800" cy="276999"/>
          </a:xfrm>
          <a:prstGeom prst="rect">
            <a:avLst/>
          </a:prstGeom>
        </p:spPr>
        <p:txBody>
          <a:bodyPr wrap="square">
            <a:spAutoFit/>
          </a:bodyPr>
          <a:lstStyle/>
          <a:p>
            <a:r>
              <a:rPr lang="en" altLang="ja-JP" sz="1200" b="1" dirty="0"/>
              <a:t>Do you think your workplace is supportive of employees with childcare or caregiving responsibilities?</a:t>
            </a:r>
          </a:p>
        </p:txBody>
      </p:sp>
      <p:graphicFrame>
        <p:nvGraphicFramePr>
          <p:cNvPr id="5" name="表 4">
            <a:extLst>
              <a:ext uri="{FF2B5EF4-FFF2-40B4-BE49-F238E27FC236}">
                <a16:creationId xmlns:a16="http://schemas.microsoft.com/office/drawing/2014/main" id="{7BD73F8C-7DB0-8BA8-18A4-197415160C0E}"/>
              </a:ext>
            </a:extLst>
          </p:cNvPr>
          <p:cNvGraphicFramePr>
            <a:graphicFrameLocks noGrp="1"/>
          </p:cNvGraphicFramePr>
          <p:nvPr>
            <p:extLst>
              <p:ext uri="{D42A27DB-BD31-4B8C-83A1-F6EECF244321}">
                <p14:modId xmlns:p14="http://schemas.microsoft.com/office/powerpoint/2010/main" val="4017370967"/>
              </p:ext>
            </p:extLst>
          </p:nvPr>
        </p:nvGraphicFramePr>
        <p:xfrm>
          <a:off x="906966" y="2814293"/>
          <a:ext cx="6727158" cy="944880"/>
        </p:xfrm>
        <a:graphic>
          <a:graphicData uri="http://schemas.openxmlformats.org/drawingml/2006/table">
            <a:tbl>
              <a:tblPr/>
              <a:tblGrid>
                <a:gridCol w="2066862">
                  <a:extLst>
                    <a:ext uri="{9D8B030D-6E8A-4147-A177-3AD203B41FA5}">
                      <a16:colId xmlns:a16="http://schemas.microsoft.com/office/drawing/2014/main" val="4194628018"/>
                    </a:ext>
                  </a:extLst>
                </a:gridCol>
                <a:gridCol w="931328">
                  <a:extLst>
                    <a:ext uri="{9D8B030D-6E8A-4147-A177-3AD203B41FA5}">
                      <a16:colId xmlns:a16="http://schemas.microsoft.com/office/drawing/2014/main" val="3679338142"/>
                    </a:ext>
                  </a:extLst>
                </a:gridCol>
                <a:gridCol w="1353758">
                  <a:extLst>
                    <a:ext uri="{9D8B030D-6E8A-4147-A177-3AD203B41FA5}">
                      <a16:colId xmlns:a16="http://schemas.microsoft.com/office/drawing/2014/main" val="1229598700"/>
                    </a:ext>
                  </a:extLst>
                </a:gridCol>
                <a:gridCol w="1215483">
                  <a:extLst>
                    <a:ext uri="{9D8B030D-6E8A-4147-A177-3AD203B41FA5}">
                      <a16:colId xmlns:a16="http://schemas.microsoft.com/office/drawing/2014/main" val="3582183781"/>
                    </a:ext>
                  </a:extLst>
                </a:gridCol>
                <a:gridCol w="1159727">
                  <a:extLst>
                    <a:ext uri="{9D8B030D-6E8A-4147-A177-3AD203B41FA5}">
                      <a16:colId xmlns:a16="http://schemas.microsoft.com/office/drawing/2014/main" val="770879338"/>
                    </a:ext>
                  </a:extLst>
                </a:gridCol>
              </a:tblGrid>
              <a:tr h="0">
                <a:tc>
                  <a:txBody>
                    <a:bodyPr/>
                    <a:lstStyle/>
                    <a:p>
                      <a:pPr>
                        <a:buNone/>
                      </a:pPr>
                      <a:r>
                        <a:rPr lang="en" sz="1100">
                          <a:latin typeface="+mn-lt"/>
                        </a:rPr>
                        <a:t>Position</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buNone/>
                      </a:pPr>
                      <a:r>
                        <a:rPr lang="en" sz="1100" dirty="0">
                          <a:latin typeface="+mn-lt"/>
                        </a:rPr>
                        <a:t>Yes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buNone/>
                      </a:pPr>
                      <a:r>
                        <a:rPr lang="en" sz="1100">
                          <a:latin typeface="+mn-lt"/>
                        </a:rPr>
                        <a:t>Neither agree nor disagree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buNone/>
                      </a:pPr>
                      <a:r>
                        <a:rPr lang="en" sz="1100">
                          <a:latin typeface="+mn-lt"/>
                        </a:rPr>
                        <a:t>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buNone/>
                      </a:pPr>
                      <a:r>
                        <a:rPr lang="en" sz="1100">
                          <a:latin typeface="+mn-lt"/>
                        </a:rPr>
                        <a:t>p value*</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60288320"/>
                  </a:ext>
                </a:extLst>
              </a:tr>
              <a:tr h="0">
                <a:tc>
                  <a:txBody>
                    <a:bodyPr/>
                    <a:lstStyle/>
                    <a:p>
                      <a:pPr>
                        <a:buNone/>
                      </a:pPr>
                      <a:r>
                        <a:rPr lang="en" sz="1100" dirty="0">
                          <a:latin typeface="+mn-lt"/>
                        </a:rPr>
                        <a:t>Non-managerial</a:t>
                      </a:r>
                      <a:r>
                        <a:rPr lang="en-US" sz="1100" dirty="0">
                          <a:latin typeface="+mn-lt"/>
                        </a:rPr>
                        <a:t> </a:t>
                      </a:r>
                      <a:r>
                        <a:rPr lang="en-US" sz="1100" dirty="0">
                          <a:solidFill>
                            <a:schemeClr val="tx1"/>
                          </a:solidFill>
                          <a:latin typeface="+mn-lt"/>
                        </a:rPr>
                        <a:t>(n=126 )</a:t>
                      </a:r>
                      <a:endParaRPr lang="en" sz="1100" dirty="0">
                        <a:solidFill>
                          <a:schemeClr val="tx1"/>
                        </a:solidFill>
                        <a:latin typeface="+mn-lt"/>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buNone/>
                      </a:pPr>
                      <a:r>
                        <a:rPr lang="en-US" altLang="ja-JP" sz="1100">
                          <a:latin typeface="+mn-lt"/>
                        </a:rPr>
                        <a:t>66 (46.2%)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buNone/>
                      </a:pPr>
                      <a:r>
                        <a:rPr lang="en-US" altLang="ja-JP" sz="1100" dirty="0">
                          <a:latin typeface="+mn-lt"/>
                        </a:rPr>
                        <a:t>36 (25.2%)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buNone/>
                      </a:pPr>
                      <a:r>
                        <a:rPr lang="en-US" altLang="ja-JP" sz="1100" dirty="0">
                          <a:latin typeface="+mn-lt"/>
                        </a:rPr>
                        <a:t>41 (28.7%)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buNone/>
                      </a:pPr>
                      <a:endParaRPr lang="ja-JP" altLang="en-US" sz="1100">
                        <a:latin typeface="+mn-lt"/>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6634511"/>
                  </a:ext>
                </a:extLst>
              </a:tr>
              <a:tr h="0">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 sz="1100">
                          <a:latin typeface="+mn-lt"/>
                        </a:rPr>
                        <a:t>Managerial </a:t>
                      </a:r>
                      <a:r>
                        <a:rPr lang="en-US" altLang="ja-JP" sz="1100">
                          <a:solidFill>
                            <a:schemeClr val="tx1"/>
                          </a:solidFill>
                          <a:latin typeface="+mn-lt"/>
                        </a:rPr>
                        <a:t>(</a:t>
                      </a:r>
                      <a:r>
                        <a:rPr lang="en-US" altLang="ja-JP" sz="1100" dirty="0">
                          <a:solidFill>
                            <a:schemeClr val="tx1"/>
                          </a:solidFill>
                          <a:latin typeface="+mn-lt"/>
                        </a:rPr>
                        <a:t>n=166 )</a:t>
                      </a:r>
                      <a:endParaRPr lang="en" altLang="ja-JP" sz="1100" dirty="0">
                        <a:solidFill>
                          <a:schemeClr val="tx1"/>
                        </a:solidFill>
                        <a:latin typeface="+mn-lt"/>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buNone/>
                      </a:pPr>
                      <a:r>
                        <a:rPr lang="en-US" altLang="ja-JP" sz="1100">
                          <a:latin typeface="+mn-lt"/>
                        </a:rPr>
                        <a:t>80 (53.7%)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buNone/>
                      </a:pPr>
                      <a:r>
                        <a:rPr lang="en-US" altLang="ja-JP" sz="1100">
                          <a:latin typeface="+mn-lt"/>
                        </a:rPr>
                        <a:t>45 (30.2%)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buNone/>
                      </a:pPr>
                      <a:r>
                        <a:rPr lang="en-US" altLang="ja-JP" sz="1100">
                          <a:latin typeface="+mn-lt"/>
                        </a:rPr>
                        <a:t>24 (16.1%)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buNone/>
                      </a:pPr>
                      <a:r>
                        <a:rPr lang="en-US" altLang="ja-JP" sz="1100" dirty="0">
                          <a:latin typeface="+mn-lt"/>
                        </a:rPr>
                        <a:t>0.036</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80875848"/>
                  </a:ext>
                </a:extLst>
              </a:tr>
            </a:tbl>
          </a:graphicData>
        </a:graphic>
      </p:graphicFrame>
      <p:graphicFrame>
        <p:nvGraphicFramePr>
          <p:cNvPr id="16" name="表 15">
            <a:extLst>
              <a:ext uri="{FF2B5EF4-FFF2-40B4-BE49-F238E27FC236}">
                <a16:creationId xmlns:a16="http://schemas.microsoft.com/office/drawing/2014/main" id="{72DF1A46-4B81-0212-3971-BC6DC59A3104}"/>
              </a:ext>
            </a:extLst>
          </p:cNvPr>
          <p:cNvGraphicFramePr>
            <a:graphicFrameLocks noGrp="1"/>
          </p:cNvGraphicFramePr>
          <p:nvPr>
            <p:extLst>
              <p:ext uri="{D42A27DB-BD31-4B8C-83A1-F6EECF244321}">
                <p14:modId xmlns:p14="http://schemas.microsoft.com/office/powerpoint/2010/main" val="2974419824"/>
              </p:ext>
            </p:extLst>
          </p:nvPr>
        </p:nvGraphicFramePr>
        <p:xfrm>
          <a:off x="906966" y="1491066"/>
          <a:ext cx="6736537" cy="944880"/>
        </p:xfrm>
        <a:graphic>
          <a:graphicData uri="http://schemas.openxmlformats.org/drawingml/2006/table">
            <a:tbl>
              <a:tblPr/>
              <a:tblGrid>
                <a:gridCol w="2086957">
                  <a:extLst>
                    <a:ext uri="{9D8B030D-6E8A-4147-A177-3AD203B41FA5}">
                      <a16:colId xmlns:a16="http://schemas.microsoft.com/office/drawing/2014/main" val="2219061587"/>
                    </a:ext>
                  </a:extLst>
                </a:gridCol>
                <a:gridCol w="899651">
                  <a:extLst>
                    <a:ext uri="{9D8B030D-6E8A-4147-A177-3AD203B41FA5}">
                      <a16:colId xmlns:a16="http://schemas.microsoft.com/office/drawing/2014/main" val="1576461193"/>
                    </a:ext>
                  </a:extLst>
                </a:gridCol>
                <a:gridCol w="1371600">
                  <a:extLst>
                    <a:ext uri="{9D8B030D-6E8A-4147-A177-3AD203B41FA5}">
                      <a16:colId xmlns:a16="http://schemas.microsoft.com/office/drawing/2014/main" val="2211772946"/>
                    </a:ext>
                  </a:extLst>
                </a:gridCol>
                <a:gridCol w="1194620">
                  <a:extLst>
                    <a:ext uri="{9D8B030D-6E8A-4147-A177-3AD203B41FA5}">
                      <a16:colId xmlns:a16="http://schemas.microsoft.com/office/drawing/2014/main" val="1145917377"/>
                    </a:ext>
                  </a:extLst>
                </a:gridCol>
                <a:gridCol w="1183709">
                  <a:extLst>
                    <a:ext uri="{9D8B030D-6E8A-4147-A177-3AD203B41FA5}">
                      <a16:colId xmlns:a16="http://schemas.microsoft.com/office/drawing/2014/main" val="1898577087"/>
                    </a:ext>
                  </a:extLst>
                </a:gridCol>
              </a:tblGrid>
              <a:tr h="0">
                <a:tc>
                  <a:txBody>
                    <a:bodyPr/>
                    <a:lstStyle/>
                    <a:p>
                      <a:pPr>
                        <a:buNone/>
                      </a:pPr>
                      <a:r>
                        <a:rPr lang="en" sz="1100">
                          <a:latin typeface="+mn-lt"/>
                        </a:rPr>
                        <a:t>Gender</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buNone/>
                      </a:pPr>
                      <a:r>
                        <a:rPr lang="en" sz="1100" dirty="0">
                          <a:latin typeface="+mn-lt"/>
                        </a:rPr>
                        <a:t>Yes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buNone/>
                      </a:pPr>
                      <a:r>
                        <a:rPr lang="en" sz="1100" dirty="0">
                          <a:latin typeface="+mn-lt"/>
                        </a:rPr>
                        <a:t>Neither agree nor disagree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buNone/>
                      </a:pPr>
                      <a:r>
                        <a:rPr lang="en" sz="1100" dirty="0">
                          <a:latin typeface="+mn-lt"/>
                        </a:rPr>
                        <a:t>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buNone/>
                      </a:pPr>
                      <a:r>
                        <a:rPr lang="en" sz="1100" dirty="0">
                          <a:latin typeface="+mn-lt"/>
                        </a:rPr>
                        <a:t>p value*</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59427778"/>
                  </a:ext>
                </a:extLst>
              </a:tr>
              <a:tr h="0">
                <a:tc>
                  <a:txBody>
                    <a:bodyPr/>
                    <a:lstStyle/>
                    <a:p>
                      <a:pPr>
                        <a:buNone/>
                      </a:pPr>
                      <a:r>
                        <a:rPr lang="en" sz="1100">
                          <a:latin typeface="+mn-lt"/>
                        </a:rPr>
                        <a:t>Women (n = 30)</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buNone/>
                      </a:pPr>
                      <a:r>
                        <a:rPr lang="en-US" altLang="ja-JP" sz="1100">
                          <a:latin typeface="+mn-lt"/>
                        </a:rPr>
                        <a:t>16 (53.3%)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buNone/>
                      </a:pPr>
                      <a:r>
                        <a:rPr lang="en-US" altLang="ja-JP" sz="1100" dirty="0">
                          <a:latin typeface="+mn-lt"/>
                        </a:rPr>
                        <a:t>8 (26.7%)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buNone/>
                      </a:pPr>
                      <a:r>
                        <a:rPr lang="en-US" altLang="ja-JP" sz="1100">
                          <a:latin typeface="+mn-lt"/>
                        </a:rPr>
                        <a:t>6 (20.0%)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buNone/>
                      </a:pPr>
                      <a:endParaRPr lang="ja-JP" altLang="en-US" sz="1100">
                        <a:latin typeface="+mn-lt"/>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3002980"/>
                  </a:ext>
                </a:extLst>
              </a:tr>
              <a:tr h="0">
                <a:tc>
                  <a:txBody>
                    <a:bodyPr/>
                    <a:lstStyle/>
                    <a:p>
                      <a:pPr>
                        <a:buNone/>
                      </a:pPr>
                      <a:r>
                        <a:rPr lang="en" sz="1100">
                          <a:latin typeface="+mn-lt"/>
                        </a:rPr>
                        <a:t>Men (n = 262)</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buNone/>
                      </a:pPr>
                      <a:r>
                        <a:rPr lang="en-US" altLang="ja-JP" sz="1100">
                          <a:latin typeface="+mn-lt"/>
                        </a:rPr>
                        <a:t>130 (49.6%)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buNone/>
                      </a:pPr>
                      <a:r>
                        <a:rPr lang="en-US" altLang="ja-JP" sz="1100">
                          <a:latin typeface="+mn-lt"/>
                        </a:rPr>
                        <a:t>73 (27.9%)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buNone/>
                      </a:pPr>
                      <a:r>
                        <a:rPr lang="en-US" altLang="ja-JP" sz="1100">
                          <a:latin typeface="+mn-lt"/>
                        </a:rPr>
                        <a:t>59 (22.5%)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buNone/>
                      </a:pPr>
                      <a:r>
                        <a:rPr lang="en-US" altLang="ja-JP" sz="1100" dirty="0">
                          <a:latin typeface="+mn-lt"/>
                        </a:rPr>
                        <a:t>0.921</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76175232"/>
                  </a:ext>
                </a:extLst>
              </a:tr>
            </a:tbl>
          </a:graphicData>
        </a:graphic>
      </p:graphicFrame>
      <p:sp>
        <p:nvSpPr>
          <p:cNvPr id="3" name="テキスト ボックス 2">
            <a:extLst>
              <a:ext uri="{FF2B5EF4-FFF2-40B4-BE49-F238E27FC236}">
                <a16:creationId xmlns:a16="http://schemas.microsoft.com/office/drawing/2014/main" id="{652B203C-1B0E-2883-7318-9CAE04844FF4}"/>
              </a:ext>
            </a:extLst>
          </p:cNvPr>
          <p:cNvSpPr txBox="1"/>
          <p:nvPr/>
        </p:nvSpPr>
        <p:spPr>
          <a:xfrm>
            <a:off x="510989" y="474240"/>
            <a:ext cx="11272972" cy="523220"/>
          </a:xfrm>
          <a:prstGeom prst="rect">
            <a:avLst/>
          </a:prstGeom>
          <a:noFill/>
        </p:spPr>
        <p:txBody>
          <a:bodyPr wrap="square">
            <a:spAutoFit/>
          </a:bodyPr>
          <a:lstStyle/>
          <a:p>
            <a:r>
              <a:rPr lang="en" altLang="ja-JP" sz="1400" b="1" dirty="0"/>
              <a:t>Supplementary Table 3. Perceived workplace supportiveness for employees with childcare or caregiving responsibilities, by managerial or leadership position</a:t>
            </a:r>
            <a:endParaRPr lang="ja-JP" altLang="en-US" sz="1400" b="1"/>
          </a:p>
        </p:txBody>
      </p:sp>
      <p:sp>
        <p:nvSpPr>
          <p:cNvPr id="10" name="テキスト ボックス 9">
            <a:extLst>
              <a:ext uri="{FF2B5EF4-FFF2-40B4-BE49-F238E27FC236}">
                <a16:creationId xmlns:a16="http://schemas.microsoft.com/office/drawing/2014/main" id="{D3C96F8B-DD6C-3AC7-D96C-3E4ACCECBB0C}"/>
              </a:ext>
            </a:extLst>
          </p:cNvPr>
          <p:cNvSpPr txBox="1"/>
          <p:nvPr/>
        </p:nvSpPr>
        <p:spPr>
          <a:xfrm>
            <a:off x="1415289" y="4420419"/>
            <a:ext cx="6400800" cy="430887"/>
          </a:xfrm>
          <a:prstGeom prst="rect">
            <a:avLst/>
          </a:prstGeom>
          <a:noFill/>
        </p:spPr>
        <p:txBody>
          <a:bodyPr wrap="square">
            <a:spAutoFit/>
          </a:bodyPr>
          <a:lstStyle/>
          <a:p>
            <a:r>
              <a:rPr lang="en" altLang="ja-JP" sz="1100" dirty="0"/>
              <a:t>Values are number (%). Percentages were calculated within each position group. p values were calculated using the chi-square test.</a:t>
            </a:r>
            <a:endParaRPr lang="ja-JP" altLang="en-US" sz="1100"/>
          </a:p>
        </p:txBody>
      </p:sp>
    </p:spTree>
    <p:extLst>
      <p:ext uri="{BB962C8B-B14F-4D97-AF65-F5344CB8AC3E}">
        <p14:creationId xmlns:p14="http://schemas.microsoft.com/office/powerpoint/2010/main" val="808110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 2">
            <a:extLst>
              <a:ext uri="{FF2B5EF4-FFF2-40B4-BE49-F238E27FC236}">
                <a16:creationId xmlns:a16="http://schemas.microsoft.com/office/drawing/2014/main" id="{C5B32F38-2CE1-D849-9875-FEB02B78C8B4}"/>
              </a:ext>
            </a:extLst>
          </p:cNvPr>
          <p:cNvGraphicFramePr>
            <a:graphicFrameLocks noGrp="1"/>
          </p:cNvGraphicFramePr>
          <p:nvPr>
            <p:extLst>
              <p:ext uri="{D42A27DB-BD31-4B8C-83A1-F6EECF244321}">
                <p14:modId xmlns:p14="http://schemas.microsoft.com/office/powerpoint/2010/main" val="1489587011"/>
              </p:ext>
            </p:extLst>
          </p:nvPr>
        </p:nvGraphicFramePr>
        <p:xfrm>
          <a:off x="430275" y="839311"/>
          <a:ext cx="12195396" cy="7887037"/>
        </p:xfrm>
        <a:graphic>
          <a:graphicData uri="http://schemas.openxmlformats.org/drawingml/2006/table">
            <a:tbl>
              <a:tblPr firstRow="1" bandRow="1">
                <a:tableStyleId>{2D5ABB26-0587-4C30-8999-92F81FD0307C}</a:tableStyleId>
              </a:tblPr>
              <a:tblGrid>
                <a:gridCol w="4452202">
                  <a:extLst>
                    <a:ext uri="{9D8B030D-6E8A-4147-A177-3AD203B41FA5}">
                      <a16:colId xmlns:a16="http://schemas.microsoft.com/office/drawing/2014/main" val="74961067"/>
                    </a:ext>
                  </a:extLst>
                </a:gridCol>
                <a:gridCol w="1195290">
                  <a:extLst>
                    <a:ext uri="{9D8B030D-6E8A-4147-A177-3AD203B41FA5}">
                      <a16:colId xmlns:a16="http://schemas.microsoft.com/office/drawing/2014/main" val="2579026280"/>
                    </a:ext>
                  </a:extLst>
                </a:gridCol>
                <a:gridCol w="1085119">
                  <a:extLst>
                    <a:ext uri="{9D8B030D-6E8A-4147-A177-3AD203B41FA5}">
                      <a16:colId xmlns:a16="http://schemas.microsoft.com/office/drawing/2014/main" val="4121552296"/>
                    </a:ext>
                  </a:extLst>
                </a:gridCol>
                <a:gridCol w="719055">
                  <a:extLst>
                    <a:ext uri="{9D8B030D-6E8A-4147-A177-3AD203B41FA5}">
                      <a16:colId xmlns:a16="http://schemas.microsoft.com/office/drawing/2014/main" val="652953580"/>
                    </a:ext>
                  </a:extLst>
                </a:gridCol>
                <a:gridCol w="653686">
                  <a:extLst>
                    <a:ext uri="{9D8B030D-6E8A-4147-A177-3AD203B41FA5}">
                      <a16:colId xmlns:a16="http://schemas.microsoft.com/office/drawing/2014/main" val="1535226105"/>
                    </a:ext>
                  </a:extLst>
                </a:gridCol>
                <a:gridCol w="1154824">
                  <a:extLst>
                    <a:ext uri="{9D8B030D-6E8A-4147-A177-3AD203B41FA5}">
                      <a16:colId xmlns:a16="http://schemas.microsoft.com/office/drawing/2014/main" val="4056088379"/>
                    </a:ext>
                  </a:extLst>
                </a:gridCol>
                <a:gridCol w="1548581">
                  <a:extLst>
                    <a:ext uri="{9D8B030D-6E8A-4147-A177-3AD203B41FA5}">
                      <a16:colId xmlns:a16="http://schemas.microsoft.com/office/drawing/2014/main" val="2477241627"/>
                    </a:ext>
                  </a:extLst>
                </a:gridCol>
                <a:gridCol w="678426">
                  <a:extLst>
                    <a:ext uri="{9D8B030D-6E8A-4147-A177-3AD203B41FA5}">
                      <a16:colId xmlns:a16="http://schemas.microsoft.com/office/drawing/2014/main" val="1311991264"/>
                    </a:ext>
                  </a:extLst>
                </a:gridCol>
                <a:gridCol w="708213">
                  <a:extLst>
                    <a:ext uri="{9D8B030D-6E8A-4147-A177-3AD203B41FA5}">
                      <a16:colId xmlns:a16="http://schemas.microsoft.com/office/drawing/2014/main" val="1097658330"/>
                    </a:ext>
                  </a:extLst>
                </a:gridCol>
              </a:tblGrid>
              <a:tr h="125279">
                <a:tc>
                  <a:txBody>
                    <a:bodyPr/>
                    <a:lstStyle/>
                    <a:p>
                      <a:pPr>
                        <a:buNone/>
                      </a:pPr>
                      <a:endParaRPr lang="en" sz="1050" dirty="0"/>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gridSpan="4">
                  <a:txBody>
                    <a:bodyPr/>
                    <a:lstStyle/>
                    <a:p>
                      <a:pPr algn="ctr">
                        <a:buNone/>
                      </a:pPr>
                      <a:r>
                        <a:rPr lang="en" sz="1050" dirty="0"/>
                        <a:t>gender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pPr algn="r">
                        <a:buNone/>
                      </a:pPr>
                      <a:endParaRPr lang="en" sz="105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pPr algn="r">
                        <a:buNone/>
                      </a:pPr>
                      <a:endParaRPr lang="en" sz="105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pPr algn="l">
                        <a:buNone/>
                      </a:pPr>
                      <a:endParaRPr lang="en" sz="105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gridSpan="4">
                  <a:txBody>
                    <a:bodyPr/>
                    <a:lstStyle/>
                    <a:p>
                      <a:pPr algn="ctr">
                        <a:buNone/>
                      </a:pPr>
                      <a:r>
                        <a:rPr lang="en" sz="1050" dirty="0"/>
                        <a:t>position</a:t>
                      </a: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hMerge="1">
                  <a:txBody>
                    <a:bodyPr/>
                    <a:lstStyle/>
                    <a:p>
                      <a:pPr algn="r">
                        <a:buNone/>
                      </a:pPr>
                      <a:endParaRPr lang="en" sz="105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pPr algn="r">
                        <a:buNone/>
                      </a:pPr>
                      <a:endParaRPr lang="en" sz="105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pPr algn="l">
                        <a:buNone/>
                      </a:pPr>
                      <a:endParaRPr lang="en" sz="1050" dirty="0"/>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2590543"/>
                  </a:ext>
                </a:extLst>
              </a:tr>
              <a:tr h="342820">
                <a:tc>
                  <a:txBody>
                    <a:bodyPr/>
                    <a:lstStyle/>
                    <a:p>
                      <a:pPr>
                        <a:buNone/>
                      </a:pPr>
                      <a:r>
                        <a:rPr lang="en" sz="1050" dirty="0"/>
                        <a:t>Item</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 sz="1050"/>
                        <a:t>Men (n,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 sz="1050"/>
                        <a:t>Women (n,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 sz="1050"/>
                        <a:t>p value*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n" sz="1050"/>
                        <a:t>Test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 sz="1050" dirty="0"/>
                        <a:t>Non-managerial (n,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 sz="1050"/>
                        <a:t>Managerial/leadership (n,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 sz="1050"/>
                        <a:t>p value*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n" sz="1050" dirty="0"/>
                        <a:t>Test</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526540"/>
                  </a:ext>
                </a:extLst>
              </a:tr>
              <a:tr h="209501">
                <a:tc>
                  <a:txBody>
                    <a:bodyPr/>
                    <a:lstStyle/>
                    <a:p>
                      <a:pPr>
                        <a:buNone/>
                      </a:pPr>
                      <a:r>
                        <a:rPr lang="en" sz="1050" dirty="0"/>
                        <a:t>Increase in the number of physicians</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212/264 (80.3%)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20/30 (66.7%)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dirty="0"/>
                        <a:t>0.129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105/145 (72.4%)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110/149 (73.8%)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0.787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95702010"/>
                  </a:ext>
                </a:extLst>
              </a:tr>
              <a:tr h="209501">
                <a:tc>
                  <a:txBody>
                    <a:bodyPr/>
                    <a:lstStyle/>
                    <a:p>
                      <a:pPr>
                        <a:buNone/>
                      </a:pPr>
                      <a:r>
                        <a:rPr lang="en" sz="1050" dirty="0"/>
                        <a:t>Increase in non-physician staff</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172/264 (65.2%)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20/30 (66.7%)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0.872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dirty="0"/>
                        <a:t>84/145 (57.9%)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98/149 (65.8%)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0.183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6764365"/>
                  </a:ext>
                </a:extLst>
              </a:tr>
              <a:tr h="342820">
                <a:tc>
                  <a:txBody>
                    <a:bodyPr/>
                    <a:lstStyle/>
                    <a:p>
                      <a:pPr>
                        <a:buNone/>
                      </a:pPr>
                      <a:r>
                        <a:rPr lang="en" sz="1050" dirty="0"/>
                        <a:t>Review of the primary physician system (e.g., multiple-attending-physician model)</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140/264 (53.0%)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17/30 (56.7%)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0.702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75/145 (51.7%)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80/149 (53.7%)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0.745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5849485"/>
                  </a:ext>
                </a:extLst>
              </a:tr>
              <a:tr h="209501">
                <a:tc>
                  <a:txBody>
                    <a:bodyPr/>
                    <a:lstStyle/>
                    <a:p>
                      <a:pPr>
                        <a:buNone/>
                      </a:pPr>
                      <a:r>
                        <a:rPr lang="en" sz="1050"/>
                        <a:t>Two-shift work system</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53/264 (20.1%)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7/30 (23.3%)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0.675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38/145 (26.2%)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43/149 (28.9%)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0.610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65862894"/>
                  </a:ext>
                </a:extLst>
              </a:tr>
              <a:tr h="209501">
                <a:tc>
                  <a:txBody>
                    <a:bodyPr/>
                    <a:lstStyle/>
                    <a:p>
                      <a:pPr>
                        <a:buNone/>
                      </a:pPr>
                      <a:r>
                        <a:rPr lang="en" sz="1050"/>
                        <a:t>Assignment of substitute physicians</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103/264 (39.0%)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13/30 (43.3%)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0.647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46/145 (31.7%)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59/149 (39.6%)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0.173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7644934"/>
                  </a:ext>
                </a:extLst>
              </a:tr>
              <a:tr h="209501">
                <a:tc>
                  <a:txBody>
                    <a:bodyPr/>
                    <a:lstStyle/>
                    <a:p>
                      <a:pPr>
                        <a:buNone/>
                      </a:pPr>
                      <a:r>
                        <a:rPr lang="en" sz="1050"/>
                        <a:t>Employment of substitute staff</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85/264 (32.2%)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12/30 (40.0%)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0.366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47/145 (32.4%)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61/149 (40.9%)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0.147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58928617"/>
                  </a:ext>
                </a:extLst>
              </a:tr>
              <a:tr h="209501">
                <a:tc>
                  <a:txBody>
                    <a:bodyPr/>
                    <a:lstStyle/>
                    <a:p>
                      <a:pPr>
                        <a:buNone/>
                      </a:pPr>
                      <a:r>
                        <a:rPr lang="en" sz="1050" dirty="0"/>
                        <a:t>Exemption from night/on-call duty</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dirty="0"/>
                        <a:t>137/264 (51.9%)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15/30 (50.0%)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0.848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68/145 (46.9%)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77/149 (51.7%)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0.408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28525421"/>
                  </a:ext>
                </a:extLst>
              </a:tr>
              <a:tr h="209501">
                <a:tc>
                  <a:txBody>
                    <a:bodyPr/>
                    <a:lstStyle/>
                    <a:p>
                      <a:pPr>
                        <a:buNone/>
                      </a:pPr>
                      <a:r>
                        <a:rPr lang="en" sz="1050" b="1" dirty="0"/>
                        <a:t>Exemption from overtime work</a:t>
                      </a:r>
                      <a:endParaRPr lang="en" sz="1050" dirty="0"/>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b="1"/>
                        <a:t>101/264 (38.3%)</a:t>
                      </a:r>
                      <a:endParaRPr lang="ja-JP" altLang="en-US" sz="105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b="1"/>
                        <a:t>18/30 (60.0%)</a:t>
                      </a:r>
                      <a:endParaRPr lang="ja-JP" altLang="en-US" sz="105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b="1"/>
                        <a:t>0.004</a:t>
                      </a:r>
                      <a:endParaRPr lang="ja-JP" altLang="en-US" sz="105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57/145 (39.3%)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69/149 (46.3%)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0.241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0609029"/>
                  </a:ext>
                </a:extLst>
              </a:tr>
              <a:tr h="209501">
                <a:tc>
                  <a:txBody>
                    <a:bodyPr/>
                    <a:lstStyle/>
                    <a:p>
                      <a:pPr>
                        <a:buNone/>
                      </a:pPr>
                      <a:r>
                        <a:rPr lang="en" sz="1050" b="1" dirty="0"/>
                        <a:t>Expansion of reduced working-hour employment</a:t>
                      </a:r>
                      <a:endParaRPr lang="en" sz="1050" dirty="0"/>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b="1"/>
                        <a:t>61/264 (23.1%)</a:t>
                      </a:r>
                      <a:endParaRPr lang="ja-JP" altLang="en-US" sz="105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b="1"/>
                        <a:t>13/30 (43.3%)</a:t>
                      </a:r>
                      <a:endParaRPr lang="ja-JP" altLang="en-US" sz="105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b="1"/>
                        <a:t>0.010</a:t>
                      </a:r>
                      <a:endParaRPr lang="ja-JP" altLang="en-US" sz="105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37/145 (25.5%)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54/149 (36.2%)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b="1"/>
                        <a:t>0.048</a:t>
                      </a:r>
                      <a:endParaRPr lang="ja-JP" altLang="en-US" sz="105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1006609"/>
                  </a:ext>
                </a:extLst>
              </a:tr>
              <a:tr h="209501">
                <a:tc>
                  <a:txBody>
                    <a:bodyPr/>
                    <a:lstStyle/>
                    <a:p>
                      <a:pPr>
                        <a:buNone/>
                      </a:pPr>
                      <a:r>
                        <a:rPr lang="en" sz="1050" dirty="0"/>
                        <a:t>Introduction of flexible working systems</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dirty="0"/>
                        <a:t>122/264 (46.2%)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16/30 (53.3%)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0.458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dirty="0"/>
                        <a:t>χ²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68/145 (46.9%)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70/149 (47.0%)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0.987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24108604"/>
                  </a:ext>
                </a:extLst>
              </a:tr>
              <a:tr h="209501">
                <a:tc>
                  <a:txBody>
                    <a:bodyPr/>
                    <a:lstStyle/>
                    <a:p>
                      <a:pPr>
                        <a:buNone/>
                      </a:pPr>
                      <a:r>
                        <a:rPr lang="en" sz="1050"/>
                        <a:t>Transfer to more accommodating departments</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61/264 (23.1%)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dirty="0"/>
                        <a:t>11/30 (36.7%)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0.087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31/145 (21.4%)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39/149 (26.2%)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0.341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836173"/>
                  </a:ext>
                </a:extLst>
              </a:tr>
              <a:tr h="209501">
                <a:tc>
                  <a:txBody>
                    <a:bodyPr/>
                    <a:lstStyle/>
                    <a:p>
                      <a:pPr>
                        <a:buNone/>
                      </a:pPr>
                      <a:r>
                        <a:rPr lang="en" sz="1050"/>
                        <a:t>Development or expansion of childcare centers or nurseries</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100/264 (37.9%)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16/30 (53.3%)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0.088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55/145 (37.9%)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62/149 (41.6%)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0.528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7734165"/>
                  </a:ext>
                </a:extLst>
              </a:tr>
              <a:tr h="209501">
                <a:tc>
                  <a:txBody>
                    <a:bodyPr/>
                    <a:lstStyle/>
                    <a:p>
                      <a:pPr>
                        <a:buNone/>
                      </a:pPr>
                      <a:r>
                        <a:rPr lang="en" sz="1050"/>
                        <a:t>On-site childcare facilities</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76/264 (28.8%)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10/30 (33.3%)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0.593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39/145 (26.9%)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47/149 (31.5%)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0.455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6941745"/>
                  </a:ext>
                </a:extLst>
              </a:tr>
              <a:tr h="209501">
                <a:tc>
                  <a:txBody>
                    <a:bodyPr/>
                    <a:lstStyle/>
                    <a:p>
                      <a:pPr>
                        <a:buNone/>
                      </a:pPr>
                      <a:r>
                        <a:rPr lang="en" sz="1050" b="1" dirty="0"/>
                        <a:t>Sick-child care services</a:t>
                      </a:r>
                      <a:endParaRPr lang="en" sz="1050" dirty="0"/>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b="1"/>
                        <a:t>84/264 (31.8%)</a:t>
                      </a:r>
                      <a:endParaRPr lang="ja-JP" altLang="en-US" sz="105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b="1"/>
                        <a:t>20/30 (66.7%)</a:t>
                      </a:r>
                      <a:endParaRPr lang="ja-JP" altLang="en-US" sz="105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b="1"/>
                        <a:t>&lt;0.001</a:t>
                      </a:r>
                      <a:endParaRPr lang="ja-JP" altLang="en-US" sz="105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54/145 (37.2%)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50/149 (33.6%)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0.590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0163149"/>
                  </a:ext>
                </a:extLst>
              </a:tr>
              <a:tr h="209501">
                <a:tc>
                  <a:txBody>
                    <a:bodyPr/>
                    <a:lstStyle/>
                    <a:p>
                      <a:pPr>
                        <a:buNone/>
                      </a:pPr>
                      <a:r>
                        <a:rPr lang="en" sz="1050"/>
                        <a:t>Dispatch of childcare facilities or babysitters</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61/264 (23.1%)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dirty="0"/>
                        <a:t>8/30 (26.7%)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dirty="0"/>
                        <a:t>0.668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35/145 (24.1%)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34/149 (22.8%)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0.897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98390807"/>
                  </a:ext>
                </a:extLst>
              </a:tr>
              <a:tr h="209501">
                <a:tc>
                  <a:txBody>
                    <a:bodyPr/>
                    <a:lstStyle/>
                    <a:p>
                      <a:pPr>
                        <a:buNone/>
                      </a:pPr>
                      <a:r>
                        <a:rPr lang="en" sz="1050"/>
                        <a:t>Financial support for childcare facility use</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62/264 (23.5%)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7/30 (23.3%)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dirty="0"/>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34/145 (23.4%)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36/149 (24.2%)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0.774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6731016"/>
                  </a:ext>
                </a:extLst>
              </a:tr>
              <a:tr h="209501">
                <a:tc>
                  <a:txBody>
                    <a:bodyPr/>
                    <a:lstStyle/>
                    <a:p>
                      <a:pPr>
                        <a:buNone/>
                      </a:pPr>
                      <a:r>
                        <a:rPr lang="en" sz="1050"/>
                        <a:t>Financial support for babysitter use</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59/264 (22.3%)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11/30 (36.7%)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dirty="0"/>
                        <a:t>0.129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dirty="0"/>
                        <a:t>χ²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33/145 (22.8%)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35/149 (23.5%)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38332778"/>
                  </a:ext>
                </a:extLst>
              </a:tr>
              <a:tr h="209501">
                <a:tc>
                  <a:txBody>
                    <a:bodyPr/>
                    <a:lstStyle/>
                    <a:p>
                      <a:pPr>
                        <a:buNone/>
                      </a:pPr>
                      <a:r>
                        <a:rPr lang="en" sz="1050" b="1" dirty="0"/>
                        <a:t>Expansion of after-school childcare programs</a:t>
                      </a:r>
                      <a:endParaRPr lang="en" sz="1050" dirty="0"/>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b="1"/>
                        <a:t>60/264 (22.7%)</a:t>
                      </a:r>
                      <a:endParaRPr lang="ja-JP" altLang="en-US" sz="105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b="1"/>
                        <a:t>12/30 (40.0%)</a:t>
                      </a:r>
                      <a:endParaRPr lang="ja-JP" altLang="en-US" sz="105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b="1"/>
                        <a:t>0.037</a:t>
                      </a:r>
                      <a:endParaRPr lang="ja-JP" altLang="en-US" sz="105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dirty="0"/>
                        <a:t>χ²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38/145 (26.2%)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39/149 (26.2%)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0.586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13428148"/>
                  </a:ext>
                </a:extLst>
              </a:tr>
              <a:tr h="263227">
                <a:tc>
                  <a:txBody>
                    <a:bodyPr/>
                    <a:lstStyle/>
                    <a:p>
                      <a:pPr>
                        <a:buNone/>
                      </a:pPr>
                      <a:r>
                        <a:rPr lang="en" sz="1050" b="1" dirty="0"/>
                        <a:t>Promotion of men’s participation in housework/childcare/caregiving</a:t>
                      </a:r>
                      <a:endParaRPr lang="en" sz="1050" dirty="0"/>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b="1"/>
                        <a:t>86/264 (32.6%)</a:t>
                      </a:r>
                      <a:endParaRPr lang="ja-JP" altLang="en-US" sz="105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b="1"/>
                        <a:t>18/30 (60.0%)</a:t>
                      </a:r>
                      <a:endParaRPr lang="ja-JP" altLang="en-US" sz="105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b="1"/>
                        <a:t>0.004</a:t>
                      </a:r>
                      <a:endParaRPr lang="ja-JP" altLang="en-US" sz="105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dirty="0"/>
                        <a:t>49/145 (33.8%)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49/149 (32.9%)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0.591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79589975"/>
                  </a:ext>
                </a:extLst>
              </a:tr>
              <a:tr h="242888">
                <a:tc>
                  <a:txBody>
                    <a:bodyPr/>
                    <a:lstStyle/>
                    <a:p>
                      <a:pPr>
                        <a:buNone/>
                      </a:pPr>
                      <a:r>
                        <a:rPr lang="en" sz="1050"/>
                        <a:t>Support for returning to work after maternity/childcare/caregiving leave</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85/264 (32.2%)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12/30 (40.0%)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0.149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42/145 (29.0%)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dirty="0"/>
                        <a:t>42/149 (28.2%)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0.802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7445509"/>
                  </a:ext>
                </a:extLst>
              </a:tr>
              <a:tr h="209501">
                <a:tc>
                  <a:txBody>
                    <a:bodyPr/>
                    <a:lstStyle/>
                    <a:p>
                      <a:pPr>
                        <a:buNone/>
                      </a:pPr>
                      <a:r>
                        <a:rPr lang="en" sz="1050"/>
                        <a:t>Expansion of government subsidy programs for workplaces</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64/264 (24.2%)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7/30 (23.3%)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37/145 (25.5%)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dirty="0"/>
                        <a:t>42/149 (28.2%)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0.888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68303947"/>
                  </a:ext>
                </a:extLst>
              </a:tr>
              <a:tr h="238881">
                <a:tc>
                  <a:txBody>
                    <a:bodyPr/>
                    <a:lstStyle/>
                    <a:p>
                      <a:pPr>
                        <a:buNone/>
                      </a:pPr>
                      <a:r>
                        <a:rPr lang="en" sz="1050"/>
                        <a:t>Expansion of long-term care facilities</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0/264 (0.0%)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0/30 (0.0%)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n" sz="1050"/>
                        <a:t>Fisher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0/145 (0.0%)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0/149 (0.0%)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dirty="0"/>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n" sz="1050"/>
                        <a:t>Fisher</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261026"/>
                  </a:ext>
                </a:extLst>
              </a:tr>
              <a:tr h="209501">
                <a:tc>
                  <a:txBody>
                    <a:bodyPr/>
                    <a:lstStyle/>
                    <a:p>
                      <a:pPr>
                        <a:buNone/>
                      </a:pPr>
                      <a:r>
                        <a:rPr lang="en" sz="1050" b="1"/>
                        <a:t>Support for returning to work after caregiving leave</a:t>
                      </a:r>
                      <a:endParaRPr lang="en" sz="1050"/>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b="1"/>
                        <a:t>69/264 (26.1%)</a:t>
                      </a:r>
                      <a:endParaRPr lang="ja-JP" altLang="en-US" sz="105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b="1"/>
                        <a:t>12/30 (40.0%)</a:t>
                      </a:r>
                      <a:endParaRPr lang="ja-JP" altLang="en-US" sz="105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b="1"/>
                        <a:t>0.037</a:t>
                      </a:r>
                      <a:endParaRPr lang="ja-JP" altLang="en-US" sz="105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dirty="0"/>
                        <a:t>38/145 (26.2%)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42/149 (28.2%)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0.401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dirty="0"/>
                        <a:t>χ²</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48579271"/>
                  </a:ext>
                </a:extLst>
              </a:tr>
              <a:tr h="238881">
                <a:tc>
                  <a:txBody>
                    <a:bodyPr/>
                    <a:lstStyle/>
                    <a:p>
                      <a:pPr>
                        <a:buNone/>
                      </a:pPr>
                      <a:r>
                        <a:rPr lang="en" sz="1050"/>
                        <a:t>Financial support for domestic helper services</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35/264 (13.3%)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6/30 (20.0%)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0.268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n" sz="1050"/>
                        <a:t>Fisher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19/145 (13.1%)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19/149 (12.8%)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0.793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dirty="0"/>
                        <a:t>χ²</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76739361"/>
                  </a:ext>
                </a:extLst>
              </a:tr>
              <a:tr h="209501">
                <a:tc>
                  <a:txBody>
                    <a:bodyPr/>
                    <a:lstStyle/>
                    <a:p>
                      <a:pPr>
                        <a:buNone/>
                      </a:pPr>
                      <a:r>
                        <a:rPr lang="en" sz="1050"/>
                        <a:t>Home-based or remote training systems</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34/264 (12.9%)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4/30 (13.3%)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35/145 (24.1%)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35/149 (23.5%)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0.379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3385185"/>
                  </a:ext>
                </a:extLst>
              </a:tr>
              <a:tr h="262890">
                <a:tc>
                  <a:txBody>
                    <a:bodyPr/>
                    <a:lstStyle/>
                    <a:p>
                      <a:pPr>
                        <a:buNone/>
                      </a:pPr>
                      <a:r>
                        <a:rPr lang="en" sz="1050"/>
                        <a:t>Increase in long-term care reimbursement or social security expenditure</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58/264 (22.0%)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4/30 (13.3%)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0.270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39/145 (26.9%)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39/149 (26.2%)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0.789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l-GR" sz="1050"/>
                        <a:t>χ²</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25877738"/>
                  </a:ext>
                </a:extLst>
              </a:tr>
              <a:tr h="238881">
                <a:tc>
                  <a:txBody>
                    <a:bodyPr/>
                    <a:lstStyle/>
                    <a:p>
                      <a:pPr>
                        <a:buNone/>
                      </a:pPr>
                      <a:r>
                        <a:rPr lang="en" sz="1050"/>
                        <a:t>Increase in medical service fees or healthcare expenditure</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dirty="0"/>
                        <a:t>0/264 (0.0%)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0/30 (0.0%)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n" sz="1050"/>
                        <a:t>Fisher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0/145 (0.0%)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0/149 (0.0%)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US" altLang="ja-JP" sz="1050"/>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n" sz="1050" dirty="0"/>
                        <a:t>Fisher</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56514305"/>
                  </a:ext>
                </a:extLst>
              </a:tr>
              <a:tr h="238881">
                <a:tc>
                  <a:txBody>
                    <a:bodyPr/>
                    <a:lstStyle/>
                    <a:p>
                      <a:pPr>
                        <a:buNone/>
                      </a:pPr>
                      <a:r>
                        <a:rPr lang="en" sz="1050" dirty="0"/>
                        <a:t>Other</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a:buNone/>
                      </a:pPr>
                      <a:r>
                        <a:rPr lang="en-US" altLang="ja-JP" sz="1050" dirty="0"/>
                        <a:t>9/264 (3.4%)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a:buNone/>
                      </a:pPr>
                      <a:r>
                        <a:rPr lang="en-US" altLang="ja-JP" sz="1050" dirty="0"/>
                        <a:t>1/30 (3.3%)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a:buNone/>
                      </a:pPr>
                      <a:r>
                        <a:rPr lang="en-US" altLang="ja-JP" sz="1050"/>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a:buNone/>
                      </a:pPr>
                      <a:r>
                        <a:rPr lang="en" sz="1050" dirty="0"/>
                        <a:t>Fisher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a:buNone/>
                      </a:pPr>
                      <a:r>
                        <a:rPr lang="en-US" altLang="ja-JP" sz="1050" dirty="0"/>
                        <a:t>5/145 (3.4%)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a:buNone/>
                      </a:pPr>
                      <a:r>
                        <a:rPr lang="en-US" altLang="ja-JP" sz="1050"/>
                        <a:t>5/149 (3.4%)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a:buNone/>
                      </a:pPr>
                      <a:r>
                        <a:rPr lang="en-US" altLang="ja-JP" sz="1050" dirty="0"/>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a:buNone/>
                      </a:pPr>
                      <a:r>
                        <a:rPr lang="en" sz="1050" dirty="0"/>
                        <a:t>Fisher</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683908717"/>
                  </a:ext>
                </a:extLst>
              </a:tr>
            </a:tbl>
          </a:graphicData>
        </a:graphic>
      </p:graphicFrame>
      <p:sp>
        <p:nvSpPr>
          <p:cNvPr id="4" name="テキスト ボックス 3">
            <a:extLst>
              <a:ext uri="{FF2B5EF4-FFF2-40B4-BE49-F238E27FC236}">
                <a16:creationId xmlns:a16="http://schemas.microsoft.com/office/drawing/2014/main" id="{1431B54C-DE53-BE45-9702-0D13E3E31030}"/>
              </a:ext>
            </a:extLst>
          </p:cNvPr>
          <p:cNvSpPr txBox="1"/>
          <p:nvPr/>
        </p:nvSpPr>
        <p:spPr>
          <a:xfrm>
            <a:off x="404829" y="589441"/>
            <a:ext cx="12195395" cy="276999"/>
          </a:xfrm>
          <a:prstGeom prst="rect">
            <a:avLst/>
          </a:prstGeom>
          <a:noFill/>
        </p:spPr>
        <p:txBody>
          <a:bodyPr wrap="square" rtlCol="0">
            <a:spAutoFit/>
          </a:bodyPr>
          <a:lstStyle/>
          <a:p>
            <a:r>
              <a:rPr lang="en" altLang="ja-JP" sz="1200" b="1" dirty="0"/>
              <a:t>What policies, systems, or support measures do you think are necessary to help balance work with childcare or caregiving responsibilities? Please select all that apply.</a:t>
            </a:r>
            <a:endParaRPr lang="ja-JP" altLang="en-US" sz="1200" b="1">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901EABBF-2F85-51E3-D593-14D085AAA504}"/>
              </a:ext>
            </a:extLst>
          </p:cNvPr>
          <p:cNvSpPr txBox="1"/>
          <p:nvPr/>
        </p:nvSpPr>
        <p:spPr>
          <a:xfrm>
            <a:off x="348150" y="352778"/>
            <a:ext cx="12202437" cy="276999"/>
          </a:xfrm>
          <a:prstGeom prst="rect">
            <a:avLst/>
          </a:prstGeom>
          <a:noFill/>
        </p:spPr>
        <p:txBody>
          <a:bodyPr wrap="square">
            <a:spAutoFit/>
          </a:bodyPr>
          <a:lstStyle/>
          <a:p>
            <a:r>
              <a:rPr lang="en" altLang="ja-JP" sz="1200" b="1" dirty="0"/>
              <a:t>Supplementary Table 4. Policies, systems, or support measures perceived as necessary to balance work with childcare or caregiving responsibilities</a:t>
            </a:r>
            <a:endParaRPr lang="ja-JP" altLang="en-US" sz="1200" b="1"/>
          </a:p>
        </p:txBody>
      </p:sp>
      <p:sp>
        <p:nvSpPr>
          <p:cNvPr id="7" name="テキスト ボックス 6">
            <a:extLst>
              <a:ext uri="{FF2B5EF4-FFF2-40B4-BE49-F238E27FC236}">
                <a16:creationId xmlns:a16="http://schemas.microsoft.com/office/drawing/2014/main" id="{314E2B5D-7A22-4215-9F23-10BDD17AEA23}"/>
              </a:ext>
            </a:extLst>
          </p:cNvPr>
          <p:cNvSpPr txBox="1"/>
          <p:nvPr/>
        </p:nvSpPr>
        <p:spPr>
          <a:xfrm>
            <a:off x="6660708" y="9248422"/>
            <a:ext cx="6400800" cy="261610"/>
          </a:xfrm>
          <a:prstGeom prst="rect">
            <a:avLst/>
          </a:prstGeom>
          <a:noFill/>
        </p:spPr>
        <p:txBody>
          <a:bodyPr wrap="square">
            <a:spAutoFit/>
          </a:bodyPr>
          <a:lstStyle/>
          <a:p>
            <a:r>
              <a:rPr lang="en" altLang="ja-JP" sz="1100" dirty="0"/>
              <a:t>Values indicate the number of respondents selecting each item. Multiple responses were allowed.</a:t>
            </a:r>
            <a:endParaRPr lang="ja-JP" altLang="en-US" sz="1100"/>
          </a:p>
        </p:txBody>
      </p:sp>
    </p:spTree>
    <p:extLst>
      <p:ext uri="{BB962C8B-B14F-4D97-AF65-F5344CB8AC3E}">
        <p14:creationId xmlns:p14="http://schemas.microsoft.com/office/powerpoint/2010/main" val="244691006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39953</TotalTime>
  <Words>2127</Words>
  <Application>Microsoft Macintosh PowerPoint</Application>
  <PresentationFormat>A3 297x420 mm</PresentationFormat>
  <Paragraphs>557</Paragraphs>
  <Slides>4</Slides>
  <Notes>4</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4</vt:i4>
      </vt:variant>
    </vt:vector>
  </HeadingPairs>
  <TitlesOfParts>
    <vt:vector size="10" baseType="lpstr">
      <vt:lpstr>Meiryo UI</vt:lpstr>
      <vt:lpstr>游ゴシック</vt:lpstr>
      <vt:lpstr>Aptos</vt:lpstr>
      <vt:lpstr>Aptos Display</vt:lpstr>
      <vt:lpstr>Arial</vt:lpstr>
      <vt:lpstr>Office テーマ</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樋口 明子</dc:creator>
  <cp:lastModifiedBy>tamurakaoru tamurakaoru</cp:lastModifiedBy>
  <cp:revision>55</cp:revision>
  <cp:lastPrinted>2026-02-13T01:33:19Z</cp:lastPrinted>
  <dcterms:created xsi:type="dcterms:W3CDTF">2025-12-20T09:11:54Z</dcterms:created>
  <dcterms:modified xsi:type="dcterms:W3CDTF">2026-05-07T07:30:46Z</dcterms:modified>
</cp:coreProperties>
</file>