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59" r:id="rId6"/>
    <p:sldId id="266" r:id="rId7"/>
    <p:sldId id="268" r:id="rId8"/>
    <p:sldId id="271" r:id="rId9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71" userDrawn="1">
          <p15:clr>
            <a:srgbClr val="A4A3A4"/>
          </p15:clr>
        </p15:guide>
        <p15:guide id="2" pos="2160">
          <p15:clr>
            <a:srgbClr val="A4A3A4"/>
          </p15:clr>
        </p15:guide>
        <p15:guide id="3" pos="3974">
          <p15:clr>
            <a:srgbClr val="A4A3A4"/>
          </p15:clr>
        </p15:guide>
        <p15:guide id="4" pos="346">
          <p15:clr>
            <a:srgbClr val="A4A3A4"/>
          </p15:clr>
        </p15:guide>
        <p15:guide id="5" pos="3543">
          <p15:clr>
            <a:srgbClr val="A4A3A4"/>
          </p15:clr>
        </p15:guide>
        <p15:guide id="6" pos="799">
          <p15:clr>
            <a:srgbClr val="A4A3A4"/>
          </p15:clr>
        </p15:guide>
        <p15:guide id="7" orient="horz" pos="920">
          <p15:clr>
            <a:srgbClr val="A4A3A4"/>
          </p15:clr>
        </p15:guide>
        <p15:guide id="8" orient="horz" pos="2281">
          <p15:clr>
            <a:srgbClr val="A4A3A4"/>
          </p15:clr>
        </p15:guide>
        <p15:guide id="9" orient="horz" pos="1759">
          <p15:clr>
            <a:srgbClr val="A4A3A4"/>
          </p15:clr>
        </p15:guide>
        <p15:guide id="10" orient="horz" pos="1442">
          <p15:clr>
            <a:srgbClr val="A4A3A4"/>
          </p15:clr>
        </p15:guide>
        <p15:guide id="11" orient="horz" pos="3165">
          <p15:clr>
            <a:srgbClr val="A4A3A4"/>
          </p15:clr>
        </p15:guide>
        <p15:guide id="12" orient="horz" pos="3301">
          <p15:clr>
            <a:srgbClr val="A4A3A4"/>
          </p15:clr>
        </p15:guide>
        <p15:guide id="13" orient="horz" pos="3574">
          <p15:clr>
            <a:srgbClr val="A4A3A4"/>
          </p15:clr>
        </p15:guide>
        <p15:guide id="14" orient="horz" pos="4594">
          <p15:clr>
            <a:srgbClr val="A4A3A4"/>
          </p15:clr>
        </p15:guide>
        <p15:guide id="15" pos="1275" userDrawn="1">
          <p15:clr>
            <a:srgbClr val="A4A3A4"/>
          </p15:clr>
        </p15:guide>
        <p15:guide id="16" pos="550">
          <p15:clr>
            <a:srgbClr val="A4A3A4"/>
          </p15:clr>
        </p15:guide>
        <p15:guide id="17" pos="1525">
          <p15:clr>
            <a:srgbClr val="A4A3A4"/>
          </p15:clr>
        </p15:guide>
        <p15:guide id="18" pos="2047">
          <p15:clr>
            <a:srgbClr val="A4A3A4"/>
          </p15:clr>
        </p15:guide>
        <p15:guide id="19" pos="2296">
          <p15:clr>
            <a:srgbClr val="A4A3A4"/>
          </p15:clr>
        </p15:guide>
        <p15:guide id="20" pos="2614" userDrawn="1">
          <p15:clr>
            <a:srgbClr val="A4A3A4"/>
          </p15:clr>
        </p15:guide>
        <p15:guide id="21" pos="2795">
          <p15:clr>
            <a:srgbClr val="A4A3A4"/>
          </p15:clr>
        </p15:guide>
        <p15:guide id="22" orient="horz" pos="2802">
          <p15:clr>
            <a:srgbClr val="A4A3A4"/>
          </p15:clr>
        </p15:guide>
        <p15:guide id="24" orient="horz" pos="4095">
          <p15:clr>
            <a:srgbClr val="A4A3A4"/>
          </p15:clr>
        </p15:guide>
        <p15:guide id="25" orient="horz" pos="2417">
          <p15:clr>
            <a:srgbClr val="A4A3A4"/>
          </p15:clr>
        </p15:guide>
        <p15:guide id="26" orient="horz" pos="2644">
          <p15:clr>
            <a:srgbClr val="A4A3A4"/>
          </p15:clr>
        </p15:guide>
        <p15:guide id="27" pos="504">
          <p15:clr>
            <a:srgbClr val="A4A3A4"/>
          </p15:clr>
        </p15:guide>
        <p15:guide id="28" pos="1502">
          <p15:clr>
            <a:srgbClr val="A4A3A4"/>
          </p15:clr>
        </p15:guide>
        <p15:guide id="29" pos="3407">
          <p15:clr>
            <a:srgbClr val="A4A3A4"/>
          </p15:clr>
        </p15:guide>
        <p15:guide id="30" orient="horz" pos="4413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j70RpRmwZBkHn8F1wsD6spWCiS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945DD9-E22C-4D04-B6DC-2854C2F67127}">
  <a:tblStyle styleId="{D0945DD9-E22C-4D04-B6DC-2854C2F671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48" autoAdjust="0"/>
    <p:restoredTop sz="94660"/>
  </p:normalViewPr>
  <p:slideViewPr>
    <p:cSldViewPr snapToGrid="0">
      <p:cViewPr>
        <p:scale>
          <a:sx n="150" d="100"/>
          <a:sy n="150" d="100"/>
        </p:scale>
        <p:origin x="2736" y="108"/>
      </p:cViewPr>
      <p:guideLst>
        <p:guide orient="horz" pos="671"/>
        <p:guide pos="2160"/>
        <p:guide pos="3974"/>
        <p:guide pos="346"/>
        <p:guide pos="3543"/>
        <p:guide pos="799"/>
        <p:guide orient="horz" pos="920"/>
        <p:guide orient="horz" pos="2281"/>
        <p:guide orient="horz" pos="1759"/>
        <p:guide orient="horz" pos="1442"/>
        <p:guide orient="horz" pos="3165"/>
        <p:guide orient="horz" pos="3301"/>
        <p:guide orient="horz" pos="3574"/>
        <p:guide orient="horz" pos="4594"/>
        <p:guide pos="1275"/>
        <p:guide pos="550"/>
        <p:guide pos="1525"/>
        <p:guide pos="2047"/>
        <p:guide pos="2296"/>
        <p:guide pos="2614"/>
        <p:guide pos="2795"/>
        <p:guide orient="horz" pos="2802"/>
        <p:guide orient="horz" pos="4095"/>
        <p:guide orient="horz" pos="2417"/>
        <p:guide orient="horz" pos="2644"/>
        <p:guide pos="504"/>
        <p:guide pos="1502"/>
        <p:guide pos="3407"/>
        <p:guide orient="horz" pos="44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4" Type="http://customschemas.google.com/relationships/presentationmetadata" Target="metadata"/><Relationship Id="rId5" Type="http://schemas.openxmlformats.org/officeDocument/2006/relationships/slide" Target="slides/slide1.xml"/><Relationship Id="rId28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ori%20Oishi\Desktop\2026_&#21338;&#35542;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ori%20Oishi\Desktop\260116_Tyrdiet_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iori%20Oishi\Desktop\260316_Tyrdiet_dat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ori%20Oishi\Desktop\260316_Tyrdiet_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ori%20Oishi\Desktop\260316_Tyrdiet_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ori%20Oishi\Desktop\260316_Tyrdiet_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ori%20Oishi\Desktop\260316_Tyrdiet_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ori%20Oishi\Desktop\260316_Tyrdiet_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ori%20Oishi\Desktop\260316_Tyrdiet_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65185185185185"/>
          <c:y val="2.1738888888888887E-2"/>
          <c:w val="0.8733481481481481"/>
          <c:h val="0.91556111111111116"/>
        </c:manualLayout>
      </c:layout>
      <c:barChart>
        <c:barDir val="col"/>
        <c:grouping val="clustered"/>
        <c:varyColors val="0"/>
        <c:ser>
          <c:idx val="20"/>
          <c:order val="20"/>
          <c:spPr>
            <a:solidFill>
              <a:schemeClr val="accent3">
                <a:lumMod val="8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832-4AD8-B628-EBBDC66A9208}"/>
              </c:ext>
            </c:extLst>
          </c:dPt>
          <c:dPt>
            <c:idx val="1"/>
            <c:invertIfNegative val="0"/>
            <c:bubble3D val="0"/>
            <c:spPr>
              <a:solidFill>
                <a:srgbClr val="FFC1CA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832-4AD8-B628-EBBDC66A9208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832-4AD8-B628-EBBDC66A9208}"/>
              </c:ext>
            </c:extLst>
          </c:dPt>
          <c:dPt>
            <c:idx val="3"/>
            <c:invertIfNegative val="0"/>
            <c:bubble3D val="0"/>
            <c:spPr>
              <a:solidFill>
                <a:srgbClr val="78A6BD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832-4AD8-B628-EBBDC66A9208}"/>
              </c:ext>
            </c:extLst>
          </c:dPt>
          <c:errBars>
            <c:errBarType val="both"/>
            <c:errValType val="cust"/>
            <c:noEndCap val="0"/>
            <c:plus>
              <c:numRef>
                <c:f>'4wks_Tyr_Caecum phenol'!$AR$24:$AU$24</c:f>
                <c:numCache>
                  <c:formatCode>General</c:formatCode>
                  <c:ptCount val="4"/>
                  <c:pt idx="0">
                    <c:v>0.28338174346816936</c:v>
                  </c:pt>
                  <c:pt idx="1">
                    <c:v>2.5766747589562651</c:v>
                  </c:pt>
                  <c:pt idx="2">
                    <c:v>1.2286916832256523</c:v>
                  </c:pt>
                  <c:pt idx="3">
                    <c:v>0.36867028232014953</c:v>
                  </c:pt>
                </c:numCache>
              </c:numRef>
            </c:plus>
            <c:minus>
              <c:numRef>
                <c:f>'4wks_Tyr_Caecum phenol'!$AR$24:$AU$24</c:f>
                <c:numCache>
                  <c:formatCode>General</c:formatCode>
                  <c:ptCount val="4"/>
                  <c:pt idx="0">
                    <c:v>0.28338174346816936</c:v>
                  </c:pt>
                  <c:pt idx="1">
                    <c:v>2.5766747589562651</c:v>
                  </c:pt>
                  <c:pt idx="2">
                    <c:v>1.2286916832256523</c:v>
                  </c:pt>
                  <c:pt idx="3">
                    <c:v>0.36867028232014953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cat>
          <c:val>
            <c:numRef>
              <c:f>'4wks_Tyr_Caecum phenol'!$AR$23:$AU$23</c:f>
              <c:numCache>
                <c:formatCode>0.00</c:formatCode>
                <c:ptCount val="4"/>
                <c:pt idx="0">
                  <c:v>1</c:v>
                </c:pt>
                <c:pt idx="1">
                  <c:v>14.004661071044072</c:v>
                </c:pt>
                <c:pt idx="2">
                  <c:v>1.520045681409012</c:v>
                </c:pt>
                <c:pt idx="3">
                  <c:v>1.2088948740290832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32-4AD8-B628-EBBDC66A92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786829568"/>
        <c:axId val="1669346912"/>
      </c:barChar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phenol'!$AR$3:$AU$3</c:f>
              <c:numCache>
                <c:formatCode>0.00</c:formatCode>
                <c:ptCount val="4"/>
                <c:pt idx="0">
                  <c:v>1.5074678105171888</c:v>
                </c:pt>
                <c:pt idx="1">
                  <c:v>16.092894074230689</c:v>
                </c:pt>
                <c:pt idx="2">
                  <c:v>7.0121123006643993</c:v>
                </c:pt>
                <c:pt idx="3">
                  <c:v>0.29218803057386866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A832-4AD8-B628-EBBDC66A9208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phenol'!$AR$4:$AU$4</c:f>
              <c:numCache>
                <c:formatCode>0.00</c:formatCode>
                <c:ptCount val="4"/>
                <c:pt idx="0">
                  <c:v>0.31692945756797219</c:v>
                </c:pt>
                <c:pt idx="1">
                  <c:v>29.960869676642258</c:v>
                </c:pt>
                <c:pt idx="2">
                  <c:v>9.8132807110837758E-2</c:v>
                </c:pt>
                <c:pt idx="3">
                  <c:v>0.15571241855190573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A832-4AD8-B628-EBBDC66A9208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phenol'!$AR$5:$AU$5</c:f>
              <c:numCache>
                <c:formatCode>0.00</c:formatCode>
                <c:ptCount val="4"/>
                <c:pt idx="0">
                  <c:v>0.27288982430063019</c:v>
                </c:pt>
                <c:pt idx="1">
                  <c:v>45.751674344304135</c:v>
                </c:pt>
                <c:pt idx="2">
                  <c:v>0.11423555717864442</c:v>
                </c:pt>
                <c:pt idx="3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A832-4AD8-B628-EBBDC66A9208}"/>
            </c:ext>
          </c:extLst>
        </c:ser>
        <c:ser>
          <c:idx val="3"/>
          <c:order val="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phenol'!$AR$6:$AU$6</c:f>
              <c:numCache>
                <c:formatCode>0.00</c:formatCode>
                <c:ptCount val="4"/>
                <c:pt idx="0">
                  <c:v>1.8681218939738553</c:v>
                </c:pt>
                <c:pt idx="1">
                  <c:v>0</c:v>
                </c:pt>
                <c:pt idx="2">
                  <c:v>6.1810854620357382E-2</c:v>
                </c:pt>
                <c:pt idx="3">
                  <c:v>2.2083058369265531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A832-4AD8-B628-EBBDC66A9208}"/>
            </c:ext>
          </c:extLst>
        </c:ser>
        <c:ser>
          <c:idx val="4"/>
          <c:order val="4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phenol'!$AR$7:$AU$7</c:f>
              <c:numCache>
                <c:formatCode>0.00</c:formatCode>
                <c:ptCount val="4"/>
                <c:pt idx="0">
                  <c:v>1.0345910136403536</c:v>
                </c:pt>
                <c:pt idx="1">
                  <c:v>4.3285297377643657</c:v>
                </c:pt>
                <c:pt idx="2">
                  <c:v>0.31393688747082177</c:v>
                </c:pt>
                <c:pt idx="3">
                  <c:v>3.3974106393475183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A832-4AD8-B628-EBBDC66A9208}"/>
            </c:ext>
          </c:extLst>
        </c:ser>
        <c:ser>
          <c:idx val="5"/>
          <c:order val="5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phenol'!$AR$8:$AU$8</c:f>
              <c:numCache>
                <c:formatCode>0.00</c:formatCode>
                <c:ptCount val="4"/>
                <c:pt idx="1">
                  <c:v>10.272815076787053</c:v>
                </c:pt>
                <c:pt idx="3">
                  <c:v>0.69900671232671929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A832-4AD8-B628-EBBDC66A9208}"/>
            </c:ext>
          </c:extLst>
        </c:ser>
        <c:ser>
          <c:idx val="6"/>
          <c:order val="6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phenol'!$AR$9:$AU$9</c:f>
              <c:numCache>
                <c:formatCode>0.00</c:formatCode>
                <c:ptCount val="4"/>
                <c:pt idx="1">
                  <c:v>9.7876610008051372</c:v>
                </c:pt>
                <c:pt idx="3">
                  <c:v>0.65656347238506507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A832-4AD8-B628-EBBDC66A9208}"/>
            </c:ext>
          </c:extLst>
        </c:ser>
        <c:ser>
          <c:idx val="7"/>
          <c:order val="7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phenol'!$AR$10:$AU$10</c:f>
              <c:numCache>
                <c:formatCode>0.00</c:formatCode>
                <c:ptCount val="4"/>
                <c:pt idx="1">
                  <c:v>12.819433499272815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A832-4AD8-B628-EBBDC66A9208}"/>
            </c:ext>
          </c:extLst>
        </c:ser>
        <c:ser>
          <c:idx val="8"/>
          <c:order val="8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phenol'!$AR$11:$AU$11</c:f>
              <c:numCache>
                <c:formatCode>General</c:formatCode>
                <c:ptCount val="4"/>
                <c:pt idx="3" formatCode="0.00">
                  <c:v>2.2619718821210357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1-A832-4AD8-B628-EBBDC66A9208}"/>
            </c:ext>
          </c:extLst>
        </c:ser>
        <c:ser>
          <c:idx val="9"/>
          <c:order val="9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phenol'!$AR$12:$AU$12</c:f>
              <c:numCache>
                <c:formatCode>0.00</c:formatCode>
                <c:ptCount val="4"/>
                <c:pt idx="1">
                  <c:v>4.0152762561319655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2-A832-4AD8-B628-EBBDC66A9208}"/>
            </c:ext>
          </c:extLst>
        </c:ser>
        <c:ser>
          <c:idx val="10"/>
          <c:order val="1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phenol'!$AR$13:$AU$13</c:f>
              <c:numCache>
                <c:formatCode>0.00</c:formatCode>
                <c:ptCount val="4"/>
                <c:pt idx="1">
                  <c:v>5.6585843248057097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A832-4AD8-B628-EBBDC66A9208}"/>
            </c:ext>
          </c:extLst>
        </c:ser>
        <c:ser>
          <c:idx val="11"/>
          <c:order val="1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phenol'!$AR$14:$AU$14</c:f>
              <c:numCache>
                <c:formatCode>0.00</c:formatCode>
                <c:ptCount val="4"/>
                <c:pt idx="1">
                  <c:v>16.745007400003846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4-A832-4AD8-B628-EBBDC66A9208}"/>
            </c:ext>
          </c:extLst>
        </c:ser>
        <c:ser>
          <c:idx val="12"/>
          <c:order val="1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phenol'!$AR$15:$AU$15</c:f>
              <c:numCache>
                <c:formatCode>0.00</c:formatCode>
                <c:ptCount val="4"/>
                <c:pt idx="1">
                  <c:v>15.145568113137838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5-A832-4AD8-B628-EBBDC66A9208}"/>
            </c:ext>
          </c:extLst>
        </c:ser>
        <c:ser>
          <c:idx val="13"/>
          <c:order val="1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phenol'!$AR$16:$AU$16</c:f>
              <c:numCache>
                <c:formatCode>0.00</c:formatCode>
                <c:ptCount val="4"/>
                <c:pt idx="1">
                  <c:v>19.015289603902247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6-A832-4AD8-B628-EBBDC66A9208}"/>
            </c:ext>
          </c:extLst>
        </c:ser>
        <c:ser>
          <c:idx val="14"/>
          <c:order val="14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phenol'!$AR$17:$AU$17</c:f>
              <c:numCache>
                <c:formatCode>0.00</c:formatCode>
                <c:ptCount val="4"/>
                <c:pt idx="1">
                  <c:v>20.314345329241441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7-A832-4AD8-B628-EBBDC66A9208}"/>
            </c:ext>
          </c:extLst>
        </c:ser>
        <c:ser>
          <c:idx val="15"/>
          <c:order val="15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phenol'!$AR$18:$AU$18</c:f>
              <c:numCache>
                <c:formatCode>0.00</c:formatCode>
                <c:ptCount val="4"/>
                <c:pt idx="1">
                  <c:v>9.2051002364157082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8-A832-4AD8-B628-EBBDC66A9208}"/>
            </c:ext>
          </c:extLst>
        </c:ser>
        <c:ser>
          <c:idx val="16"/>
          <c:order val="16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phenol'!$AR$19:$AU$19</c:f>
              <c:numCache>
                <c:formatCode>0.00</c:formatCode>
                <c:ptCount val="4"/>
                <c:pt idx="1">
                  <c:v>4.6440122970338056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9-A832-4AD8-B628-EBBDC66A9208}"/>
            </c:ext>
          </c:extLst>
        </c:ser>
        <c:ser>
          <c:idx val="17"/>
          <c:order val="17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phenol'!$AR$20:$AU$20</c:f>
              <c:numCache>
                <c:formatCode>0.00</c:formatCode>
                <c:ptCount val="4"/>
                <c:pt idx="1">
                  <c:v>20.797505248343274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A-A832-4AD8-B628-EBBDC66A9208}"/>
            </c:ext>
          </c:extLst>
        </c:ser>
        <c:ser>
          <c:idx val="18"/>
          <c:order val="18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80000"/>
                </a:schemeClr>
              </a:solidFill>
              <a:ln w="9525">
                <a:solidFill>
                  <a:schemeClr val="accent1">
                    <a:lumMod val="80000"/>
                  </a:schemeClr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phenol'!$AR$21:$AU$21</c:f>
              <c:numCache>
                <c:formatCode>General</c:formatCode>
                <c:ptCount val="4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B-A832-4AD8-B628-EBBDC66A9208}"/>
            </c:ext>
          </c:extLst>
        </c:ser>
        <c:ser>
          <c:idx val="19"/>
          <c:order val="19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'4wks_Tyr_Caecum phenol'!$AR$2:$AU$2</c:f>
              <c:strCache>
                <c:ptCount val="4"/>
                <c:pt idx="0">
                  <c:v>Control</c:v>
                </c:pt>
                <c:pt idx="1">
                  <c:v>Tyr</c:v>
                </c:pt>
                <c:pt idx="2">
                  <c:v>35DHBA</c:v>
                </c:pt>
                <c:pt idx="3">
                  <c:v>Tyr35DHBA</c:v>
                </c:pt>
              </c:strCache>
            </c:strRef>
          </c:xVal>
          <c:yVal>
            <c:numRef>
              <c:f>'4wks_Tyr_Caecum phenol'!$AR$22:$AU$22</c:f>
              <c:numCache>
                <c:formatCode>0.00</c:formatCode>
                <c:ptCount val="4"/>
                <c:pt idx="1">
                  <c:v>7.5293330599709982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C-A832-4AD8-B628-EBBDC66A92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6829568"/>
        <c:axId val="1669346912"/>
      </c:scatterChart>
      <c:catAx>
        <c:axId val="786829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69346912"/>
        <c:crosses val="autoZero"/>
        <c:auto val="1"/>
        <c:lblAlgn val="ctr"/>
        <c:lblOffset val="100"/>
        <c:noMultiLvlLbl val="0"/>
      </c:catAx>
      <c:valAx>
        <c:axId val="1669346912"/>
        <c:scaling>
          <c:orientation val="minMax"/>
          <c:max val="60"/>
          <c:min val="0"/>
        </c:scaling>
        <c:delete val="0"/>
        <c:axPos val="l"/>
        <c:numFmt formatCode="0_ " sourceLinked="0"/>
        <c:majorTickMark val="out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6829568"/>
        <c:crosses val="autoZero"/>
        <c:crossBetween val="between"/>
        <c:majorUnit val="3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"/>
          <c:y val="1.4111111111111111E-2"/>
          <c:w val="0.873"/>
          <c:h val="0.92627000000000004"/>
        </c:manualLayout>
      </c:layout>
      <c:barChart>
        <c:barDir val="col"/>
        <c:grouping val="clustered"/>
        <c:varyColors val="0"/>
        <c:ser>
          <c:idx val="17"/>
          <c:order val="17"/>
          <c:spPr>
            <a:solidFill>
              <a:schemeClr val="accent6">
                <a:lumMod val="80000"/>
                <a:lumOff val="2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706-4050-8EE4-7E06B2D8FDF4}"/>
              </c:ext>
            </c:extLst>
          </c:dPt>
          <c:dPt>
            <c:idx val="1"/>
            <c:invertIfNegative val="0"/>
            <c:bubble3D val="0"/>
            <c:spPr>
              <a:solidFill>
                <a:srgbClr val="FFC1CA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706-4050-8EE4-7E06B2D8FDF4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706-4050-8EE4-7E06B2D8FDF4}"/>
              </c:ext>
            </c:extLst>
          </c:dPt>
          <c:dPt>
            <c:idx val="3"/>
            <c:invertIfNegative val="0"/>
            <c:bubble3D val="0"/>
            <c:spPr>
              <a:solidFill>
                <a:srgbClr val="78A6BD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706-4050-8EE4-7E06B2D8FDF4}"/>
              </c:ext>
            </c:extLst>
          </c:dPt>
          <c:errBars>
            <c:errBarType val="both"/>
            <c:errValType val="cust"/>
            <c:noEndCap val="0"/>
            <c:plus>
              <c:numRef>
                <c:f>盲腸Tyr!$K$22:$N$22</c:f>
                <c:numCache>
                  <c:formatCode>General</c:formatCode>
                  <c:ptCount val="4"/>
                  <c:pt idx="0">
                    <c:v>52.343855933916302</c:v>
                  </c:pt>
                  <c:pt idx="1">
                    <c:v>179.00795526009622</c:v>
                  </c:pt>
                  <c:pt idx="2">
                    <c:v>52.343855933916302</c:v>
                  </c:pt>
                  <c:pt idx="3">
                    <c:v>186.14137637353255</c:v>
                  </c:pt>
                </c:numCache>
              </c:numRef>
            </c:plus>
            <c:minus>
              <c:numRef>
                <c:f>盲腸Tyr!$K$22:$N$22</c:f>
                <c:numCache>
                  <c:formatCode>General</c:formatCode>
                  <c:ptCount val="4"/>
                  <c:pt idx="0">
                    <c:v>52.343855933916302</c:v>
                  </c:pt>
                  <c:pt idx="1">
                    <c:v>179.00795526009622</c:v>
                  </c:pt>
                  <c:pt idx="2">
                    <c:v>52.343855933916302</c:v>
                  </c:pt>
                  <c:pt idx="3">
                    <c:v>186.14137637353255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cat>
          <c:val>
            <c:numRef>
              <c:f>盲腸Tyr!$K$21:$N$21</c:f>
              <c:numCache>
                <c:formatCode>0.00</c:formatCode>
                <c:ptCount val="4"/>
                <c:pt idx="0">
                  <c:v>480.40773389290734</c:v>
                </c:pt>
                <c:pt idx="1">
                  <c:v>569.58943564452818</c:v>
                </c:pt>
                <c:pt idx="2">
                  <c:v>480.40773389290734</c:v>
                </c:pt>
                <c:pt idx="3">
                  <c:v>699.54188883393238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706-4050-8EE4-7E06B2D8FD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812770320"/>
        <c:axId val="1812763120"/>
      </c:barChar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盲腸Tyr!$K$4:$N$4</c:f>
              <c:numCache>
                <c:formatCode>0.0</c:formatCode>
                <c:ptCount val="4"/>
                <c:pt idx="0">
                  <c:v>277.36343990512847</c:v>
                </c:pt>
                <c:pt idx="1">
                  <c:v>575.79808871358705</c:v>
                </c:pt>
                <c:pt idx="2">
                  <c:v>277.36343990512847</c:v>
                </c:pt>
                <c:pt idx="3">
                  <c:v>98.989160303100874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7706-4050-8EE4-7E06B2D8FDF4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盲腸Tyr!$K$5:$N$5</c:f>
              <c:numCache>
                <c:formatCode>0.0</c:formatCode>
                <c:ptCount val="4"/>
                <c:pt idx="0">
                  <c:v>462.01397663175203</c:v>
                </c:pt>
                <c:pt idx="1">
                  <c:v>3396.6813924951452</c:v>
                </c:pt>
                <c:pt idx="2">
                  <c:v>462.01397663175203</c:v>
                </c:pt>
                <c:pt idx="3">
                  <c:v>90.906779160012107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7706-4050-8EE4-7E06B2D8FDF4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盲腸Tyr!$K$6:$N$6</c:f>
              <c:numCache>
                <c:formatCode>0.0</c:formatCode>
                <c:ptCount val="4"/>
                <c:pt idx="0">
                  <c:v>638.03859359322746</c:v>
                </c:pt>
                <c:pt idx="1">
                  <c:v>656.71377122534579</c:v>
                </c:pt>
                <c:pt idx="2">
                  <c:v>638.03859359322746</c:v>
                </c:pt>
                <c:pt idx="3">
                  <c:v>1381.149604213148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7706-4050-8EE4-7E06B2D8FDF4}"/>
            </c:ext>
          </c:extLst>
        </c:ser>
        <c:ser>
          <c:idx val="3"/>
          <c:order val="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盲腸Tyr!$K$7:$N$7</c:f>
              <c:numCache>
                <c:formatCode>0.0</c:formatCode>
                <c:ptCount val="4"/>
                <c:pt idx="0">
                  <c:v>507.38695422133804</c:v>
                </c:pt>
                <c:pt idx="1">
                  <c:v>206.29280837204789</c:v>
                </c:pt>
                <c:pt idx="2">
                  <c:v>507.38695422133804</c:v>
                </c:pt>
                <c:pt idx="3">
                  <c:v>421.12469930933509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7706-4050-8EE4-7E06B2D8FDF4}"/>
            </c:ext>
          </c:extLst>
        </c:ser>
        <c:ser>
          <c:idx val="4"/>
          <c:order val="4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盲腸Tyr!$K$8:$N$8</c:f>
              <c:numCache>
                <c:formatCode>0.0</c:formatCode>
                <c:ptCount val="4"/>
                <c:pt idx="0">
                  <c:v>517.23570511309083</c:v>
                </c:pt>
                <c:pt idx="1">
                  <c:v>222.47845369633788</c:v>
                </c:pt>
                <c:pt idx="2">
                  <c:v>517.23570511309083</c:v>
                </c:pt>
                <c:pt idx="3">
                  <c:v>1480.0579483474455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7706-4050-8EE4-7E06B2D8FDF4}"/>
            </c:ext>
          </c:extLst>
        </c:ser>
        <c:ser>
          <c:idx val="5"/>
          <c:order val="5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盲腸Tyr!$K$9:$N$9</c:f>
              <c:numCache>
                <c:formatCode>0.0</c:formatCode>
                <c:ptCount val="4"/>
                <c:pt idx="1">
                  <c:v>248.85742189938517</c:v>
                </c:pt>
                <c:pt idx="3">
                  <c:v>281.80791058979952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7706-4050-8EE4-7E06B2D8FDF4}"/>
            </c:ext>
          </c:extLst>
        </c:ser>
        <c:ser>
          <c:idx val="6"/>
          <c:order val="6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盲腸Tyr!$K$10:$N$10</c:f>
              <c:numCache>
                <c:formatCode>0.0</c:formatCode>
                <c:ptCount val="4"/>
                <c:pt idx="1">
                  <c:v>419.00328762374886</c:v>
                </c:pt>
                <c:pt idx="3">
                  <c:v>1275.4273852294789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7706-4050-8EE4-7E06B2D8FDF4}"/>
            </c:ext>
          </c:extLst>
        </c:ser>
        <c:ser>
          <c:idx val="7"/>
          <c:order val="7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盲腸Tyr!$K$11:$N$11</c:f>
              <c:numCache>
                <c:formatCode>0.0</c:formatCode>
                <c:ptCount val="4"/>
                <c:pt idx="1">
                  <c:v>469.64343140064165</c:v>
                </c:pt>
                <c:pt idx="3">
                  <c:v>1085.5231752626419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7706-4050-8EE4-7E06B2D8FDF4}"/>
            </c:ext>
          </c:extLst>
        </c:ser>
        <c:ser>
          <c:idx val="8"/>
          <c:order val="8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盲腸Tyr!$K$12:$N$12</c:f>
              <c:numCache>
                <c:formatCode>0.0</c:formatCode>
                <c:ptCount val="4"/>
                <c:pt idx="1">
                  <c:v>824.67349351092139</c:v>
                </c:pt>
                <c:pt idx="3">
                  <c:v>180.89033709042965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1-7706-4050-8EE4-7E06B2D8FDF4}"/>
            </c:ext>
          </c:extLst>
        </c:ser>
        <c:ser>
          <c:idx val="9"/>
          <c:order val="9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盲腸Tyr!$K$13:$N$13</c:f>
              <c:numCache>
                <c:formatCode>0.0</c:formatCode>
                <c:ptCount val="4"/>
                <c:pt idx="1">
                  <c:v>390.54594087220329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2-7706-4050-8EE4-7E06B2D8FDF4}"/>
            </c:ext>
          </c:extLst>
        </c:ser>
        <c:ser>
          <c:idx val="10"/>
          <c:order val="1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盲腸Tyr!$K$14:$N$14</c:f>
              <c:numCache>
                <c:formatCode>0.0</c:formatCode>
                <c:ptCount val="4"/>
                <c:pt idx="1">
                  <c:v>172.10112948893115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7706-4050-8EE4-7E06B2D8FDF4}"/>
            </c:ext>
          </c:extLst>
        </c:ser>
        <c:ser>
          <c:idx val="11"/>
          <c:order val="1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盲腸Tyr!$K$15:$N$15</c:f>
              <c:numCache>
                <c:formatCode>0.0</c:formatCode>
                <c:ptCount val="4"/>
                <c:pt idx="1">
                  <c:v>90.002302087781203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4-7706-4050-8EE4-7E06B2D8FDF4}"/>
            </c:ext>
          </c:extLst>
        </c:ser>
        <c:ser>
          <c:idx val="12"/>
          <c:order val="1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盲腸Tyr!$K$16:$N$16</c:f>
              <c:numCache>
                <c:formatCode>0.0</c:formatCode>
                <c:ptCount val="4"/>
                <c:pt idx="1">
                  <c:v>285.79798706208362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5-7706-4050-8EE4-7E06B2D8FDF4}"/>
            </c:ext>
          </c:extLst>
        </c:ser>
        <c:ser>
          <c:idx val="13"/>
          <c:order val="1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盲腸Tyr!$K$17:$N$17</c:f>
              <c:numCache>
                <c:formatCode>0.0</c:formatCode>
                <c:ptCount val="4"/>
                <c:pt idx="1">
                  <c:v>397.0849719970513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6-7706-4050-8EE4-7E06B2D8FDF4}"/>
            </c:ext>
          </c:extLst>
        </c:ser>
        <c:ser>
          <c:idx val="14"/>
          <c:order val="14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盲腸Tyr!$K$18:$N$18</c:f>
              <c:numCache>
                <c:formatCode>0.0</c:formatCode>
                <c:ptCount val="4"/>
                <c:pt idx="1">
                  <c:v>831.95431331377961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7-7706-4050-8EE4-7E06B2D8FDF4}"/>
            </c:ext>
          </c:extLst>
        </c:ser>
        <c:ser>
          <c:idx val="15"/>
          <c:order val="15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盲腸Tyr!$K$19:$N$19</c:f>
              <c:numCache>
                <c:formatCode>0.0</c:formatCode>
                <c:ptCount val="4"/>
                <c:pt idx="1">
                  <c:v>271.17048983072709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8-7706-4050-8EE4-7E06B2D8FDF4}"/>
            </c:ext>
          </c:extLst>
        </c:ser>
        <c:ser>
          <c:idx val="16"/>
          <c:order val="16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'C:\Users\Shiori Oishi\Desktop\[20260203_plasma79.xlsx]day0_14血漿PhS'!$I$2:$L$2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盲腸Tyr!$K$20:$N$20</c:f>
              <c:numCache>
                <c:formatCode>0.0</c:formatCode>
                <c:ptCount val="4"/>
                <c:pt idx="1">
                  <c:v>224.22112236725928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9-7706-4050-8EE4-7E06B2D8FD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2770320"/>
        <c:axId val="1812763120"/>
      </c:scatterChart>
      <c:catAx>
        <c:axId val="181277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812763120"/>
        <c:crosses val="autoZero"/>
        <c:auto val="1"/>
        <c:lblAlgn val="ctr"/>
        <c:lblOffset val="100"/>
        <c:noMultiLvlLbl val="0"/>
      </c:catAx>
      <c:valAx>
        <c:axId val="1812763120"/>
        <c:scaling>
          <c:orientation val="minMax"/>
          <c:max val="4000"/>
          <c:min val="0"/>
        </c:scaling>
        <c:delete val="0"/>
        <c:axPos val="l"/>
        <c:numFmt formatCode="0_ " sourceLinked="0"/>
        <c:majorTickMark val="out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812770320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476190476190475E-2"/>
          <c:y val="2.8222222222222221E-2"/>
          <c:w val="0.93952380952380954"/>
          <c:h val="0.91533333333333333"/>
        </c:manualLayout>
      </c:layout>
      <c:scatterChart>
        <c:scatterStyle val="lineMarker"/>
        <c:varyColors val="0"/>
        <c:ser>
          <c:idx val="1"/>
          <c:order val="0"/>
          <c:spPr>
            <a:ln w="6350">
              <a:solidFill>
                <a:schemeClr val="tx1"/>
              </a:solidFill>
            </a:ln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'4wks_Tyr_OGTT'!$L$71:$P$71</c:f>
                <c:numCache>
                  <c:formatCode>General</c:formatCode>
                  <c:ptCount val="5"/>
                  <c:pt idx="0">
                    <c:v>3.7666297933298409</c:v>
                  </c:pt>
                  <c:pt idx="1">
                    <c:v>21.287833966845945</c:v>
                  </c:pt>
                  <c:pt idx="2">
                    <c:v>16.92400292484021</c:v>
                  </c:pt>
                  <c:pt idx="3">
                    <c:v>3.9745282738961616</c:v>
                  </c:pt>
                  <c:pt idx="4">
                    <c:v>5.3895152843275245</c:v>
                  </c:pt>
                </c:numCache>
              </c:numRef>
            </c:plus>
            <c:minus>
              <c:numRef>
                <c:f>'4wks_Tyr_OGTT'!$L$71:$P$71</c:f>
                <c:numCache>
                  <c:formatCode>General</c:formatCode>
                  <c:ptCount val="5"/>
                  <c:pt idx="0">
                    <c:v>3.7666297933298409</c:v>
                  </c:pt>
                  <c:pt idx="1">
                    <c:v>21.287833966845945</c:v>
                  </c:pt>
                  <c:pt idx="2">
                    <c:v>16.92400292484021</c:v>
                  </c:pt>
                  <c:pt idx="3">
                    <c:v>3.9745282738961616</c:v>
                  </c:pt>
                  <c:pt idx="4">
                    <c:v>5.3895152843275245</c:v>
                  </c:pt>
                </c:numCache>
              </c:numRef>
            </c:minus>
            <c:spPr>
              <a:ln w="6350">
                <a:solidFill>
                  <a:schemeClr val="tx1"/>
                </a:solidFill>
              </a:ln>
            </c:spPr>
          </c:errBars>
          <c:errBars>
            <c:errDir val="x"/>
            <c:errBarType val="both"/>
            <c:errValType val="fixedVal"/>
            <c:noEndCap val="0"/>
            <c:val val="1"/>
          </c:errBars>
          <c:xVal>
            <c:numRef>
              <c:f>'4wks_Tyr_OGTT'!$L$49:$P$49</c:f>
              <c:numCache>
                <c:formatCode>General</c:formatCode>
                <c:ptCount val="5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'4wks_Tyr_OGTT'!$L$70:$P$70</c:f>
              <c:numCache>
                <c:formatCode>General</c:formatCode>
                <c:ptCount val="5"/>
                <c:pt idx="0">
                  <c:v>128.5</c:v>
                </c:pt>
                <c:pt idx="1">
                  <c:v>290.25</c:v>
                </c:pt>
                <c:pt idx="2">
                  <c:v>269.25</c:v>
                </c:pt>
                <c:pt idx="3">
                  <c:v>211.25</c:v>
                </c:pt>
                <c:pt idx="4">
                  <c:v>148.75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C49-46DE-BAFD-8AE752C510D0}"/>
            </c:ext>
          </c:extLst>
        </c:ser>
        <c:ser>
          <c:idx val="2"/>
          <c:order val="1"/>
          <c:spPr>
            <a:ln w="63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lumMod val="50000"/>
                  <a:lumOff val="50000"/>
                </a:schemeClr>
              </a:solidFill>
              <a:ln w="63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'4wks_Tyr_OGTT'!$R$71:$V$71</c:f>
                <c:numCache>
                  <c:formatCode>General</c:formatCode>
                  <c:ptCount val="5"/>
                  <c:pt idx="0">
                    <c:v>4.6389654018972806</c:v>
                  </c:pt>
                  <c:pt idx="1">
                    <c:v>6.5446161079164904</c:v>
                  </c:pt>
                  <c:pt idx="2">
                    <c:v>15.495547747659648</c:v>
                  </c:pt>
                  <c:pt idx="3">
                    <c:v>3.5620218977429094</c:v>
                  </c:pt>
                  <c:pt idx="4">
                    <c:v>6.1747874457344691</c:v>
                  </c:pt>
                </c:numCache>
              </c:numRef>
            </c:plus>
            <c:minus>
              <c:numRef>
                <c:f>'4wks_Tyr_OGTT'!$R$71:$V$71</c:f>
                <c:numCache>
                  <c:formatCode>General</c:formatCode>
                  <c:ptCount val="5"/>
                  <c:pt idx="0">
                    <c:v>4.6389654018972806</c:v>
                  </c:pt>
                  <c:pt idx="1">
                    <c:v>6.5446161079164904</c:v>
                  </c:pt>
                  <c:pt idx="2">
                    <c:v>15.495547747659648</c:v>
                  </c:pt>
                  <c:pt idx="3">
                    <c:v>3.5620218977429094</c:v>
                  </c:pt>
                  <c:pt idx="4">
                    <c:v>6.1747874457344691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'4wks_Tyr_OGTT'!$R$49:$V$49</c:f>
              <c:numCache>
                <c:formatCode>General</c:formatCode>
                <c:ptCount val="5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'4wks_Tyr_OGTT'!$R$70:$V$70</c:f>
              <c:numCache>
                <c:formatCode>General</c:formatCode>
                <c:ptCount val="5"/>
                <c:pt idx="0">
                  <c:v>136</c:v>
                </c:pt>
                <c:pt idx="1">
                  <c:v>315.8</c:v>
                </c:pt>
                <c:pt idx="2">
                  <c:v>262.2</c:v>
                </c:pt>
                <c:pt idx="3">
                  <c:v>172.4</c:v>
                </c:pt>
                <c:pt idx="4">
                  <c:v>143.4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C49-46DE-BAFD-8AE752C510D0}"/>
            </c:ext>
          </c:extLst>
        </c:ser>
        <c:ser>
          <c:idx val="3"/>
          <c:order val="2"/>
          <c:spPr>
            <a:ln w="63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8A6BD"/>
              </a:solidFill>
              <a:ln w="635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'4wks_Tyr_OGTT'!$X$71:$AB$71</c:f>
                <c:numCache>
                  <c:formatCode>General</c:formatCode>
                  <c:ptCount val="5"/>
                  <c:pt idx="0">
                    <c:v>5.4114693014004978</c:v>
                  </c:pt>
                  <c:pt idx="1">
                    <c:v>9.3306484233412199</c:v>
                  </c:pt>
                  <c:pt idx="2">
                    <c:v>12.969541240922903</c:v>
                  </c:pt>
                  <c:pt idx="3">
                    <c:v>7.3417300413458406</c:v>
                  </c:pt>
                  <c:pt idx="4">
                    <c:v>5.4026845179040386</c:v>
                  </c:pt>
                </c:numCache>
              </c:numRef>
            </c:plus>
            <c:minus>
              <c:numRef>
                <c:f>'4wks_Tyr_OGTT'!$X$71:$AB$71</c:f>
                <c:numCache>
                  <c:formatCode>General</c:formatCode>
                  <c:ptCount val="5"/>
                  <c:pt idx="0">
                    <c:v>5.4114693014004978</c:v>
                  </c:pt>
                  <c:pt idx="1">
                    <c:v>9.3306484233412199</c:v>
                  </c:pt>
                  <c:pt idx="2">
                    <c:v>12.969541240922903</c:v>
                  </c:pt>
                  <c:pt idx="3">
                    <c:v>7.3417300413458406</c:v>
                  </c:pt>
                  <c:pt idx="4">
                    <c:v>5.4026845179040386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'4wks_Tyr_OGTT'!$X$49:$AB$49</c:f>
              <c:numCache>
                <c:formatCode>General</c:formatCode>
                <c:ptCount val="5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'4wks_Tyr_OGTT'!$X$70:$AB$70</c:f>
              <c:numCache>
                <c:formatCode>General</c:formatCode>
                <c:ptCount val="5"/>
                <c:pt idx="0">
                  <c:v>134.4</c:v>
                </c:pt>
                <c:pt idx="1">
                  <c:v>312.7</c:v>
                </c:pt>
                <c:pt idx="2">
                  <c:v>271.89999999999998</c:v>
                </c:pt>
                <c:pt idx="3">
                  <c:v>183.3</c:v>
                </c:pt>
                <c:pt idx="4">
                  <c:v>148.9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2C49-46DE-BAFD-8AE752C510D0}"/>
            </c:ext>
          </c:extLst>
        </c:ser>
        <c:ser>
          <c:idx val="0"/>
          <c:order val="3"/>
          <c:spPr>
            <a:ln w="63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1CA"/>
              </a:solidFill>
              <a:ln w="6350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'4wks_Tyr_OGTT'!$AD$71:$AH$71</c:f>
                <c:numCache>
                  <c:formatCode>General</c:formatCode>
                  <c:ptCount val="5"/>
                  <c:pt idx="0">
                    <c:v>4.1411096251289514</c:v>
                  </c:pt>
                  <c:pt idx="1">
                    <c:v>11.474074530087506</c:v>
                  </c:pt>
                  <c:pt idx="2">
                    <c:v>7.8735942661546652</c:v>
                  </c:pt>
                  <c:pt idx="3">
                    <c:v>4.9647649187194931</c:v>
                  </c:pt>
                  <c:pt idx="4">
                    <c:v>4.9257875372162809</c:v>
                  </c:pt>
                </c:numCache>
              </c:numRef>
            </c:plus>
            <c:minus>
              <c:numRef>
                <c:f>'4wks_Tyr_OGTT'!$AD$71:$AH$71</c:f>
                <c:numCache>
                  <c:formatCode>General</c:formatCode>
                  <c:ptCount val="5"/>
                  <c:pt idx="0">
                    <c:v>4.1411096251289514</c:v>
                  </c:pt>
                  <c:pt idx="1">
                    <c:v>11.474074530087506</c:v>
                  </c:pt>
                  <c:pt idx="2">
                    <c:v>7.8735942661546652</c:v>
                  </c:pt>
                  <c:pt idx="3">
                    <c:v>4.9647649187194931</c:v>
                  </c:pt>
                  <c:pt idx="4">
                    <c:v>4.9257875372162809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'4wks_Tyr_OGTT'!$AD$49:$AH$49</c:f>
              <c:numCache>
                <c:formatCode>General</c:formatCode>
                <c:ptCount val="5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'4wks_Tyr_OGTT'!$AD$70:$AH$70</c:f>
              <c:numCache>
                <c:formatCode>General</c:formatCode>
                <c:ptCount val="5"/>
                <c:pt idx="0">
                  <c:v>125</c:v>
                </c:pt>
                <c:pt idx="1">
                  <c:v>317.58823529411762</c:v>
                </c:pt>
                <c:pt idx="2">
                  <c:v>246.41176470588235</c:v>
                </c:pt>
                <c:pt idx="3">
                  <c:v>173.70588235294119</c:v>
                </c:pt>
                <c:pt idx="4">
                  <c:v>132.41176470588235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2C49-46DE-BAFD-8AE752C510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9920464"/>
        <c:axId val="929923824"/>
      </c:scatterChart>
      <c:valAx>
        <c:axId val="929920464"/>
        <c:scaling>
          <c:orientation val="minMax"/>
          <c:max val="125"/>
          <c:min val="0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ja-JP"/>
          </a:p>
        </c:txPr>
        <c:crossAx val="929923824"/>
        <c:crosses val="autoZero"/>
        <c:crossBetween val="midCat"/>
        <c:majorUnit val="30"/>
      </c:valAx>
      <c:valAx>
        <c:axId val="929923824"/>
        <c:scaling>
          <c:orientation val="minMax"/>
          <c:max val="400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ja-JP"/>
          </a:p>
        </c:txPr>
        <c:crossAx val="929920464"/>
        <c:crosses val="autoZero"/>
        <c:crossBetween val="midCat"/>
        <c:majorUnit val="200"/>
      </c:valAx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8888888888889"/>
          <c:y val="2.8222222222222221E-2"/>
          <c:w val="0.88711111111111107"/>
          <c:h val="0.91215888888888874"/>
        </c:manualLayout>
      </c:layout>
      <c:barChart>
        <c:barDir val="col"/>
        <c:grouping val="clustered"/>
        <c:varyColors val="0"/>
        <c:ser>
          <c:idx val="20"/>
          <c:order val="20"/>
          <c:spPr>
            <a:solidFill>
              <a:schemeClr val="bg1"/>
            </a:solid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1CA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4B-4BAD-A777-1241D73DE4B2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4B-4BAD-A777-1241D73DE4B2}"/>
              </c:ext>
            </c:extLst>
          </c:dPt>
          <c:dPt>
            <c:idx val="3"/>
            <c:invertIfNegative val="0"/>
            <c:bubble3D val="0"/>
            <c:spPr>
              <a:solidFill>
                <a:srgbClr val="78A6BD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4B-4BAD-A777-1241D73DE4B2}"/>
              </c:ext>
            </c:extLst>
          </c:dPt>
          <c:errBars>
            <c:errBarType val="both"/>
            <c:errValType val="cust"/>
            <c:noEndCap val="0"/>
            <c:plus>
              <c:numRef>
                <c:f>'4wks_Tyr_OGTT'!$AU$24:$AX$24</c:f>
                <c:numCache>
                  <c:formatCode>General</c:formatCode>
                  <c:ptCount val="4"/>
                  <c:pt idx="0">
                    <c:v>15.689118442410969</c:v>
                  </c:pt>
                  <c:pt idx="1">
                    <c:v>14.808925057668311</c:v>
                  </c:pt>
                  <c:pt idx="2">
                    <c:v>10.714149522943945</c:v>
                  </c:pt>
                  <c:pt idx="3">
                    <c:v>10.875250715500769</c:v>
                  </c:pt>
                </c:numCache>
              </c:numRef>
            </c:plus>
            <c:minus>
              <c:numRef>
                <c:f>'4wks_Tyr_OGTT'!$AU$24:$AX$24</c:f>
                <c:numCache>
                  <c:formatCode>General</c:formatCode>
                  <c:ptCount val="4"/>
                  <c:pt idx="0">
                    <c:v>15.689118442410969</c:v>
                  </c:pt>
                  <c:pt idx="1">
                    <c:v>14.808925057668311</c:v>
                  </c:pt>
                  <c:pt idx="2">
                    <c:v>10.714149522943945</c:v>
                  </c:pt>
                  <c:pt idx="3">
                    <c:v>10.875250715500769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cat>
          <c:val>
            <c:numRef>
              <c:f>'4wks_Tyr_OGTT'!$AU$23:$AX$23</c:f>
              <c:numCache>
                <c:formatCode>0.0</c:formatCode>
                <c:ptCount val="4"/>
                <c:pt idx="0">
                  <c:v>422.5</c:v>
                </c:pt>
                <c:pt idx="1">
                  <c:v>382.57638888888891</c:v>
                </c:pt>
                <c:pt idx="2">
                  <c:v>395.27499999999998</c:v>
                </c:pt>
                <c:pt idx="3">
                  <c:v>408.86250000000001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64B-4BAD-A777-1241D73DE4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940204256"/>
        <c:axId val="940201856"/>
      </c:barChar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'4wks_Tyr_OGTT'!$AU$3:$AX$3</c:f>
              <c:numCache>
                <c:formatCode>0.0</c:formatCode>
                <c:ptCount val="4"/>
                <c:pt idx="0">
                  <c:v>368.25</c:v>
                </c:pt>
                <c:pt idx="1">
                  <c:v>420</c:v>
                </c:pt>
                <c:pt idx="2">
                  <c:v>394.25</c:v>
                </c:pt>
                <c:pt idx="3">
                  <c:v>351.75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364B-4BAD-A777-1241D73DE4B2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'4wks_Tyr_OGTT'!$AU$4:$AX$4</c:f>
              <c:numCache>
                <c:formatCode>0.0</c:formatCode>
                <c:ptCount val="4"/>
                <c:pt idx="1">
                  <c:v>348.875</c:v>
                </c:pt>
                <c:pt idx="2">
                  <c:v>412.5</c:v>
                </c:pt>
                <c:pt idx="3">
                  <c:v>399.75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364B-4BAD-A777-1241D73DE4B2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'4wks_Tyr_OGTT'!$AU$5:$AX$5</c:f>
              <c:numCache>
                <c:formatCode>0.0</c:formatCode>
                <c:ptCount val="4"/>
                <c:pt idx="0">
                  <c:v>440</c:v>
                </c:pt>
                <c:pt idx="1">
                  <c:v>358.875</c:v>
                </c:pt>
                <c:pt idx="2">
                  <c:v>352.25</c:v>
                </c:pt>
                <c:pt idx="3">
                  <c:v>418.25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364B-4BAD-A777-1241D73DE4B2}"/>
            </c:ext>
          </c:extLst>
        </c:ser>
        <c:ser>
          <c:idx val="3"/>
          <c:order val="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'4wks_Tyr_OGTT'!$AU$6:$AX$6</c:f>
              <c:numCache>
                <c:formatCode>0.0</c:formatCode>
                <c:ptCount val="4"/>
                <c:pt idx="0">
                  <c:v>438.25</c:v>
                </c:pt>
                <c:pt idx="1">
                  <c:v>414.375</c:v>
                </c:pt>
                <c:pt idx="2">
                  <c:v>422.125</c:v>
                </c:pt>
                <c:pt idx="3">
                  <c:v>422.25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364B-4BAD-A777-1241D73DE4B2}"/>
            </c:ext>
          </c:extLst>
        </c:ser>
        <c:ser>
          <c:idx val="4"/>
          <c:order val="4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'4wks_Tyr_OGTT'!$AU$7:$AX$7</c:f>
              <c:numCache>
                <c:formatCode>0.0</c:formatCode>
                <c:ptCount val="4"/>
                <c:pt idx="0">
                  <c:v>443.5</c:v>
                </c:pt>
                <c:pt idx="1">
                  <c:v>361</c:v>
                </c:pt>
                <c:pt idx="2">
                  <c:v>395.25</c:v>
                </c:pt>
                <c:pt idx="3">
                  <c:v>417.75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364B-4BAD-A777-1241D73DE4B2}"/>
            </c:ext>
          </c:extLst>
        </c:ser>
        <c:ser>
          <c:idx val="5"/>
          <c:order val="5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'4wks_Tyr_OGTT'!$AU$8:$AX$8</c:f>
              <c:numCache>
                <c:formatCode>0.0</c:formatCode>
                <c:ptCount val="4"/>
                <c:pt idx="1">
                  <c:v>392.875</c:v>
                </c:pt>
                <c:pt idx="3">
                  <c:v>357.375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364B-4BAD-A777-1241D73DE4B2}"/>
            </c:ext>
          </c:extLst>
        </c:ser>
        <c:ser>
          <c:idx val="6"/>
          <c:order val="6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'4wks_Tyr_OGTT'!$AU$9:$AX$9</c:f>
              <c:numCache>
                <c:formatCode>0.0</c:formatCode>
                <c:ptCount val="4"/>
                <c:pt idx="1">
                  <c:v>339.75</c:v>
                </c:pt>
                <c:pt idx="3">
                  <c:v>449.5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364B-4BAD-A777-1241D73DE4B2}"/>
            </c:ext>
          </c:extLst>
        </c:ser>
        <c:ser>
          <c:idx val="7"/>
          <c:order val="7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'4wks_Tyr_OGTT'!$AU$10:$AX$10</c:f>
              <c:numCache>
                <c:formatCode>0.0</c:formatCode>
                <c:ptCount val="4"/>
                <c:pt idx="1">
                  <c:v>516.875</c:v>
                </c:pt>
                <c:pt idx="3">
                  <c:v>443.375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364B-4BAD-A777-1241D73DE4B2}"/>
            </c:ext>
          </c:extLst>
        </c:ser>
        <c:ser>
          <c:idx val="8"/>
          <c:order val="8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'4wks_Tyr_OGTT'!$AU$11:$AX$11</c:f>
              <c:numCache>
                <c:formatCode>General</c:formatCode>
                <c:ptCount val="4"/>
                <c:pt idx="3" formatCode="0.0">
                  <c:v>378.375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364B-4BAD-A777-1241D73DE4B2}"/>
            </c:ext>
          </c:extLst>
        </c:ser>
        <c:ser>
          <c:idx val="9"/>
          <c:order val="9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'4wks_Tyr_OGTT'!$AU$12:$AX$12</c:f>
              <c:numCache>
                <c:formatCode>0.0</c:formatCode>
                <c:ptCount val="4"/>
                <c:pt idx="1">
                  <c:v>367.75</c:v>
                </c:pt>
                <c:pt idx="3">
                  <c:v>450.25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364B-4BAD-A777-1241D73DE4B2}"/>
            </c:ext>
          </c:extLst>
        </c:ser>
        <c:ser>
          <c:idx val="10"/>
          <c:order val="1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'4wks_Tyr_OGTT'!$AU$13:$AX$13</c:f>
              <c:numCache>
                <c:formatCode>0.0</c:formatCode>
                <c:ptCount val="4"/>
                <c:pt idx="1">
                  <c:v>387.125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1-364B-4BAD-A777-1241D73DE4B2}"/>
            </c:ext>
          </c:extLst>
        </c:ser>
        <c:ser>
          <c:idx val="11"/>
          <c:order val="1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'4wks_Tyr_OGTT'!$AU$14:$AX$14</c:f>
              <c:numCache>
                <c:formatCode>0.0</c:formatCode>
                <c:ptCount val="4"/>
                <c:pt idx="1">
                  <c:v>340.125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2-364B-4BAD-A777-1241D73DE4B2}"/>
            </c:ext>
          </c:extLst>
        </c:ser>
        <c:ser>
          <c:idx val="12"/>
          <c:order val="1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'4wks_Tyr_OGTT'!$AU$15:$AX$15</c:f>
              <c:numCache>
                <c:formatCode>0.0</c:formatCode>
                <c:ptCount val="4"/>
                <c:pt idx="1">
                  <c:v>331.5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364B-4BAD-A777-1241D73DE4B2}"/>
            </c:ext>
          </c:extLst>
        </c:ser>
        <c:ser>
          <c:idx val="13"/>
          <c:order val="1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'4wks_Tyr_OGTT'!$AU$16:$AX$16</c:f>
              <c:numCache>
                <c:formatCode>0.0</c:formatCode>
                <c:ptCount val="4"/>
                <c:pt idx="1">
                  <c:v>364.125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4-364B-4BAD-A777-1241D73DE4B2}"/>
            </c:ext>
          </c:extLst>
        </c:ser>
        <c:ser>
          <c:idx val="14"/>
          <c:order val="14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'4wks_Tyr_OGTT'!$AU$17:$AX$17</c:f>
              <c:numCache>
                <c:formatCode>0.0</c:formatCode>
                <c:ptCount val="4"/>
                <c:pt idx="1">
                  <c:v>420.875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5-364B-4BAD-A777-1241D73DE4B2}"/>
            </c:ext>
          </c:extLst>
        </c:ser>
        <c:ser>
          <c:idx val="15"/>
          <c:order val="15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'4wks_Tyr_OGTT'!$AU$18:$AX$18</c:f>
              <c:numCache>
                <c:formatCode>0.0</c:formatCode>
                <c:ptCount val="4"/>
                <c:pt idx="1">
                  <c:v>362.5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6-364B-4BAD-A777-1241D73DE4B2}"/>
            </c:ext>
          </c:extLst>
        </c:ser>
        <c:ser>
          <c:idx val="16"/>
          <c:order val="16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'4wks_Tyr_OGTT'!$AU$19:$AX$19</c:f>
              <c:numCache>
                <c:formatCode>0.0</c:formatCode>
                <c:ptCount val="4"/>
                <c:pt idx="1">
                  <c:v>374.5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7-364B-4BAD-A777-1241D73DE4B2}"/>
            </c:ext>
          </c:extLst>
        </c:ser>
        <c:ser>
          <c:idx val="17"/>
          <c:order val="17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'4wks_Tyr_OGTT'!$AU$20:$AX$20</c:f>
              <c:numCache>
                <c:formatCode>0.0</c:formatCode>
                <c:ptCount val="4"/>
                <c:pt idx="1">
                  <c:v>402.375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8-364B-4BAD-A777-1241D73DE4B2}"/>
            </c:ext>
          </c:extLst>
        </c:ser>
        <c:ser>
          <c:idx val="18"/>
          <c:order val="18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'4wks_Tyr_OGTT'!$AU$21:$AX$21</c:f>
              <c:numCache>
                <c:formatCode>0.0</c:formatCode>
                <c:ptCount val="4"/>
                <c:pt idx="1">
                  <c:v>382.875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9-364B-4BAD-A777-1241D73DE4B2}"/>
            </c:ext>
          </c:extLst>
        </c:ser>
        <c:ser>
          <c:idx val="19"/>
          <c:order val="19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'4wks_Tyr_OGTT'!$AU$2:$AX$2</c:f>
              <c:strCache>
                <c:ptCount val="4"/>
                <c:pt idx="0">
                  <c:v>AIN</c:v>
                </c:pt>
                <c:pt idx="1">
                  <c:v>Tyr</c:v>
                </c:pt>
                <c:pt idx="2">
                  <c:v>AIN35</c:v>
                </c:pt>
                <c:pt idx="3">
                  <c:v>Tyr35</c:v>
                </c:pt>
              </c:strCache>
            </c:strRef>
          </c:xVal>
          <c:yVal>
            <c:numRef>
              <c:f>'4wks_Tyr_OGTT'!$AU$22:$AX$22</c:f>
              <c:numCache>
                <c:formatCode>General</c:formatCode>
                <c:ptCount val="4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A-364B-4BAD-A777-1241D73DE4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0204256"/>
        <c:axId val="940201856"/>
      </c:scatterChart>
      <c:catAx>
        <c:axId val="940204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940201856"/>
        <c:crosses val="autoZero"/>
        <c:auto val="1"/>
        <c:lblAlgn val="ctr"/>
        <c:lblOffset val="100"/>
        <c:tickMarkSkip val="1"/>
        <c:noMultiLvlLbl val="0"/>
      </c:catAx>
      <c:valAx>
        <c:axId val="940201856"/>
        <c:scaling>
          <c:orientation val="minMax"/>
        </c:scaling>
        <c:delete val="0"/>
        <c:axPos val="l"/>
        <c:numFmt formatCode="0_ " sourceLinked="0"/>
        <c:majorTickMark val="out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940204256"/>
        <c:crosses val="autoZero"/>
        <c:crossBetween val="between"/>
        <c:majorUnit val="3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8888888888889"/>
          <c:y val="2.8222222222222221E-2"/>
          <c:w val="0.88711111111111107"/>
          <c:h val="0.90907777777777776"/>
        </c:manualLayout>
      </c:layout>
      <c:barChart>
        <c:barDir val="col"/>
        <c:grouping val="clustered"/>
        <c:varyColors val="0"/>
        <c:ser>
          <c:idx val="3"/>
          <c:order val="3"/>
          <c:spPr>
            <a:solidFill>
              <a:schemeClr val="accent4"/>
            </a:solid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74-4E85-A516-5C8D222E28BB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74-4E85-A516-5C8D222E28BB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74-4E85-A516-5C8D222E28BB}"/>
              </c:ext>
            </c:extLst>
          </c:dPt>
          <c:dPt>
            <c:idx val="3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74-4E85-A516-5C8D222E28BB}"/>
              </c:ext>
            </c:extLst>
          </c:dPt>
          <c:errBars>
            <c:errBarType val="both"/>
            <c:errValType val="cust"/>
            <c:noEndCap val="0"/>
            <c:plus>
              <c:numRef>
                <c:f>'C2C12_PhS_atrophy'!$C$11:$F$11</c:f>
                <c:numCache>
                  <c:formatCode>General</c:formatCode>
                  <c:ptCount val="4"/>
                  <c:pt idx="0">
                    <c:v>8.5174615562527728E-2</c:v>
                  </c:pt>
                  <c:pt idx="1">
                    <c:v>0.27465281376822409</c:v>
                  </c:pt>
                  <c:pt idx="2">
                    <c:v>5.6726456362469993E-2</c:v>
                  </c:pt>
                  <c:pt idx="3">
                    <c:v>6.9519818155480986E-2</c:v>
                  </c:pt>
                </c:numCache>
              </c:numRef>
            </c:plus>
            <c:minus>
              <c:numRef>
                <c:f>'C2C12_PhS_atrophy'!$C$11:$F$11</c:f>
                <c:numCache>
                  <c:formatCode>General</c:formatCode>
                  <c:ptCount val="4"/>
                  <c:pt idx="0">
                    <c:v>8.5174615562527728E-2</c:v>
                  </c:pt>
                  <c:pt idx="1">
                    <c:v>0.27465281376822409</c:v>
                  </c:pt>
                  <c:pt idx="2">
                    <c:v>5.6726456362469993E-2</c:v>
                  </c:pt>
                  <c:pt idx="3">
                    <c:v>6.9519818155480986E-2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'C2C12_PhS_atrophy'!$Q$2:$T$2</c:f>
              <c:strCache>
                <c:ptCount val="4"/>
                <c:pt idx="0">
                  <c:v>Cont</c:v>
                </c:pt>
                <c:pt idx="1">
                  <c:v>Dex</c:v>
                </c:pt>
                <c:pt idx="2">
                  <c:v>PhS20</c:v>
                </c:pt>
                <c:pt idx="3">
                  <c:v>PhS200</c:v>
                </c:pt>
              </c:strCache>
            </c:strRef>
          </c:cat>
          <c:val>
            <c:numRef>
              <c:f>'C2C12_PhS_atrophy'!$Q$10:$T$10</c:f>
              <c:numCache>
                <c:formatCode>0.00_);[Red]\(0.00\)</c:formatCode>
                <c:ptCount val="4"/>
                <c:pt idx="0">
                  <c:v>1</c:v>
                </c:pt>
                <c:pt idx="1">
                  <c:v>3.0905260469867208</c:v>
                </c:pt>
                <c:pt idx="2">
                  <c:v>1.017173135852911</c:v>
                </c:pt>
                <c:pt idx="3">
                  <c:v>0.94088355464759965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174-4E85-A516-5C8D222E28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440339023"/>
        <c:axId val="1440353903"/>
      </c:barChar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'C2C12_PhS_atrophy'!$Q$2:$T$2</c:f>
              <c:strCache>
                <c:ptCount val="4"/>
                <c:pt idx="0">
                  <c:v>Cont</c:v>
                </c:pt>
                <c:pt idx="1">
                  <c:v>Dex</c:v>
                </c:pt>
                <c:pt idx="2">
                  <c:v>PhS20</c:v>
                </c:pt>
                <c:pt idx="3">
                  <c:v>PhS200</c:v>
                </c:pt>
              </c:strCache>
            </c:strRef>
          </c:xVal>
          <c:yVal>
            <c:numRef>
              <c:f>'C2C12_PhS_atrophy'!$Q$7:$T$7</c:f>
              <c:numCache>
                <c:formatCode>0.00</c:formatCode>
                <c:ptCount val="4"/>
                <c:pt idx="0">
                  <c:v>0.93386108273748714</c:v>
                </c:pt>
                <c:pt idx="1">
                  <c:v>2.911133810010214</c:v>
                </c:pt>
                <c:pt idx="2">
                  <c:v>0.91470888661899885</c:v>
                </c:pt>
                <c:pt idx="3">
                  <c:v>0.90838866189989775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C174-4E85-A516-5C8D222E28BB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'C2C12_PhS_atrophy'!$Q$2:$T$2</c:f>
              <c:strCache>
                <c:ptCount val="4"/>
                <c:pt idx="0">
                  <c:v>Cont</c:v>
                </c:pt>
                <c:pt idx="1">
                  <c:v>Dex</c:v>
                </c:pt>
                <c:pt idx="2">
                  <c:v>PhS20</c:v>
                </c:pt>
                <c:pt idx="3">
                  <c:v>PhS200</c:v>
                </c:pt>
              </c:strCache>
            </c:strRef>
          </c:xVal>
          <c:yVal>
            <c:numRef>
              <c:f>'C2C12_PhS_atrophy'!$Q$8:$T$8</c:f>
              <c:numCache>
                <c:formatCode>0.00</c:formatCode>
                <c:ptCount val="4"/>
                <c:pt idx="0">
                  <c:v>1.0506894790602654</c:v>
                </c:pt>
                <c:pt idx="1">
                  <c:v>2.9934882533197138</c:v>
                </c:pt>
                <c:pt idx="2">
                  <c:v>1.2408707865168538</c:v>
                </c:pt>
                <c:pt idx="3">
                  <c:v>0.98040091930541362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C174-4E85-A516-5C8D222E28BB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'C2C12_PhS_atrophy'!$Q$2:$T$2</c:f>
              <c:strCache>
                <c:ptCount val="4"/>
                <c:pt idx="0">
                  <c:v>Cont</c:v>
                </c:pt>
                <c:pt idx="1">
                  <c:v>Dex</c:v>
                </c:pt>
                <c:pt idx="2">
                  <c:v>PhS20</c:v>
                </c:pt>
                <c:pt idx="3">
                  <c:v>PhS200</c:v>
                </c:pt>
              </c:strCache>
            </c:strRef>
          </c:xVal>
          <c:yVal>
            <c:numRef>
              <c:f>'C2C12_PhS_atrophy'!$Q$9:$T$9</c:f>
              <c:numCache>
                <c:formatCode>0.00</c:formatCode>
                <c:ptCount val="4"/>
                <c:pt idx="0">
                  <c:v>1.0154494382022472</c:v>
                </c:pt>
                <c:pt idx="1">
                  <c:v>3.3669560776302343</c:v>
                </c:pt>
                <c:pt idx="2">
                  <c:v>0.89593973442288033</c:v>
                </c:pt>
                <c:pt idx="3">
                  <c:v>0.93386108273748714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C174-4E85-A516-5C8D222E28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0339023"/>
        <c:axId val="1440353903"/>
      </c:scatterChart>
      <c:catAx>
        <c:axId val="1440339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40353903"/>
        <c:crosses val="autoZero"/>
        <c:auto val="1"/>
        <c:lblAlgn val="ctr"/>
        <c:lblOffset val="100"/>
        <c:tickMarkSkip val="1"/>
        <c:noMultiLvlLbl val="0"/>
      </c:catAx>
      <c:valAx>
        <c:axId val="1440353903"/>
        <c:scaling>
          <c:orientation val="minMax"/>
          <c:max val="6"/>
        </c:scaling>
        <c:delete val="0"/>
        <c:axPos val="l"/>
        <c:numFmt formatCode="0" sourceLinked="0"/>
        <c:majorTickMark val="out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40339023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8888888888889"/>
          <c:y val="2.8222222222222221E-2"/>
          <c:w val="0.88711111111111107"/>
          <c:h val="0.91215888888888874"/>
        </c:manualLayout>
      </c:layout>
      <c:barChart>
        <c:barDir val="col"/>
        <c:grouping val="clustered"/>
        <c:varyColors val="0"/>
        <c:ser>
          <c:idx val="3"/>
          <c:order val="3"/>
          <c:spPr>
            <a:solidFill>
              <a:schemeClr val="accent4"/>
            </a:solid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704-493B-BCE6-6FEE5BA26763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704-493B-BCE6-6FEE5BA26763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704-493B-BCE6-6FEE5BA26763}"/>
              </c:ext>
            </c:extLst>
          </c:dPt>
          <c:dPt>
            <c:idx val="3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704-493B-BCE6-6FEE5BA26763}"/>
              </c:ext>
            </c:extLst>
          </c:dPt>
          <c:errBars>
            <c:errBarType val="both"/>
            <c:errValType val="cust"/>
            <c:noEndCap val="0"/>
            <c:plus>
              <c:numRef>
                <c:f>'C2C12_PhS_atrophy'!$C$11:$F$11</c:f>
                <c:numCache>
                  <c:formatCode>General</c:formatCode>
                  <c:ptCount val="4"/>
                  <c:pt idx="0">
                    <c:v>8.5174615562527728E-2</c:v>
                  </c:pt>
                  <c:pt idx="1">
                    <c:v>0.27465281376822409</c:v>
                  </c:pt>
                  <c:pt idx="2">
                    <c:v>5.6726456362469993E-2</c:v>
                  </c:pt>
                  <c:pt idx="3">
                    <c:v>6.9519818155480986E-2</c:v>
                  </c:pt>
                </c:numCache>
              </c:numRef>
            </c:plus>
            <c:minus>
              <c:numRef>
                <c:f>'C2C12_PhS_atrophy'!$C$11:$F$11</c:f>
                <c:numCache>
                  <c:formatCode>General</c:formatCode>
                  <c:ptCount val="4"/>
                  <c:pt idx="0">
                    <c:v>8.5174615562527728E-2</c:v>
                  </c:pt>
                  <c:pt idx="1">
                    <c:v>0.27465281376822409</c:v>
                  </c:pt>
                  <c:pt idx="2">
                    <c:v>5.6726456362469993E-2</c:v>
                  </c:pt>
                  <c:pt idx="3">
                    <c:v>6.9519818155480986E-2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'C2C12_PhS_atrophy'!$J$2:$M$2</c:f>
              <c:strCache>
                <c:ptCount val="4"/>
                <c:pt idx="0">
                  <c:v>Cont</c:v>
                </c:pt>
                <c:pt idx="1">
                  <c:v>Dex</c:v>
                </c:pt>
                <c:pt idx="2">
                  <c:v>PhS20</c:v>
                </c:pt>
                <c:pt idx="3">
                  <c:v>PhS200</c:v>
                </c:pt>
              </c:strCache>
            </c:strRef>
          </c:cat>
          <c:val>
            <c:numRef>
              <c:f>'C2C12_PhS_atrophy'!$J$10:$M$10</c:f>
              <c:numCache>
                <c:formatCode>0.00_);[Red]\(0.00\)</c:formatCode>
                <c:ptCount val="4"/>
                <c:pt idx="0">
                  <c:v>1</c:v>
                </c:pt>
                <c:pt idx="1">
                  <c:v>2.0383715489003276</c:v>
                </c:pt>
                <c:pt idx="2">
                  <c:v>1.0642645453127437</c:v>
                </c:pt>
                <c:pt idx="3">
                  <c:v>1.0095148962720326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704-493B-BCE6-6FEE5BA267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440339023"/>
        <c:axId val="1440353903"/>
      </c:barChar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'C2C12_PhS_atrophy'!$J$2:$M$2</c:f>
              <c:strCache>
                <c:ptCount val="4"/>
                <c:pt idx="0">
                  <c:v>Cont</c:v>
                </c:pt>
                <c:pt idx="1">
                  <c:v>Dex</c:v>
                </c:pt>
                <c:pt idx="2">
                  <c:v>PhS20</c:v>
                </c:pt>
                <c:pt idx="3">
                  <c:v>PhS200</c:v>
                </c:pt>
              </c:strCache>
            </c:strRef>
          </c:xVal>
          <c:yVal>
            <c:numRef>
              <c:f>'C2C12_PhS_atrophy'!$J$7:$M$7</c:f>
              <c:numCache>
                <c:formatCode>0.00</c:formatCode>
                <c:ptCount val="4"/>
                <c:pt idx="0">
                  <c:v>0.87084698175011699</c:v>
                </c:pt>
                <c:pt idx="1">
                  <c:v>2.0706598034627985</c:v>
                </c:pt>
                <c:pt idx="2">
                  <c:v>1</c:v>
                </c:pt>
                <c:pt idx="3">
                  <c:v>1.0280767430978008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D704-493B-BCE6-6FEE5BA26763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'C2C12_PhS_atrophy'!$J$2:$M$2</c:f>
              <c:strCache>
                <c:ptCount val="4"/>
                <c:pt idx="0">
                  <c:v>Cont</c:v>
                </c:pt>
                <c:pt idx="1">
                  <c:v>Dex</c:v>
                </c:pt>
                <c:pt idx="2">
                  <c:v>PhS20</c:v>
                </c:pt>
                <c:pt idx="3">
                  <c:v>PhS200</c:v>
                </c:pt>
              </c:strCache>
            </c:strRef>
          </c:xVal>
          <c:yVal>
            <c:numRef>
              <c:f>'C2C12_PhS_atrophy'!$J$8:$M$8</c:f>
              <c:numCache>
                <c:formatCode>0.00</c:formatCode>
                <c:ptCount val="4"/>
                <c:pt idx="0">
                  <c:v>1.0570893776321948</c:v>
                </c:pt>
                <c:pt idx="1">
                  <c:v>1.8404305100608329</c:v>
                </c:pt>
                <c:pt idx="2">
                  <c:v>1.1647168928404306</c:v>
                </c:pt>
                <c:pt idx="3">
                  <c:v>0.98642957416939636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D704-493B-BCE6-6FEE5BA26763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'C2C12_PhS_atrophy'!$J$2:$M$2</c:f>
              <c:strCache>
                <c:ptCount val="4"/>
                <c:pt idx="0">
                  <c:v>Cont</c:v>
                </c:pt>
                <c:pt idx="1">
                  <c:v>Dex</c:v>
                </c:pt>
                <c:pt idx="2">
                  <c:v>PhS20</c:v>
                </c:pt>
                <c:pt idx="3">
                  <c:v>PhS200</c:v>
                </c:pt>
              </c:strCache>
            </c:strRef>
          </c:xVal>
          <c:yVal>
            <c:numRef>
              <c:f>'C2C12_PhS_atrophy'!$J$9:$M$9</c:f>
              <c:numCache>
                <c:formatCode>0.00</c:formatCode>
                <c:ptCount val="4"/>
                <c:pt idx="0">
                  <c:v>1.0720636406176884</c:v>
                </c:pt>
                <c:pt idx="1">
                  <c:v>2.2040243331773515</c:v>
                </c:pt>
                <c:pt idx="2">
                  <c:v>1.0280767430978008</c:v>
                </c:pt>
                <c:pt idx="3">
                  <c:v>1.0140383715489003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D704-493B-BCE6-6FEE5BA267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0339023"/>
        <c:axId val="1440353903"/>
      </c:scatterChart>
      <c:catAx>
        <c:axId val="1440339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440353903"/>
        <c:crosses val="autoZero"/>
        <c:auto val="1"/>
        <c:lblAlgn val="ctr"/>
        <c:lblOffset val="100"/>
        <c:tickMarkSkip val="1"/>
        <c:noMultiLvlLbl val="0"/>
      </c:catAx>
      <c:valAx>
        <c:axId val="1440353903"/>
        <c:scaling>
          <c:orientation val="minMax"/>
          <c:max val="3"/>
        </c:scaling>
        <c:delete val="0"/>
        <c:axPos val="l"/>
        <c:numFmt formatCode="0" sourceLinked="0"/>
        <c:majorTickMark val="out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440339023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8888888888889"/>
          <c:y val="2.8222222222222221E-2"/>
          <c:w val="0.88711111111111107"/>
          <c:h val="0.90907777777777776"/>
        </c:manualLayout>
      </c:layout>
      <c:barChart>
        <c:barDir val="col"/>
        <c:grouping val="clustered"/>
        <c:varyColors val="0"/>
        <c:ser>
          <c:idx val="3"/>
          <c:order val="3"/>
          <c:spPr>
            <a:solidFill>
              <a:schemeClr val="accent4"/>
            </a:solid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8B4-4BD6-8A9B-CFA9F03A38C9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8B4-4BD6-8A9B-CFA9F03A38C9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8B4-4BD6-8A9B-CFA9F03A38C9}"/>
              </c:ext>
            </c:extLst>
          </c:dPt>
          <c:dPt>
            <c:idx val="3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8B4-4BD6-8A9B-CFA9F03A38C9}"/>
              </c:ext>
            </c:extLst>
          </c:dPt>
          <c:errBars>
            <c:errBarType val="both"/>
            <c:errValType val="cust"/>
            <c:noEndCap val="0"/>
            <c:plus>
              <c:numRef>
                <c:f>'C2C12_PhS_atrophy'!$C$11:$F$11</c:f>
                <c:numCache>
                  <c:formatCode>General</c:formatCode>
                  <c:ptCount val="4"/>
                  <c:pt idx="0">
                    <c:v>8.5174615562527728E-2</c:v>
                  </c:pt>
                  <c:pt idx="1">
                    <c:v>0.27465281376822409</c:v>
                  </c:pt>
                  <c:pt idx="2">
                    <c:v>5.6726456362469993E-2</c:v>
                  </c:pt>
                  <c:pt idx="3">
                    <c:v>6.9519818155480986E-2</c:v>
                  </c:pt>
                </c:numCache>
              </c:numRef>
            </c:plus>
            <c:minus>
              <c:numRef>
                <c:f>'C2C12_PhS_atrophy'!$C$11:$F$11</c:f>
                <c:numCache>
                  <c:formatCode>General</c:formatCode>
                  <c:ptCount val="4"/>
                  <c:pt idx="0">
                    <c:v>8.5174615562527728E-2</c:v>
                  </c:pt>
                  <c:pt idx="1">
                    <c:v>0.27465281376822409</c:v>
                  </c:pt>
                  <c:pt idx="2">
                    <c:v>5.6726456362469993E-2</c:v>
                  </c:pt>
                  <c:pt idx="3">
                    <c:v>6.9519818155480986E-2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'C2C12_PhS_atrophy'!$C$2:$F$2</c:f>
              <c:strCache>
                <c:ptCount val="4"/>
                <c:pt idx="0">
                  <c:v>Cont</c:v>
                </c:pt>
                <c:pt idx="1">
                  <c:v>Dex</c:v>
                </c:pt>
                <c:pt idx="2">
                  <c:v>PhS20</c:v>
                </c:pt>
                <c:pt idx="3">
                  <c:v>PhS200</c:v>
                </c:pt>
              </c:strCache>
            </c:strRef>
          </c:cat>
          <c:val>
            <c:numRef>
              <c:f>'C2C12_PhS_atrophy'!$C$10:$F$10</c:f>
              <c:numCache>
                <c:formatCode>0.00_);[Red]\(0.00\)</c:formatCode>
                <c:ptCount val="4"/>
                <c:pt idx="0">
                  <c:v>1</c:v>
                </c:pt>
                <c:pt idx="1">
                  <c:v>3.6940277384658935</c:v>
                </c:pt>
                <c:pt idx="2">
                  <c:v>1.0116048683838097</c:v>
                </c:pt>
                <c:pt idx="3">
                  <c:v>1.1050099065949619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8B4-4BD6-8A9B-CFA9F03A38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440339023"/>
        <c:axId val="1440353903"/>
      </c:barChart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'C2C12_PhS_atrophy'!$C$2:$F$2</c:f>
              <c:strCache>
                <c:ptCount val="4"/>
                <c:pt idx="0">
                  <c:v>Cont</c:v>
                </c:pt>
                <c:pt idx="1">
                  <c:v>Dex</c:v>
                </c:pt>
                <c:pt idx="2">
                  <c:v>PhS20</c:v>
                </c:pt>
                <c:pt idx="3">
                  <c:v>PhS200</c:v>
                </c:pt>
              </c:strCache>
            </c:strRef>
          </c:xVal>
          <c:yVal>
            <c:numRef>
              <c:f>'C2C12_PhS_atrophy'!$C$7:$F$7</c:f>
              <c:numCache>
                <c:formatCode>0.00</c:formatCode>
                <c:ptCount val="4"/>
                <c:pt idx="0">
                  <c:v>0.88140390602887075</c:v>
                </c:pt>
                <c:pt idx="1">
                  <c:v>3.5502405887347863</c:v>
                </c:pt>
                <c:pt idx="2">
                  <c:v>0.93150297197848864</c:v>
                </c:pt>
                <c:pt idx="3">
                  <c:v>1.0266062836116616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F8B4-4BD6-8A9B-CFA9F03A38C9}"/>
            </c:ext>
          </c:extLst>
        </c:ser>
        <c:ser>
          <c:idx val="1"/>
          <c:order val="1"/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'C2C12_PhS_atrophy'!$C$2:$F$2</c:f>
              <c:strCache>
                <c:ptCount val="4"/>
                <c:pt idx="0">
                  <c:v>Cont</c:v>
                </c:pt>
                <c:pt idx="1">
                  <c:v>Dex</c:v>
                </c:pt>
                <c:pt idx="2">
                  <c:v>PhS20</c:v>
                </c:pt>
                <c:pt idx="3">
                  <c:v>PhS200</c:v>
                </c:pt>
              </c:strCache>
            </c:strRef>
          </c:xVal>
          <c:yVal>
            <c:numRef>
              <c:f>'C2C12_PhS_atrophy'!$C$8:$F$8</c:f>
              <c:numCache>
                <c:formatCode>0.00</c:formatCode>
                <c:ptCount val="4"/>
                <c:pt idx="0">
                  <c:v>1.0410416076988396</c:v>
                </c:pt>
                <c:pt idx="1">
                  <c:v>3.4534390036795926</c:v>
                </c:pt>
                <c:pt idx="2">
                  <c:v>1.0554769317860175</c:v>
                </c:pt>
                <c:pt idx="3">
                  <c:v>1.1955844891027456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F8B4-4BD6-8A9B-CFA9F03A38C9}"/>
            </c:ext>
          </c:extLst>
        </c:ser>
        <c:ser>
          <c:idx val="2"/>
          <c:order val="2"/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'C2C12_PhS_atrophy'!$C$2:$F$2</c:f>
              <c:strCache>
                <c:ptCount val="4"/>
                <c:pt idx="0">
                  <c:v>Cont</c:v>
                </c:pt>
                <c:pt idx="1">
                  <c:v>Dex</c:v>
                </c:pt>
                <c:pt idx="2">
                  <c:v>PhS20</c:v>
                </c:pt>
                <c:pt idx="3">
                  <c:v>PhS200</c:v>
                </c:pt>
              </c:strCache>
            </c:strRef>
          </c:xVal>
          <c:yVal>
            <c:numRef>
              <c:f>'C2C12_PhS_atrophy'!$C$9:$F$9</c:f>
              <c:numCache>
                <c:formatCode>0.00</c:formatCode>
                <c:ptCount val="4"/>
                <c:pt idx="0">
                  <c:v>1.0775544862722899</c:v>
                </c:pt>
                <c:pt idx="1">
                  <c:v>4.0784036229833012</c:v>
                </c:pt>
                <c:pt idx="2">
                  <c:v>1.0478347013869234</c:v>
                </c:pt>
                <c:pt idx="3">
                  <c:v>1.0928389470704782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F8B4-4BD6-8A9B-CFA9F03A38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0339023"/>
        <c:axId val="1440353903"/>
      </c:scatterChart>
      <c:catAx>
        <c:axId val="1440339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40353903"/>
        <c:crosses val="autoZero"/>
        <c:auto val="1"/>
        <c:lblAlgn val="ctr"/>
        <c:lblOffset val="100"/>
        <c:tickMarkSkip val="1"/>
        <c:noMultiLvlLbl val="0"/>
      </c:catAx>
      <c:valAx>
        <c:axId val="1440353903"/>
        <c:scaling>
          <c:orientation val="minMax"/>
          <c:max val="6"/>
        </c:scaling>
        <c:delete val="0"/>
        <c:axPos val="l"/>
        <c:numFmt formatCode="0" sourceLinked="0"/>
        <c:majorTickMark val="out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40339023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666666666666668E-2"/>
          <c:y val="2.8222222222222221E-2"/>
          <c:w val="0.91533333333333333"/>
          <c:h val="0.91215888888888874"/>
        </c:manualLayout>
      </c:layout>
      <c:barChart>
        <c:barDir val="col"/>
        <c:grouping val="clustered"/>
        <c:varyColors val="0"/>
        <c:ser>
          <c:idx val="17"/>
          <c:order val="17"/>
          <c:spPr>
            <a:solidFill>
              <a:schemeClr val="bg1"/>
            </a:solid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1CA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5C-4181-8BDF-CE6418461819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5C-4181-8BDF-CE6418461819}"/>
              </c:ext>
            </c:extLst>
          </c:dPt>
          <c:dPt>
            <c:idx val="3"/>
            <c:invertIfNegative val="0"/>
            <c:bubble3D val="0"/>
            <c:spPr>
              <a:solidFill>
                <a:srgbClr val="78A6BD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5C-4181-8BDF-CE6418461819}"/>
              </c:ext>
            </c:extLst>
          </c:dPt>
          <c:errBars>
            <c:errBarType val="both"/>
            <c:errValType val="cust"/>
            <c:noEndCap val="0"/>
            <c:plus>
              <c:numRef>
                <c:f>'Phocaeicola sartorii'!$D$22:$G$22</c:f>
                <c:numCache>
                  <c:formatCode>General</c:formatCode>
                  <c:ptCount val="4"/>
                  <c:pt idx="0">
                    <c:v>1.1679124153462876</c:v>
                  </c:pt>
                  <c:pt idx="1">
                    <c:v>0.22426478488398402</c:v>
                  </c:pt>
                  <c:pt idx="2">
                    <c:v>2.3824268060949954</c:v>
                  </c:pt>
                  <c:pt idx="3">
                    <c:v>1.8593535870715472</c:v>
                  </c:pt>
                </c:numCache>
              </c:numRef>
            </c:plus>
            <c:minus>
              <c:numRef>
                <c:f>'Phocaeicola sartorii'!$D$22:$G$22</c:f>
                <c:numCache>
                  <c:formatCode>General</c:formatCode>
                  <c:ptCount val="4"/>
                  <c:pt idx="0">
                    <c:v>1.1679124153462876</c:v>
                  </c:pt>
                  <c:pt idx="1">
                    <c:v>0.22426478488398402</c:v>
                  </c:pt>
                  <c:pt idx="2">
                    <c:v>2.3824268060949954</c:v>
                  </c:pt>
                  <c:pt idx="3">
                    <c:v>1.8593535870715472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cat>
          <c:val>
            <c:numRef>
              <c:f>'Phocaeicola sartorii'!$D$21:$G$21</c:f>
              <c:numCache>
                <c:formatCode>0.00</c:formatCode>
                <c:ptCount val="4"/>
                <c:pt idx="0">
                  <c:v>2.1303199999999998</c:v>
                </c:pt>
                <c:pt idx="1">
                  <c:v>0.45887647058823527</c:v>
                </c:pt>
                <c:pt idx="2">
                  <c:v>5.1324999999999994</c:v>
                </c:pt>
                <c:pt idx="3">
                  <c:v>8.6397555555555563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5C-4181-8BDF-CE64184618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920484464"/>
        <c:axId val="1920270864"/>
      </c:barChar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sartorii'!$D$4:$G$4</c:f>
              <c:numCache>
                <c:formatCode>General</c:formatCode>
                <c:ptCount val="4"/>
                <c:pt idx="0" formatCode="0.00">
                  <c:v>0</c:v>
                </c:pt>
                <c:pt idx="1">
                  <c:v>0.1275</c:v>
                </c:pt>
                <c:pt idx="2">
                  <c:v>0</c:v>
                </c:pt>
                <c:pt idx="3">
                  <c:v>4.5415999999999999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4C5C-4181-8BDF-CE6418461819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sartorii'!$D$5:$G$5</c:f>
              <c:numCache>
                <c:formatCode>General</c:formatCode>
                <c:ptCount val="4"/>
                <c:pt idx="0" formatCode="0.00">
                  <c:v>0</c:v>
                </c:pt>
                <c:pt idx="1">
                  <c:v>2.2353999999999998</c:v>
                </c:pt>
                <c:pt idx="2">
                  <c:v>0</c:v>
                </c:pt>
                <c:pt idx="3">
                  <c:v>1.7295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C5C-4181-8BDF-CE6418461819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sartorii'!$D$6:$G$6</c:f>
              <c:numCache>
                <c:formatCode>General</c:formatCode>
                <c:ptCount val="4"/>
                <c:pt idx="0" formatCode="0.00">
                  <c:v>5.1475999999999997</c:v>
                </c:pt>
                <c:pt idx="1">
                  <c:v>1.4884999999999999</c:v>
                </c:pt>
                <c:pt idx="2">
                  <c:v>8.9236000000000004</c:v>
                </c:pt>
                <c:pt idx="3">
                  <c:v>5.8475999999999999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4C5C-4181-8BDF-CE6418461819}"/>
            </c:ext>
          </c:extLst>
        </c:ser>
        <c:ser>
          <c:idx val="3"/>
          <c:order val="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sartorii'!$D$7:$G$7</c:f>
              <c:numCache>
                <c:formatCode>General</c:formatCode>
                <c:ptCount val="4"/>
                <c:pt idx="0" formatCode="0.00">
                  <c:v>5.5039999999999996</c:v>
                </c:pt>
                <c:pt idx="1">
                  <c:v>0</c:v>
                </c:pt>
                <c:pt idx="2">
                  <c:v>13.5601</c:v>
                </c:pt>
                <c:pt idx="3">
                  <c:v>9.4681999999999995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4C5C-4181-8BDF-CE6418461819}"/>
            </c:ext>
          </c:extLst>
        </c:ser>
        <c:ser>
          <c:idx val="4"/>
          <c:order val="4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sartorii'!$D$8:$G$8</c:f>
              <c:numCache>
                <c:formatCode>General</c:formatCode>
                <c:ptCount val="4"/>
                <c:pt idx="0" formatCode="0.00">
                  <c:v>0</c:v>
                </c:pt>
                <c:pt idx="1">
                  <c:v>0</c:v>
                </c:pt>
                <c:pt idx="2">
                  <c:v>3.1787999999999998</c:v>
                </c:pt>
                <c:pt idx="3">
                  <c:v>16.486899999999999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4C5C-4181-8BDF-CE6418461819}"/>
            </c:ext>
          </c:extLst>
        </c:ser>
        <c:ser>
          <c:idx val="5"/>
          <c:order val="5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sartorii'!$D$9:$G$9</c:f>
              <c:numCache>
                <c:formatCode>General</c:formatCode>
                <c:ptCount val="4"/>
                <c:pt idx="1">
                  <c:v>0</c:v>
                </c:pt>
                <c:pt idx="3">
                  <c:v>10.4511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4C5C-4181-8BDF-CE6418461819}"/>
            </c:ext>
          </c:extLst>
        </c:ser>
        <c:ser>
          <c:idx val="6"/>
          <c:order val="6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sartorii'!$D$10:$G$10</c:f>
              <c:numCache>
                <c:formatCode>General</c:formatCode>
                <c:ptCount val="4"/>
                <c:pt idx="1">
                  <c:v>2.2000000000000001E-3</c:v>
                </c:pt>
                <c:pt idx="3">
                  <c:v>19.066700000000001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4C5C-4181-8BDF-CE6418461819}"/>
            </c:ext>
          </c:extLst>
        </c:ser>
        <c:ser>
          <c:idx val="7"/>
          <c:order val="7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sartorii'!$D$11:$G$11</c:f>
              <c:numCache>
                <c:formatCode>General</c:formatCode>
                <c:ptCount val="4"/>
                <c:pt idx="1">
                  <c:v>0</c:v>
                </c:pt>
                <c:pt idx="3">
                  <c:v>7.0986000000000002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4C5C-4181-8BDF-CE6418461819}"/>
            </c:ext>
          </c:extLst>
        </c:ser>
        <c:ser>
          <c:idx val="8"/>
          <c:order val="8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sartorii'!$D$12:$G$12</c:f>
              <c:numCache>
                <c:formatCode>General</c:formatCode>
                <c:ptCount val="4"/>
                <c:pt idx="1">
                  <c:v>0</c:v>
                </c:pt>
                <c:pt idx="3">
                  <c:v>3.0676000000000001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4C5C-4181-8BDF-CE6418461819}"/>
            </c:ext>
          </c:extLst>
        </c:ser>
        <c:ser>
          <c:idx val="9"/>
          <c:order val="9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sartorii'!$D$13:$G$13</c:f>
              <c:numCache>
                <c:formatCode>General</c:formatCode>
                <c:ptCount val="4"/>
                <c:pt idx="1">
                  <c:v>0.72960000000000003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4C5C-4181-8BDF-CE6418461819}"/>
            </c:ext>
          </c:extLst>
        </c:ser>
        <c:ser>
          <c:idx val="10"/>
          <c:order val="1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sartorii'!$D$14:$G$14</c:f>
              <c:numCache>
                <c:formatCode>General</c:formatCode>
                <c:ptCount val="4"/>
                <c:pt idx="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1-4C5C-4181-8BDF-CE6418461819}"/>
            </c:ext>
          </c:extLst>
        </c:ser>
        <c:ser>
          <c:idx val="11"/>
          <c:order val="1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sartorii'!$D$15:$G$15</c:f>
              <c:numCache>
                <c:formatCode>General</c:formatCode>
                <c:ptCount val="4"/>
                <c:pt idx="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2-4C5C-4181-8BDF-CE6418461819}"/>
            </c:ext>
          </c:extLst>
        </c:ser>
        <c:ser>
          <c:idx val="12"/>
          <c:order val="1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sartorii'!$D$16:$G$16</c:f>
              <c:numCache>
                <c:formatCode>General</c:formatCode>
                <c:ptCount val="4"/>
                <c:pt idx="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4C5C-4181-8BDF-CE6418461819}"/>
            </c:ext>
          </c:extLst>
        </c:ser>
        <c:ser>
          <c:idx val="13"/>
          <c:order val="1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sartorii'!$D$17:$G$17</c:f>
              <c:numCache>
                <c:formatCode>General</c:formatCode>
                <c:ptCount val="4"/>
                <c:pt idx="1">
                  <c:v>3.2176999999999998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4-4C5C-4181-8BDF-CE6418461819}"/>
            </c:ext>
          </c:extLst>
        </c:ser>
        <c:ser>
          <c:idx val="14"/>
          <c:order val="14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sartorii'!$D$18:$G$18</c:f>
              <c:numCache>
                <c:formatCode>General</c:formatCode>
                <c:ptCount val="4"/>
                <c:pt idx="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5-4C5C-4181-8BDF-CE6418461819}"/>
            </c:ext>
          </c:extLst>
        </c:ser>
        <c:ser>
          <c:idx val="15"/>
          <c:order val="15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sartorii'!$D$19:$G$19</c:f>
              <c:numCache>
                <c:formatCode>General</c:formatCode>
                <c:ptCount val="4"/>
                <c:pt idx="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6-4C5C-4181-8BDF-CE6418461819}"/>
            </c:ext>
          </c:extLst>
        </c:ser>
        <c:ser>
          <c:idx val="16"/>
          <c:order val="16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'Phocaeicola sartorii'!$D$3:$G$3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'Phocaeicola sartorii'!$D$20:$G$20</c:f>
              <c:numCache>
                <c:formatCode>General</c:formatCode>
                <c:ptCount val="4"/>
                <c:pt idx="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7-4C5C-4181-8BDF-CE64184618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20484464"/>
        <c:axId val="1920270864"/>
      </c:scatterChart>
      <c:catAx>
        <c:axId val="1920484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20270864"/>
        <c:crosses val="autoZero"/>
        <c:auto val="1"/>
        <c:lblAlgn val="ctr"/>
        <c:lblOffset val="100"/>
        <c:tickMarkSkip val="1"/>
        <c:noMultiLvlLbl val="0"/>
      </c:catAx>
      <c:valAx>
        <c:axId val="1920270864"/>
        <c:scaling>
          <c:orientation val="minMax"/>
          <c:max val="20"/>
          <c:min val="0"/>
        </c:scaling>
        <c:delete val="0"/>
        <c:axPos val="l"/>
        <c:numFmt formatCode="0_ " sourceLinked="0"/>
        <c:majorTickMark val="out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2048446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666666666666668E-2"/>
          <c:y val="3.5136666666666663E-2"/>
          <c:w val="0.91533333333333333"/>
          <c:h val="0.90524444444444441"/>
        </c:manualLayout>
      </c:layout>
      <c:barChart>
        <c:barDir val="col"/>
        <c:grouping val="clustered"/>
        <c:varyColors val="0"/>
        <c:ser>
          <c:idx val="17"/>
          <c:order val="17"/>
          <c:spPr>
            <a:solidFill>
              <a:schemeClr val="bg1"/>
            </a:solid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1CA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33-4DDC-8BE3-92D7FD2EF907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33-4DDC-8BE3-92D7FD2EF907}"/>
              </c:ext>
            </c:extLst>
          </c:dPt>
          <c:dPt>
            <c:idx val="3"/>
            <c:invertIfNegative val="0"/>
            <c:bubble3D val="0"/>
            <c:spPr>
              <a:solidFill>
                <a:srgbClr val="78A6BD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733-4DDC-8BE3-92D7FD2EF907}"/>
              </c:ext>
            </c:extLst>
          </c:dPt>
          <c:errBars>
            <c:errBarType val="both"/>
            <c:errValType val="cust"/>
            <c:noEndCap val="0"/>
            <c:plus>
              <c:numRef>
                <c:f>Petralouisia!$D$22:$G$22</c:f>
                <c:numCache>
                  <c:formatCode>General</c:formatCode>
                  <c:ptCount val="4"/>
                  <c:pt idx="0">
                    <c:v>9.0209634075302594E-2</c:v>
                  </c:pt>
                  <c:pt idx="1">
                    <c:v>0.21135138560855632</c:v>
                  </c:pt>
                  <c:pt idx="2">
                    <c:v>9.2816630406409376E-2</c:v>
                  </c:pt>
                  <c:pt idx="3">
                    <c:v>5.0607005430357781E-2</c:v>
                  </c:pt>
                </c:numCache>
              </c:numRef>
            </c:plus>
            <c:minus>
              <c:numRef>
                <c:f>Petralouisia!$D$22:$G$22</c:f>
                <c:numCache>
                  <c:formatCode>General</c:formatCode>
                  <c:ptCount val="4"/>
                  <c:pt idx="0">
                    <c:v>9.0209634075302594E-2</c:v>
                  </c:pt>
                  <c:pt idx="1">
                    <c:v>0.21135138560855632</c:v>
                  </c:pt>
                  <c:pt idx="2">
                    <c:v>9.2816630406409376E-2</c:v>
                  </c:pt>
                  <c:pt idx="3">
                    <c:v>5.0607005430357781E-2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cat>
          <c:val>
            <c:numRef>
              <c:f>Petralouisia!$D$21:$G$21</c:f>
              <c:numCache>
                <c:formatCode>0.00</c:formatCode>
                <c:ptCount val="4"/>
                <c:pt idx="0">
                  <c:v>0.4150600000000001</c:v>
                </c:pt>
                <c:pt idx="1">
                  <c:v>1.4342941176470585</c:v>
                </c:pt>
                <c:pt idx="2">
                  <c:v>0.47224000000000005</c:v>
                </c:pt>
                <c:pt idx="3">
                  <c:v>0.47918888888888883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733-4DDC-8BE3-92D7FD2EF9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920484464"/>
        <c:axId val="1920270864"/>
      </c:barChar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Petralouisia!$D$4:$G$4</c:f>
              <c:numCache>
                <c:formatCode>General</c:formatCode>
                <c:ptCount val="4"/>
                <c:pt idx="0">
                  <c:v>0.32</c:v>
                </c:pt>
                <c:pt idx="1">
                  <c:v>1.7890999999999999</c:v>
                </c:pt>
                <c:pt idx="2">
                  <c:v>0.6482</c:v>
                </c:pt>
                <c:pt idx="3">
                  <c:v>0.58020000000000005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3733-4DDC-8BE3-92D7FD2EF907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Petralouisia!$D$5:$G$5</c:f>
              <c:numCache>
                <c:formatCode>General</c:formatCode>
                <c:ptCount val="4"/>
                <c:pt idx="0">
                  <c:v>0.46229999999999999</c:v>
                </c:pt>
                <c:pt idx="1">
                  <c:v>1.1933</c:v>
                </c:pt>
                <c:pt idx="2">
                  <c:v>0.51290000000000002</c:v>
                </c:pt>
                <c:pt idx="3">
                  <c:v>0.45329999999999998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3733-4DDC-8BE3-92D7FD2EF907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Petralouisia!$D$6:$G$6</c:f>
              <c:numCache>
                <c:formatCode>General</c:formatCode>
                <c:ptCount val="4"/>
                <c:pt idx="0">
                  <c:v>0.1145</c:v>
                </c:pt>
                <c:pt idx="1">
                  <c:v>1.0611999999999999</c:v>
                </c:pt>
                <c:pt idx="2">
                  <c:v>0.41560000000000002</c:v>
                </c:pt>
                <c:pt idx="3">
                  <c:v>0.63990000000000002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3733-4DDC-8BE3-92D7FD2EF907}"/>
            </c:ext>
          </c:extLst>
        </c:ser>
        <c:ser>
          <c:idx val="3"/>
          <c:order val="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Petralouisia!$D$7:$G$7</c:f>
              <c:numCache>
                <c:formatCode>General</c:formatCode>
                <c:ptCount val="4"/>
                <c:pt idx="0">
                  <c:v>0.73270000000000002</c:v>
                </c:pt>
                <c:pt idx="1">
                  <c:v>2.8654000000000002</c:v>
                </c:pt>
                <c:pt idx="2">
                  <c:v>0.10349999999999999</c:v>
                </c:pt>
                <c:pt idx="3">
                  <c:v>0.39639999999999997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3733-4DDC-8BE3-92D7FD2EF907}"/>
            </c:ext>
          </c:extLst>
        </c:ser>
        <c:ser>
          <c:idx val="4"/>
          <c:order val="4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Petralouisia!$D$8:$G$8</c:f>
              <c:numCache>
                <c:formatCode>General</c:formatCode>
                <c:ptCount val="4"/>
                <c:pt idx="0">
                  <c:v>0.44579999999999997</c:v>
                </c:pt>
                <c:pt idx="1">
                  <c:v>0.64180000000000004</c:v>
                </c:pt>
                <c:pt idx="2">
                  <c:v>0.68100000000000005</c:v>
                </c:pt>
                <c:pt idx="3">
                  <c:v>0.56240000000000001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3733-4DDC-8BE3-92D7FD2EF907}"/>
            </c:ext>
          </c:extLst>
        </c:ser>
        <c:ser>
          <c:idx val="5"/>
          <c:order val="5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Petralouisia!$D$9:$G$9</c:f>
              <c:numCache>
                <c:formatCode>General</c:formatCode>
                <c:ptCount val="4"/>
                <c:pt idx="1">
                  <c:v>0.1178</c:v>
                </c:pt>
                <c:pt idx="3">
                  <c:v>0.15620000000000001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3733-4DDC-8BE3-92D7FD2EF907}"/>
            </c:ext>
          </c:extLst>
        </c:ser>
        <c:ser>
          <c:idx val="6"/>
          <c:order val="6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Petralouisia!$D$10:$G$10</c:f>
              <c:numCache>
                <c:formatCode>General</c:formatCode>
                <c:ptCount val="4"/>
                <c:pt idx="1">
                  <c:v>0.19109999999999999</c:v>
                </c:pt>
                <c:pt idx="3">
                  <c:v>0.56879999999999997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D-3733-4DDC-8BE3-92D7FD2EF907}"/>
            </c:ext>
          </c:extLst>
        </c:ser>
        <c:ser>
          <c:idx val="7"/>
          <c:order val="7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Petralouisia!$D$11:$G$11</c:f>
              <c:numCache>
                <c:formatCode>General</c:formatCode>
                <c:ptCount val="4"/>
                <c:pt idx="1">
                  <c:v>1.8656999999999999</c:v>
                </c:pt>
                <c:pt idx="3">
                  <c:v>0.32840000000000003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3733-4DDC-8BE3-92D7FD2EF907}"/>
            </c:ext>
          </c:extLst>
        </c:ser>
        <c:ser>
          <c:idx val="8"/>
          <c:order val="8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Petralouisia!$D$12:$G$12</c:f>
              <c:numCache>
                <c:formatCode>General</c:formatCode>
                <c:ptCount val="4"/>
                <c:pt idx="1">
                  <c:v>2.3254000000000001</c:v>
                </c:pt>
                <c:pt idx="3">
                  <c:v>0.62709999999999999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F-3733-4DDC-8BE3-92D7FD2EF907}"/>
            </c:ext>
          </c:extLst>
        </c:ser>
        <c:ser>
          <c:idx val="9"/>
          <c:order val="9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Petralouisia!$D$13:$G$13</c:f>
              <c:numCache>
                <c:formatCode>General</c:formatCode>
                <c:ptCount val="4"/>
                <c:pt idx="1">
                  <c:v>1.4280999999999999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3733-4DDC-8BE3-92D7FD2EF907}"/>
            </c:ext>
          </c:extLst>
        </c:ser>
        <c:ser>
          <c:idx val="10"/>
          <c:order val="1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Petralouisia!$D$14:$G$14</c:f>
              <c:numCache>
                <c:formatCode>General</c:formatCode>
                <c:ptCount val="4"/>
                <c:pt idx="1">
                  <c:v>1.3875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1-3733-4DDC-8BE3-92D7FD2EF907}"/>
            </c:ext>
          </c:extLst>
        </c:ser>
        <c:ser>
          <c:idx val="11"/>
          <c:order val="1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Petralouisia!$D$15:$G$15</c:f>
              <c:numCache>
                <c:formatCode>General</c:formatCode>
                <c:ptCount val="4"/>
                <c:pt idx="1">
                  <c:v>1.5279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2-3733-4DDC-8BE3-92D7FD2EF907}"/>
            </c:ext>
          </c:extLst>
        </c:ser>
        <c:ser>
          <c:idx val="12"/>
          <c:order val="1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Petralouisia!$D$16:$G$16</c:f>
              <c:numCache>
                <c:formatCode>General</c:formatCode>
                <c:ptCount val="4"/>
                <c:pt idx="1">
                  <c:v>1.6166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3733-4DDC-8BE3-92D7FD2EF907}"/>
            </c:ext>
          </c:extLst>
        </c:ser>
        <c:ser>
          <c:idx val="13"/>
          <c:order val="1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Petralouisia!$D$17:$G$17</c:f>
              <c:numCache>
                <c:formatCode>General</c:formatCode>
                <c:ptCount val="4"/>
                <c:pt idx="1">
                  <c:v>6.0100000000000001E-2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4-3733-4DDC-8BE3-92D7FD2EF907}"/>
            </c:ext>
          </c:extLst>
        </c:ser>
        <c:ser>
          <c:idx val="14"/>
          <c:order val="14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Petralouisia!$D$18:$G$18</c:f>
              <c:numCache>
                <c:formatCode>General</c:formatCode>
                <c:ptCount val="4"/>
                <c:pt idx="1">
                  <c:v>1.1394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5-3733-4DDC-8BE3-92D7FD2EF907}"/>
            </c:ext>
          </c:extLst>
        </c:ser>
        <c:ser>
          <c:idx val="15"/>
          <c:order val="15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Petralouisia!$D$19:$G$19</c:f>
              <c:numCache>
                <c:formatCode>General</c:formatCode>
                <c:ptCount val="4"/>
                <c:pt idx="1">
                  <c:v>1.8872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6-3733-4DDC-8BE3-92D7FD2EF907}"/>
            </c:ext>
          </c:extLst>
        </c:ser>
        <c:ser>
          <c:idx val="16"/>
          <c:order val="16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6350">
                <a:solidFill>
                  <a:schemeClr val="tx1"/>
                </a:solidFill>
              </a:ln>
              <a:effectLst/>
            </c:spPr>
          </c:marker>
          <c:xVal>
            <c:strRef>
              <c:f>Petralouisia!$D$3:$G$3</c:f>
              <c:strCache>
                <c:ptCount val="4"/>
                <c:pt idx="0">
                  <c:v>ND</c:v>
                </c:pt>
                <c:pt idx="1">
                  <c:v>Tyr</c:v>
                </c:pt>
                <c:pt idx="2">
                  <c:v>ND35</c:v>
                </c:pt>
                <c:pt idx="3">
                  <c:v>Tyr35</c:v>
                </c:pt>
              </c:strCache>
            </c:strRef>
          </c:xVal>
          <c:yVal>
            <c:numRef>
              <c:f>Petralouisia!$D$20:$G$20</c:f>
              <c:numCache>
                <c:formatCode>General</c:formatCode>
                <c:ptCount val="4"/>
                <c:pt idx="1">
                  <c:v>3.2854000000000001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7-3733-4DDC-8BE3-92D7FD2EF9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20484464"/>
        <c:axId val="1920270864"/>
      </c:scatterChart>
      <c:catAx>
        <c:axId val="1920484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20270864"/>
        <c:crosses val="autoZero"/>
        <c:auto val="1"/>
        <c:lblAlgn val="ctr"/>
        <c:lblOffset val="100"/>
        <c:tickMarkSkip val="1"/>
        <c:noMultiLvlLbl val="0"/>
      </c:catAx>
      <c:valAx>
        <c:axId val="1920270864"/>
        <c:scaling>
          <c:orientation val="minMax"/>
          <c:max val="3"/>
          <c:min val="0"/>
        </c:scaling>
        <c:delete val="0"/>
        <c:axPos val="l"/>
        <c:numFmt formatCode="0_ " sourceLinked="0"/>
        <c:majorTickMark val="out"/>
        <c:minorTickMark val="none"/>
        <c:tickLblPos val="none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2048446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>
          <a:extLst>
            <a:ext uri="{FF2B5EF4-FFF2-40B4-BE49-F238E27FC236}">
              <a16:creationId xmlns:a16="http://schemas.microsoft.com/office/drawing/2014/main" id="{70A0D33F-3AF8-5D0D-681A-833F4BC03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5:notes">
            <a:extLst>
              <a:ext uri="{FF2B5EF4-FFF2-40B4-BE49-F238E27FC236}">
                <a16:creationId xmlns:a16="http://schemas.microsoft.com/office/drawing/2014/main" id="{C878B20E-7FA0-B06A-8B33-469C17317B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5:notes">
            <a:extLst>
              <a:ext uri="{FF2B5EF4-FFF2-40B4-BE49-F238E27FC236}">
                <a16:creationId xmlns:a16="http://schemas.microsoft.com/office/drawing/2014/main" id="{6236AED0-AFAD-9C64-5590-B2382C714B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1547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9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2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3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4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5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26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2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7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8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0" y="0"/>
            <a:ext cx="400520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Supplemental figure 1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185625" y="1765818"/>
            <a:ext cx="54262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765212" y="1765818"/>
            <a:ext cx="54262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dirty="0"/>
          </a:p>
        </p:txBody>
      </p:sp>
      <p:sp>
        <p:nvSpPr>
          <p:cNvPr id="91" name="Google Shape;91;p1"/>
          <p:cNvSpPr txBox="1"/>
          <p:nvPr/>
        </p:nvSpPr>
        <p:spPr>
          <a:xfrm>
            <a:off x="2344799" y="1765818"/>
            <a:ext cx="54262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2924386" y="1765818"/>
            <a:ext cx="54262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3503973" y="1765818"/>
            <a:ext cx="54262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447709" y="2506833"/>
            <a:ext cx="2880000" cy="27699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AIN 93G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2174" y="2506833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 (n=5)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-152400" y="3122313"/>
            <a:ext cx="159457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ND+35DHBA (n=5)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4116323" y="2081345"/>
            <a:ext cx="108000" cy="108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3900423" y="2081345"/>
            <a:ext cx="108000" cy="10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/>
          <p:nvPr/>
        </p:nvSpPr>
        <p:spPr>
          <a:xfrm rot="-2700000">
            <a:off x="4267617" y="2088995"/>
            <a:ext cx="108000" cy="108000"/>
          </a:xfrm>
          <a:prstGeom prst="plus">
            <a:avLst>
              <a:gd name="adj" fmla="val 39137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4379379" y="1765818"/>
            <a:ext cx="75490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(day)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4650181" y="3008155"/>
            <a:ext cx="2533414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Respiration analysis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4650181" y="2780539"/>
            <a:ext cx="2533414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CT scan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"/>
          <p:cNvSpPr/>
          <p:nvPr/>
        </p:nvSpPr>
        <p:spPr>
          <a:xfrm>
            <a:off x="4581576" y="2891571"/>
            <a:ext cx="108000" cy="108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/>
          <p:nvPr/>
        </p:nvSpPr>
        <p:spPr>
          <a:xfrm>
            <a:off x="4581576" y="3114580"/>
            <a:ext cx="108000" cy="10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"/>
          <p:cNvSpPr/>
          <p:nvPr/>
        </p:nvSpPr>
        <p:spPr>
          <a:xfrm rot="-2700000">
            <a:off x="4581576" y="3551131"/>
            <a:ext cx="108000" cy="108000"/>
          </a:xfrm>
          <a:prstGeom prst="plus">
            <a:avLst>
              <a:gd name="adj" fmla="val 39137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4650181" y="3449310"/>
            <a:ext cx="2533414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altLang="ja-JP" sz="1100" dirty="0"/>
              <a:t>Euthanasia and tissue collection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1447709" y="3117767"/>
            <a:ext cx="2880000" cy="276999"/>
          </a:xfrm>
          <a:prstGeom prst="rect">
            <a:avLst/>
          </a:prstGeom>
          <a:solidFill>
            <a:srgbClr val="7F7F7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AIN 93G + 0.2% 3,5-DHBA   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"/>
          <p:cNvSpPr txBox="1"/>
          <p:nvPr/>
        </p:nvSpPr>
        <p:spPr>
          <a:xfrm>
            <a:off x="1447709" y="3423234"/>
            <a:ext cx="2880000" cy="276999"/>
          </a:xfrm>
          <a:prstGeom prst="rect">
            <a:avLst/>
          </a:prstGeom>
          <a:solidFill>
            <a:srgbClr val="78A6BD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 L-Tyr diet + 0.2% 3,5-DHBA</a:t>
            </a:r>
            <a:endParaRPr dirty="0"/>
          </a:p>
        </p:txBody>
      </p:sp>
      <p:sp>
        <p:nvSpPr>
          <p:cNvPr id="109" name="Google Shape;109;p1"/>
          <p:cNvSpPr txBox="1"/>
          <p:nvPr/>
        </p:nvSpPr>
        <p:spPr>
          <a:xfrm>
            <a:off x="-152400" y="3426643"/>
            <a:ext cx="159457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Tyr+35DHBA (n=9)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2174" y="2811163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Tyr (n=17)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1447709" y="2812300"/>
            <a:ext cx="2880000" cy="276999"/>
          </a:xfrm>
          <a:prstGeom prst="rect">
            <a:avLst/>
          </a:prstGeom>
          <a:solidFill>
            <a:srgbClr val="FFC1CA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 </a:t>
            </a:r>
            <a:r>
              <a:rPr lang="en-US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-Tyr diet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"/>
          <p:cNvSpPr txBox="1"/>
          <p:nvPr/>
        </p:nvSpPr>
        <p:spPr>
          <a:xfrm>
            <a:off x="4056423" y="1765818"/>
            <a:ext cx="54262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" name="Google Shape;113;p1"/>
          <p:cNvGrpSpPr/>
          <p:nvPr/>
        </p:nvGrpSpPr>
        <p:grpSpPr>
          <a:xfrm>
            <a:off x="1447709" y="1985680"/>
            <a:ext cx="2880000" cy="72000"/>
            <a:chOff x="2646659" y="2052131"/>
            <a:chExt cx="2880000" cy="72000"/>
          </a:xfrm>
        </p:grpSpPr>
        <p:cxnSp>
          <p:nvCxnSpPr>
            <p:cNvPr id="114" name="Google Shape;114;p1"/>
            <p:cNvCxnSpPr/>
            <p:nvPr/>
          </p:nvCxnSpPr>
          <p:spPr>
            <a:xfrm>
              <a:off x="2646659" y="2122847"/>
              <a:ext cx="2880000" cy="12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" name="Google Shape;115;p1"/>
            <p:cNvCxnSpPr/>
            <p:nvPr/>
          </p:nvCxnSpPr>
          <p:spPr>
            <a:xfrm rot="5400000">
              <a:off x="2610659" y="2088131"/>
              <a:ext cx="72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" name="Google Shape;116;p1"/>
            <p:cNvCxnSpPr/>
            <p:nvPr/>
          </p:nvCxnSpPr>
          <p:spPr>
            <a:xfrm rot="5400000">
              <a:off x="3762659" y="2088131"/>
              <a:ext cx="72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" name="Google Shape;117;p1"/>
            <p:cNvCxnSpPr/>
            <p:nvPr/>
          </p:nvCxnSpPr>
          <p:spPr>
            <a:xfrm rot="5400000">
              <a:off x="4914659" y="2088131"/>
              <a:ext cx="72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" name="Google Shape;118;p1"/>
            <p:cNvCxnSpPr/>
            <p:nvPr/>
          </p:nvCxnSpPr>
          <p:spPr>
            <a:xfrm rot="5400000">
              <a:off x="4338659" y="2088131"/>
              <a:ext cx="72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9" name="Google Shape;119;p1"/>
            <p:cNvCxnSpPr/>
            <p:nvPr/>
          </p:nvCxnSpPr>
          <p:spPr>
            <a:xfrm rot="5400000">
              <a:off x="3186659" y="2088131"/>
              <a:ext cx="72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" name="Google Shape;120;p1"/>
            <p:cNvCxnSpPr/>
            <p:nvPr/>
          </p:nvCxnSpPr>
          <p:spPr>
            <a:xfrm rot="5400000">
              <a:off x="5490659" y="2088131"/>
              <a:ext cx="72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1" name="Google Shape;121;p1"/>
          <p:cNvSpPr/>
          <p:nvPr/>
        </p:nvSpPr>
        <p:spPr>
          <a:xfrm rot="-2700000">
            <a:off x="4588200" y="2222544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833C0B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"/>
          <p:cNvSpPr/>
          <p:nvPr/>
        </p:nvSpPr>
        <p:spPr>
          <a:xfrm rot="-2700000">
            <a:off x="4588201" y="2445553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FFC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"/>
          <p:cNvSpPr/>
          <p:nvPr/>
        </p:nvSpPr>
        <p:spPr>
          <a:xfrm rot="-2700000">
            <a:off x="1397609" y="2088995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833C0B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"/>
          <p:cNvSpPr/>
          <p:nvPr/>
        </p:nvSpPr>
        <p:spPr>
          <a:xfrm rot="-2700000">
            <a:off x="1973076" y="2088995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833C0B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"/>
          <p:cNvSpPr/>
          <p:nvPr/>
        </p:nvSpPr>
        <p:spPr>
          <a:xfrm rot="-2700000">
            <a:off x="2548543" y="2088995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833C0B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"/>
          <p:cNvSpPr/>
          <p:nvPr/>
        </p:nvSpPr>
        <p:spPr>
          <a:xfrm rot="-2700000">
            <a:off x="3124010" y="2088995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833C0B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"/>
          <p:cNvSpPr/>
          <p:nvPr/>
        </p:nvSpPr>
        <p:spPr>
          <a:xfrm rot="-2700000">
            <a:off x="3699477" y="2088995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833C0B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"/>
          <p:cNvSpPr/>
          <p:nvPr/>
        </p:nvSpPr>
        <p:spPr>
          <a:xfrm rot="-2700000">
            <a:off x="1397609" y="2226430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FFC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"/>
          <p:cNvSpPr/>
          <p:nvPr/>
        </p:nvSpPr>
        <p:spPr>
          <a:xfrm rot="-2700000">
            <a:off x="2548543" y="2226430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FFC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"/>
          <p:cNvSpPr/>
          <p:nvPr/>
        </p:nvSpPr>
        <p:spPr>
          <a:xfrm rot="-2700000">
            <a:off x="3699477" y="2226430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FFC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"/>
          <p:cNvSpPr txBox="1"/>
          <p:nvPr/>
        </p:nvSpPr>
        <p:spPr>
          <a:xfrm>
            <a:off x="4650181" y="2138045"/>
            <a:ext cx="2252767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Feces collection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"/>
          <p:cNvSpPr txBox="1"/>
          <p:nvPr/>
        </p:nvSpPr>
        <p:spPr>
          <a:xfrm>
            <a:off x="4650181" y="2365661"/>
            <a:ext cx="2252767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Urine collection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"/>
          <p:cNvSpPr txBox="1"/>
          <p:nvPr/>
        </p:nvSpPr>
        <p:spPr>
          <a:xfrm>
            <a:off x="633461" y="4486173"/>
            <a:ext cx="5760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Supplemental figure 1. Experimental design and timeline</a:t>
            </a:r>
            <a:endParaRPr sz="12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During the experimental period, feces and urine were collected, and CT-based abdominal fat analysis, respiratory gas analysis, oral glucose tolerance test (OGTT) were performed.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1"/>
          <p:cNvSpPr/>
          <p:nvPr/>
        </p:nvSpPr>
        <p:spPr>
          <a:xfrm rot="-2700000">
            <a:off x="4588200" y="2668562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"/>
          <p:cNvSpPr txBox="1"/>
          <p:nvPr/>
        </p:nvSpPr>
        <p:spPr>
          <a:xfrm>
            <a:off x="4650181" y="2573100"/>
            <a:ext cx="2252767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Blood collection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"/>
          <p:cNvSpPr/>
          <p:nvPr/>
        </p:nvSpPr>
        <p:spPr>
          <a:xfrm rot="-2700000">
            <a:off x="1397609" y="2364805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"/>
          <p:cNvSpPr/>
          <p:nvPr/>
        </p:nvSpPr>
        <p:spPr>
          <a:xfrm rot="-2700000">
            <a:off x="4267616" y="2229012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"/>
          <p:cNvSpPr/>
          <p:nvPr/>
        </p:nvSpPr>
        <p:spPr>
          <a:xfrm rot="-2700000">
            <a:off x="2548543" y="2370754"/>
            <a:ext cx="108000" cy="108000"/>
          </a:xfrm>
          <a:prstGeom prst="teardrop">
            <a:avLst>
              <a:gd name="adj" fmla="val 100000"/>
            </a:avLst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"/>
          <p:cNvSpPr/>
          <p:nvPr/>
        </p:nvSpPr>
        <p:spPr>
          <a:xfrm>
            <a:off x="4581576" y="3349473"/>
            <a:ext cx="108000" cy="9199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"/>
          <p:cNvSpPr txBox="1"/>
          <p:nvPr/>
        </p:nvSpPr>
        <p:spPr>
          <a:xfrm>
            <a:off x="4650181" y="3245312"/>
            <a:ext cx="2533414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OGTT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"/>
          <p:cNvSpPr/>
          <p:nvPr/>
        </p:nvSpPr>
        <p:spPr>
          <a:xfrm>
            <a:off x="3394491" y="2093595"/>
            <a:ext cx="108000" cy="9199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"/>
          <p:cNvSpPr txBox="1"/>
          <p:nvPr/>
        </p:nvSpPr>
        <p:spPr>
          <a:xfrm>
            <a:off x="0" y="0"/>
            <a:ext cx="400520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Supplemental figure 2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433" name="Google Shape;433;p4"/>
          <p:cNvGraphicFramePr/>
          <p:nvPr/>
        </p:nvGraphicFramePr>
        <p:xfrm>
          <a:off x="1162262" y="1447294"/>
          <a:ext cx="900000" cy="9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4" name="Google Shape;434;p4"/>
          <p:cNvSpPr txBox="1"/>
          <p:nvPr/>
        </p:nvSpPr>
        <p:spPr>
          <a:xfrm rot="-5400000">
            <a:off x="347665" y="1689623"/>
            <a:ext cx="1260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Cecal phenol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(Relative to ND)</a:t>
            </a: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5" name="Google Shape;435;p4"/>
          <p:cNvGrpSpPr/>
          <p:nvPr/>
        </p:nvGrpSpPr>
        <p:grpSpPr>
          <a:xfrm>
            <a:off x="857533" y="1356226"/>
            <a:ext cx="430797" cy="1032571"/>
            <a:chOff x="853413" y="2690481"/>
            <a:chExt cx="430797" cy="1032571"/>
          </a:xfrm>
        </p:grpSpPr>
        <p:sp>
          <p:nvSpPr>
            <p:cNvPr id="436" name="Google Shape;436;p4"/>
            <p:cNvSpPr txBox="1"/>
            <p:nvPr/>
          </p:nvSpPr>
          <p:spPr>
            <a:xfrm>
              <a:off x="853413" y="2690481"/>
              <a:ext cx="4307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4"/>
            <p:cNvSpPr txBox="1"/>
            <p:nvPr/>
          </p:nvSpPr>
          <p:spPr>
            <a:xfrm>
              <a:off x="853413" y="3507608"/>
              <a:ext cx="4307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4"/>
            <p:cNvSpPr txBox="1"/>
            <p:nvPr/>
          </p:nvSpPr>
          <p:spPr>
            <a:xfrm>
              <a:off x="853413" y="3099044"/>
              <a:ext cx="4307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" name="Google Shape;439;p4"/>
          <p:cNvGrpSpPr/>
          <p:nvPr/>
        </p:nvGrpSpPr>
        <p:grpSpPr>
          <a:xfrm>
            <a:off x="1193343" y="1433741"/>
            <a:ext cx="947165" cy="748844"/>
            <a:chOff x="1192497" y="2784504"/>
            <a:chExt cx="947165" cy="748844"/>
          </a:xfrm>
        </p:grpSpPr>
        <p:sp>
          <p:nvSpPr>
            <p:cNvPr id="440" name="Google Shape;440;p4"/>
            <p:cNvSpPr txBox="1"/>
            <p:nvPr/>
          </p:nvSpPr>
          <p:spPr>
            <a:xfrm>
              <a:off x="1192497" y="3317904"/>
              <a:ext cx="360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4"/>
            <p:cNvSpPr txBox="1"/>
            <p:nvPr/>
          </p:nvSpPr>
          <p:spPr>
            <a:xfrm>
              <a:off x="1388219" y="2784504"/>
              <a:ext cx="360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4"/>
            <p:cNvSpPr txBox="1"/>
            <p:nvPr/>
          </p:nvSpPr>
          <p:spPr>
            <a:xfrm>
              <a:off x="1583941" y="3317904"/>
              <a:ext cx="360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4"/>
            <p:cNvSpPr txBox="1"/>
            <p:nvPr/>
          </p:nvSpPr>
          <p:spPr>
            <a:xfrm>
              <a:off x="1779662" y="3317904"/>
              <a:ext cx="360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5" name="Google Shape;445;p4"/>
          <p:cNvSpPr txBox="1"/>
          <p:nvPr/>
        </p:nvSpPr>
        <p:spPr>
          <a:xfrm rot="18900000">
            <a:off x="875801" y="2408773"/>
            <a:ext cx="68983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4"/>
          <p:cNvSpPr txBox="1"/>
          <p:nvPr/>
        </p:nvSpPr>
        <p:spPr>
          <a:xfrm rot="18900000">
            <a:off x="1067178" y="2408773"/>
            <a:ext cx="68983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Tyr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4"/>
          <p:cNvSpPr txBox="1"/>
          <p:nvPr/>
        </p:nvSpPr>
        <p:spPr>
          <a:xfrm rot="18900000">
            <a:off x="1046129" y="2495983"/>
            <a:ext cx="936446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ND+35DHBA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4"/>
          <p:cNvSpPr txBox="1"/>
          <p:nvPr/>
        </p:nvSpPr>
        <p:spPr>
          <a:xfrm rot="18900000">
            <a:off x="1289161" y="2484817"/>
            <a:ext cx="904862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Tyr+35DHBA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4"/>
          <p:cNvSpPr txBox="1"/>
          <p:nvPr/>
        </p:nvSpPr>
        <p:spPr>
          <a:xfrm>
            <a:off x="555350" y="1274113"/>
            <a:ext cx="34526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4"/>
          <p:cNvSpPr txBox="1"/>
          <p:nvPr/>
        </p:nvSpPr>
        <p:spPr>
          <a:xfrm>
            <a:off x="2186059" y="1276103"/>
            <a:ext cx="34526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52" name="Google Shape;452;p4"/>
          <p:cNvGraphicFramePr/>
          <p:nvPr/>
        </p:nvGraphicFramePr>
        <p:xfrm>
          <a:off x="2736985" y="1447294"/>
          <a:ext cx="900000" cy="9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53" name="Google Shape;453;p4"/>
          <p:cNvSpPr txBox="1"/>
          <p:nvPr/>
        </p:nvSpPr>
        <p:spPr>
          <a:xfrm rot="-5400000">
            <a:off x="1948636" y="1689623"/>
            <a:ext cx="1260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Cecal Tyr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(μmol/g cecal feces)</a:t>
            </a: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4" name="Google Shape;454;p4"/>
          <p:cNvGrpSpPr/>
          <p:nvPr/>
        </p:nvGrpSpPr>
        <p:grpSpPr>
          <a:xfrm>
            <a:off x="2428982" y="1356226"/>
            <a:ext cx="430797" cy="1032571"/>
            <a:chOff x="853413" y="4350229"/>
            <a:chExt cx="430797" cy="1032571"/>
          </a:xfrm>
        </p:grpSpPr>
        <p:sp>
          <p:nvSpPr>
            <p:cNvPr id="455" name="Google Shape;455;p4"/>
            <p:cNvSpPr txBox="1"/>
            <p:nvPr/>
          </p:nvSpPr>
          <p:spPr>
            <a:xfrm>
              <a:off x="853413" y="4350229"/>
              <a:ext cx="4307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4"/>
            <p:cNvSpPr txBox="1"/>
            <p:nvPr/>
          </p:nvSpPr>
          <p:spPr>
            <a:xfrm>
              <a:off x="853413" y="5167356"/>
              <a:ext cx="4307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4"/>
            <p:cNvSpPr txBox="1"/>
            <p:nvPr/>
          </p:nvSpPr>
          <p:spPr>
            <a:xfrm>
              <a:off x="853413" y="4758792"/>
              <a:ext cx="4307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9" name="Google Shape;459;p4"/>
          <p:cNvSpPr txBox="1"/>
          <p:nvPr/>
        </p:nvSpPr>
        <p:spPr>
          <a:xfrm rot="18900000">
            <a:off x="2450524" y="2408773"/>
            <a:ext cx="68983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4"/>
          <p:cNvSpPr txBox="1"/>
          <p:nvPr/>
        </p:nvSpPr>
        <p:spPr>
          <a:xfrm rot="18900000">
            <a:off x="2641901" y="2408773"/>
            <a:ext cx="68983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Tyr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4"/>
          <p:cNvSpPr txBox="1"/>
          <p:nvPr/>
        </p:nvSpPr>
        <p:spPr>
          <a:xfrm rot="18900000">
            <a:off x="2620852" y="2495983"/>
            <a:ext cx="936446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ND+35DHBA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4"/>
          <p:cNvSpPr txBox="1"/>
          <p:nvPr/>
        </p:nvSpPr>
        <p:spPr>
          <a:xfrm rot="18900000">
            <a:off x="2863884" y="2484817"/>
            <a:ext cx="904862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Tyr+35DHBA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4"/>
          <p:cNvSpPr txBox="1"/>
          <p:nvPr/>
        </p:nvSpPr>
        <p:spPr>
          <a:xfrm>
            <a:off x="797626" y="3659195"/>
            <a:ext cx="54846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Supplemental figure </a:t>
            </a:r>
            <a:r>
              <a:rPr lang="en-US" sz="1200" b="1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Quantitative analysis of </a:t>
            </a:r>
            <a:r>
              <a:rPr lang="en-US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cecal phenol and </a:t>
            </a:r>
            <a:r>
              <a:rPr lang="en-US" sz="105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</a:t>
            </a:r>
            <a:r>
              <a:rPr lang="en-US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-Tyr</a:t>
            </a:r>
            <a:r>
              <a:rPr lang="en-US" sz="1200" b="1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1200" b="1" i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​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(A) </a:t>
            </a:r>
            <a:r>
              <a:rPr lang="en-US" sz="1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Cecal</a:t>
            </a:r>
            <a:r>
              <a:rPr lang="en-US" sz="1200" b="0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phenol levels are shown for individual mice with mean values summarized as bar graphs. (B) Cecal </a:t>
            </a:r>
            <a:r>
              <a:rPr lang="en-US" sz="1050" b="0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</a:t>
            </a:r>
            <a:r>
              <a:rPr lang="en-US" sz="1200" b="0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-Tyr levels at Day 35. 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8" name="Google Shape;1058;p11"/>
          <p:cNvGraphicFramePr/>
          <p:nvPr/>
        </p:nvGraphicFramePr>
        <p:xfrm>
          <a:off x="1197493" y="1437921"/>
          <a:ext cx="1260000" cy="9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59" name="Google Shape;1059;p11"/>
          <p:cNvSpPr txBox="1"/>
          <p:nvPr/>
        </p:nvSpPr>
        <p:spPr>
          <a:xfrm rot="-5400000">
            <a:off x="331968" y="1785099"/>
            <a:ext cx="1260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Blood glucose (mg/dL)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11"/>
          <p:cNvSpPr txBox="1"/>
          <p:nvPr/>
        </p:nvSpPr>
        <p:spPr>
          <a:xfrm>
            <a:off x="846150" y="1351409"/>
            <a:ext cx="43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400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11"/>
          <p:cNvSpPr txBox="1"/>
          <p:nvPr/>
        </p:nvSpPr>
        <p:spPr>
          <a:xfrm>
            <a:off x="846150" y="1766317"/>
            <a:ext cx="43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200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11"/>
          <p:cNvSpPr txBox="1"/>
          <p:nvPr/>
        </p:nvSpPr>
        <p:spPr>
          <a:xfrm>
            <a:off x="846150" y="2181225"/>
            <a:ext cx="43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11"/>
          <p:cNvSpPr txBox="1"/>
          <p:nvPr/>
        </p:nvSpPr>
        <p:spPr>
          <a:xfrm>
            <a:off x="1334991" y="2292403"/>
            <a:ext cx="43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11"/>
          <p:cNvSpPr txBox="1"/>
          <p:nvPr/>
        </p:nvSpPr>
        <p:spPr>
          <a:xfrm>
            <a:off x="1616370" y="2292403"/>
            <a:ext cx="43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11"/>
          <p:cNvSpPr txBox="1"/>
          <p:nvPr/>
        </p:nvSpPr>
        <p:spPr>
          <a:xfrm>
            <a:off x="1897749" y="2292403"/>
            <a:ext cx="43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1"/>
          <p:cNvSpPr txBox="1"/>
          <p:nvPr/>
        </p:nvSpPr>
        <p:spPr>
          <a:xfrm>
            <a:off x="2179127" y="2292403"/>
            <a:ext cx="43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1"/>
          <p:cNvSpPr txBox="1"/>
          <p:nvPr/>
        </p:nvSpPr>
        <p:spPr>
          <a:xfrm>
            <a:off x="1053612" y="2292403"/>
            <a:ext cx="43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1"/>
          <p:cNvSpPr txBox="1"/>
          <p:nvPr/>
        </p:nvSpPr>
        <p:spPr>
          <a:xfrm>
            <a:off x="1150565" y="2414448"/>
            <a:ext cx="135380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 (min)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69" name="Google Shape;1069;p11"/>
          <p:cNvGraphicFramePr/>
          <p:nvPr/>
        </p:nvGraphicFramePr>
        <p:xfrm>
          <a:off x="3538549" y="1437921"/>
          <a:ext cx="900000" cy="9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70" name="Google Shape;1070;p11"/>
          <p:cNvSpPr txBox="1"/>
          <p:nvPr/>
        </p:nvSpPr>
        <p:spPr>
          <a:xfrm rot="-5400000">
            <a:off x="2637340" y="1769068"/>
            <a:ext cx="1368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AUC  (mg/dL×h)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1" name="Google Shape;1071;p11"/>
          <p:cNvGrpSpPr/>
          <p:nvPr/>
        </p:nvGrpSpPr>
        <p:grpSpPr>
          <a:xfrm>
            <a:off x="3229893" y="1356226"/>
            <a:ext cx="432000" cy="1039977"/>
            <a:chOff x="870233" y="1356226"/>
            <a:chExt cx="432000" cy="1039977"/>
          </a:xfrm>
        </p:grpSpPr>
        <p:sp>
          <p:nvSpPr>
            <p:cNvPr id="1072" name="Google Shape;1072;p11"/>
            <p:cNvSpPr txBox="1"/>
            <p:nvPr/>
          </p:nvSpPr>
          <p:spPr>
            <a:xfrm>
              <a:off x="870233" y="1356226"/>
              <a:ext cx="432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600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11"/>
            <p:cNvSpPr txBox="1"/>
            <p:nvPr/>
          </p:nvSpPr>
          <p:spPr>
            <a:xfrm>
              <a:off x="870233" y="1768492"/>
              <a:ext cx="432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300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1"/>
            <p:cNvSpPr txBox="1"/>
            <p:nvPr/>
          </p:nvSpPr>
          <p:spPr>
            <a:xfrm>
              <a:off x="870233" y="2180759"/>
              <a:ext cx="432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6" name="Google Shape;1076;p11"/>
          <p:cNvSpPr txBox="1"/>
          <p:nvPr/>
        </p:nvSpPr>
        <p:spPr>
          <a:xfrm rot="18900000">
            <a:off x="3242499" y="2386801"/>
            <a:ext cx="68790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11"/>
          <p:cNvSpPr txBox="1"/>
          <p:nvPr/>
        </p:nvSpPr>
        <p:spPr>
          <a:xfrm rot="18900000">
            <a:off x="3433876" y="2386801"/>
            <a:ext cx="68790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Tyr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1"/>
          <p:cNvSpPr txBox="1"/>
          <p:nvPr/>
        </p:nvSpPr>
        <p:spPr>
          <a:xfrm rot="18900000">
            <a:off x="3413415" y="2473767"/>
            <a:ext cx="93383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ND+35DHBA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11"/>
          <p:cNvSpPr txBox="1"/>
          <p:nvPr/>
        </p:nvSpPr>
        <p:spPr>
          <a:xfrm rot="18900000">
            <a:off x="3656372" y="2462631"/>
            <a:ext cx="902333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Tyr+35DHBA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0" name="Google Shape;1080;p11"/>
          <p:cNvGrpSpPr/>
          <p:nvPr/>
        </p:nvGrpSpPr>
        <p:grpSpPr>
          <a:xfrm>
            <a:off x="2499569" y="1592716"/>
            <a:ext cx="647152" cy="691222"/>
            <a:chOff x="1562986" y="3352486"/>
            <a:chExt cx="647152" cy="691222"/>
          </a:xfrm>
        </p:grpSpPr>
        <p:grpSp>
          <p:nvGrpSpPr>
            <p:cNvPr id="1081" name="Google Shape;1081;p11"/>
            <p:cNvGrpSpPr/>
            <p:nvPr/>
          </p:nvGrpSpPr>
          <p:grpSpPr>
            <a:xfrm>
              <a:off x="1562986" y="3430312"/>
              <a:ext cx="210181" cy="72000"/>
              <a:chOff x="1562986" y="3430312"/>
              <a:chExt cx="210181" cy="72000"/>
            </a:xfrm>
          </p:grpSpPr>
          <p:cxnSp>
            <p:nvCxnSpPr>
              <p:cNvPr id="1082" name="Google Shape;1082;p11"/>
              <p:cNvCxnSpPr/>
              <p:nvPr/>
            </p:nvCxnSpPr>
            <p:spPr>
              <a:xfrm>
                <a:off x="1562986" y="3466312"/>
                <a:ext cx="210181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1083" name="Google Shape;1083;p11"/>
              <p:cNvSpPr/>
              <p:nvPr/>
            </p:nvSpPr>
            <p:spPr>
              <a:xfrm>
                <a:off x="1632076" y="3430312"/>
                <a:ext cx="72000" cy="720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800"/>
                  <a:buFont typeface="Calibri"/>
                  <a:buNone/>
                </a:pPr>
                <a:endParaRPr sz="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4" name="Google Shape;1084;p11"/>
            <p:cNvSpPr txBox="1"/>
            <p:nvPr/>
          </p:nvSpPr>
          <p:spPr>
            <a:xfrm>
              <a:off x="1704871" y="3352486"/>
              <a:ext cx="38664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: ND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11"/>
            <p:cNvSpPr txBox="1"/>
            <p:nvPr/>
          </p:nvSpPr>
          <p:spPr>
            <a:xfrm>
              <a:off x="1704871" y="3511079"/>
              <a:ext cx="38664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: Tyr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11"/>
            <p:cNvSpPr txBox="1"/>
            <p:nvPr/>
          </p:nvSpPr>
          <p:spPr>
            <a:xfrm>
              <a:off x="1704871" y="3669672"/>
              <a:ext cx="50526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: ND35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11"/>
            <p:cNvSpPr txBox="1"/>
            <p:nvPr/>
          </p:nvSpPr>
          <p:spPr>
            <a:xfrm>
              <a:off x="1704870" y="3828264"/>
              <a:ext cx="50526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: Tyr35</a:t>
              </a:r>
              <a:endParaRPr/>
            </a:p>
          </p:txBody>
        </p:sp>
        <p:grpSp>
          <p:nvGrpSpPr>
            <p:cNvPr id="1088" name="Google Shape;1088;p11"/>
            <p:cNvGrpSpPr/>
            <p:nvPr/>
          </p:nvGrpSpPr>
          <p:grpSpPr>
            <a:xfrm>
              <a:off x="1562986" y="3912993"/>
              <a:ext cx="210181" cy="72000"/>
              <a:chOff x="1562986" y="3430312"/>
              <a:chExt cx="210181" cy="72000"/>
            </a:xfrm>
          </p:grpSpPr>
          <p:cxnSp>
            <p:nvCxnSpPr>
              <p:cNvPr id="1089" name="Google Shape;1089;p11"/>
              <p:cNvCxnSpPr/>
              <p:nvPr/>
            </p:nvCxnSpPr>
            <p:spPr>
              <a:xfrm>
                <a:off x="1562986" y="3466312"/>
                <a:ext cx="210181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1090" name="Google Shape;1090;p11"/>
              <p:cNvSpPr/>
              <p:nvPr/>
            </p:nvSpPr>
            <p:spPr>
              <a:xfrm>
                <a:off x="1632076" y="3430312"/>
                <a:ext cx="72000" cy="72000"/>
              </a:xfrm>
              <a:prstGeom prst="ellipse">
                <a:avLst/>
              </a:prstGeom>
              <a:solidFill>
                <a:srgbClr val="78A6BD"/>
              </a:soli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800"/>
                  <a:buFont typeface="Calibri"/>
                  <a:buNone/>
                </a:pPr>
                <a:endParaRPr sz="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1" name="Google Shape;1091;p11"/>
            <p:cNvGrpSpPr/>
            <p:nvPr/>
          </p:nvGrpSpPr>
          <p:grpSpPr>
            <a:xfrm>
              <a:off x="1562986" y="3591206"/>
              <a:ext cx="210181" cy="72000"/>
              <a:chOff x="1562986" y="3430312"/>
              <a:chExt cx="210181" cy="72000"/>
            </a:xfrm>
          </p:grpSpPr>
          <p:cxnSp>
            <p:nvCxnSpPr>
              <p:cNvPr id="1092" name="Google Shape;1092;p11"/>
              <p:cNvCxnSpPr/>
              <p:nvPr/>
            </p:nvCxnSpPr>
            <p:spPr>
              <a:xfrm>
                <a:off x="1562986" y="3466312"/>
                <a:ext cx="210181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1093" name="Google Shape;1093;p11"/>
              <p:cNvSpPr/>
              <p:nvPr/>
            </p:nvSpPr>
            <p:spPr>
              <a:xfrm>
                <a:off x="1632076" y="3430312"/>
                <a:ext cx="72000" cy="72000"/>
              </a:xfrm>
              <a:prstGeom prst="ellipse">
                <a:avLst/>
              </a:prstGeom>
              <a:solidFill>
                <a:srgbClr val="FFC1CA"/>
              </a:soli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800"/>
                  <a:buFont typeface="Calibri"/>
                  <a:buNone/>
                </a:pPr>
                <a:endParaRPr sz="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4" name="Google Shape;1094;p11"/>
            <p:cNvGrpSpPr/>
            <p:nvPr/>
          </p:nvGrpSpPr>
          <p:grpSpPr>
            <a:xfrm>
              <a:off x="1562986" y="3752100"/>
              <a:ext cx="210181" cy="72000"/>
              <a:chOff x="1562986" y="3430312"/>
              <a:chExt cx="210181" cy="72000"/>
            </a:xfrm>
          </p:grpSpPr>
          <p:cxnSp>
            <p:nvCxnSpPr>
              <p:cNvPr id="1095" name="Google Shape;1095;p11"/>
              <p:cNvCxnSpPr/>
              <p:nvPr/>
            </p:nvCxnSpPr>
            <p:spPr>
              <a:xfrm>
                <a:off x="1562986" y="3466312"/>
                <a:ext cx="210181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1096" name="Google Shape;1096;p11"/>
              <p:cNvSpPr/>
              <p:nvPr/>
            </p:nvSpPr>
            <p:spPr>
              <a:xfrm>
                <a:off x="1632076" y="3430312"/>
                <a:ext cx="72000" cy="72000"/>
              </a:xfrm>
              <a:prstGeom prst="ellipse">
                <a:avLst/>
              </a:prstGeom>
              <a:solidFill>
                <a:srgbClr val="7F7F7F"/>
              </a:soli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800"/>
                  <a:buFont typeface="Calibri"/>
                  <a:buNone/>
                </a:pPr>
                <a:endParaRPr sz="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97" name="Google Shape;1097;p11"/>
          <p:cNvSpPr txBox="1"/>
          <p:nvPr/>
        </p:nvSpPr>
        <p:spPr>
          <a:xfrm>
            <a:off x="429808" y="3298009"/>
            <a:ext cx="608841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Supplemental figure </a:t>
            </a:r>
            <a:r>
              <a:rPr lang="en-US" altLang="ja-JP" sz="1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 sz="1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Oral glucose tolerance test (OGTT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(A) Blood glucose levels measured at 0, 15, 30, 60, and 120 min following oral administration of glucose (2 g/kg body weight) on Day 26. (B) Area under the curve (AUC) of blood glucose levels (mg/</a:t>
            </a:r>
            <a:r>
              <a:rPr lang="en-US" sz="12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dL·h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 Individual values are shown as plots, with mean values presented as bar graphs (ND, n = 5; Tyr, n = 17; ND + 35DHBA, n = 5; Tyr + 35DHBA, n = 9). Data are expressed as means ± SE. No significant differences were observed among groups.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2" name="Google Shape;1102;p11"/>
          <p:cNvSpPr txBox="1"/>
          <p:nvPr/>
        </p:nvSpPr>
        <p:spPr>
          <a:xfrm>
            <a:off x="0" y="0"/>
            <a:ext cx="400520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Supplemental figure 3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3"/>
          <p:cNvSpPr txBox="1"/>
          <p:nvPr/>
        </p:nvSpPr>
        <p:spPr>
          <a:xfrm>
            <a:off x="1430905" y="1135844"/>
            <a:ext cx="50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Cbl-b</a:t>
            </a: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13"/>
          <p:cNvSpPr txBox="1"/>
          <p:nvPr/>
        </p:nvSpPr>
        <p:spPr>
          <a:xfrm>
            <a:off x="2533028" y="1135844"/>
            <a:ext cx="61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Atrogin-1</a:t>
            </a: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" name="Google Shape;1168;p13"/>
          <p:cNvSpPr txBox="1"/>
          <p:nvPr/>
        </p:nvSpPr>
        <p:spPr>
          <a:xfrm>
            <a:off x="3762589" y="1135844"/>
            <a:ext cx="61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MuRF1</a:t>
            </a: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9" name="Google Shape;1169;p13"/>
          <p:cNvGrpSpPr/>
          <p:nvPr/>
        </p:nvGrpSpPr>
        <p:grpSpPr>
          <a:xfrm>
            <a:off x="1014981" y="1251937"/>
            <a:ext cx="242375" cy="1041908"/>
            <a:chOff x="1036815" y="6369383"/>
            <a:chExt cx="242375" cy="1041908"/>
          </a:xfrm>
        </p:grpSpPr>
        <p:sp>
          <p:nvSpPr>
            <p:cNvPr id="1170" name="Google Shape;1170;p13"/>
            <p:cNvSpPr txBox="1"/>
            <p:nvPr/>
          </p:nvSpPr>
          <p:spPr>
            <a:xfrm>
              <a:off x="1036815" y="7195847"/>
              <a:ext cx="24237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13"/>
            <p:cNvSpPr txBox="1"/>
            <p:nvPr/>
          </p:nvSpPr>
          <p:spPr>
            <a:xfrm>
              <a:off x="1036815" y="6369383"/>
              <a:ext cx="24237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13"/>
            <p:cNvSpPr txBox="1"/>
            <p:nvPr/>
          </p:nvSpPr>
          <p:spPr>
            <a:xfrm>
              <a:off x="1036815" y="6644871"/>
              <a:ext cx="24237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13"/>
            <p:cNvSpPr txBox="1"/>
            <p:nvPr/>
          </p:nvSpPr>
          <p:spPr>
            <a:xfrm>
              <a:off x="1036815" y="6920359"/>
              <a:ext cx="24237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4" name="Google Shape;1174;p13"/>
          <p:cNvGrpSpPr/>
          <p:nvPr/>
        </p:nvGrpSpPr>
        <p:grpSpPr>
          <a:xfrm>
            <a:off x="2208000" y="1251937"/>
            <a:ext cx="242374" cy="1041908"/>
            <a:chOff x="2229834" y="6369383"/>
            <a:chExt cx="242374" cy="1041908"/>
          </a:xfrm>
        </p:grpSpPr>
        <p:sp>
          <p:nvSpPr>
            <p:cNvPr id="1175" name="Google Shape;1175;p13"/>
            <p:cNvSpPr txBox="1"/>
            <p:nvPr/>
          </p:nvSpPr>
          <p:spPr>
            <a:xfrm>
              <a:off x="2229834" y="7195847"/>
              <a:ext cx="24237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13"/>
            <p:cNvSpPr txBox="1"/>
            <p:nvPr/>
          </p:nvSpPr>
          <p:spPr>
            <a:xfrm>
              <a:off x="2229834" y="6369383"/>
              <a:ext cx="24237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13"/>
            <p:cNvSpPr txBox="1"/>
            <p:nvPr/>
          </p:nvSpPr>
          <p:spPr>
            <a:xfrm>
              <a:off x="2229834" y="6644871"/>
              <a:ext cx="24237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13"/>
            <p:cNvSpPr txBox="1"/>
            <p:nvPr/>
          </p:nvSpPr>
          <p:spPr>
            <a:xfrm>
              <a:off x="2229834" y="6920359"/>
              <a:ext cx="24237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9" name="Google Shape;1179;p13"/>
          <p:cNvGrpSpPr/>
          <p:nvPr/>
        </p:nvGrpSpPr>
        <p:grpSpPr>
          <a:xfrm>
            <a:off x="3213000" y="1255112"/>
            <a:ext cx="432000" cy="1041908"/>
            <a:chOff x="3365142" y="6369383"/>
            <a:chExt cx="432000" cy="1041908"/>
          </a:xfrm>
        </p:grpSpPr>
        <p:sp>
          <p:nvSpPr>
            <p:cNvPr id="1180" name="Google Shape;1180;p13"/>
            <p:cNvSpPr txBox="1"/>
            <p:nvPr/>
          </p:nvSpPr>
          <p:spPr>
            <a:xfrm>
              <a:off x="3365142" y="7195847"/>
              <a:ext cx="432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13"/>
            <p:cNvSpPr txBox="1"/>
            <p:nvPr/>
          </p:nvSpPr>
          <p:spPr>
            <a:xfrm>
              <a:off x="3365142" y="6369383"/>
              <a:ext cx="432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/>
                <a:t>3</a:t>
              </a:r>
              <a:endParaRPr sz="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13"/>
            <p:cNvSpPr txBox="1"/>
            <p:nvPr/>
          </p:nvSpPr>
          <p:spPr>
            <a:xfrm>
              <a:off x="3365142" y="6920359"/>
              <a:ext cx="432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13"/>
            <p:cNvSpPr txBox="1"/>
            <p:nvPr/>
          </p:nvSpPr>
          <p:spPr>
            <a:xfrm>
              <a:off x="3365142" y="6644871"/>
              <a:ext cx="432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184" name="Google Shape;1184;p13"/>
          <p:cNvGraphicFramePr/>
          <p:nvPr>
            <p:extLst>
              <p:ext uri="{D42A27DB-BD31-4B8C-83A1-F6EECF244321}">
                <p14:modId xmlns:p14="http://schemas.microsoft.com/office/powerpoint/2010/main" val="2036118263"/>
              </p:ext>
            </p:extLst>
          </p:nvPr>
        </p:nvGraphicFramePr>
        <p:xfrm>
          <a:off x="1142556" y="1332557"/>
          <a:ext cx="900000" cy="9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85" name="Google Shape;1185;p13"/>
          <p:cNvGraphicFramePr/>
          <p:nvPr>
            <p:extLst>
              <p:ext uri="{D42A27DB-BD31-4B8C-83A1-F6EECF244321}">
                <p14:modId xmlns:p14="http://schemas.microsoft.com/office/powerpoint/2010/main" val="737872137"/>
              </p:ext>
            </p:extLst>
          </p:nvPr>
        </p:nvGraphicFramePr>
        <p:xfrm>
          <a:off x="3519063" y="1329610"/>
          <a:ext cx="900000" cy="9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86" name="Google Shape;1186;p13"/>
          <p:cNvGraphicFramePr/>
          <p:nvPr>
            <p:extLst>
              <p:ext uri="{D42A27DB-BD31-4B8C-83A1-F6EECF244321}">
                <p14:modId xmlns:p14="http://schemas.microsoft.com/office/powerpoint/2010/main" val="2250962987"/>
              </p:ext>
            </p:extLst>
          </p:nvPr>
        </p:nvGraphicFramePr>
        <p:xfrm>
          <a:off x="2331594" y="1328439"/>
          <a:ext cx="900000" cy="9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187" name="Google Shape;1187;p13"/>
          <p:cNvGrpSpPr/>
          <p:nvPr/>
        </p:nvGrpSpPr>
        <p:grpSpPr>
          <a:xfrm>
            <a:off x="955519" y="2075486"/>
            <a:ext cx="1153131" cy="700623"/>
            <a:chOff x="939256" y="4232144"/>
            <a:chExt cx="1153131" cy="700623"/>
          </a:xfrm>
        </p:grpSpPr>
        <p:sp>
          <p:nvSpPr>
            <p:cNvPr id="1188" name="Google Shape;1188;p13"/>
            <p:cNvSpPr txBox="1"/>
            <p:nvPr/>
          </p:nvSpPr>
          <p:spPr>
            <a:xfrm rot="-2700000">
              <a:off x="931778" y="4402540"/>
              <a:ext cx="57119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Cont.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13"/>
            <p:cNvSpPr txBox="1"/>
            <p:nvPr/>
          </p:nvSpPr>
          <p:spPr>
            <a:xfrm rot="-2700000">
              <a:off x="1123155" y="4402540"/>
              <a:ext cx="57119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Dex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13"/>
            <p:cNvSpPr txBox="1"/>
            <p:nvPr/>
          </p:nvSpPr>
          <p:spPr>
            <a:xfrm rot="-2700000">
              <a:off x="1138308" y="4474734"/>
              <a:ext cx="77538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13"/>
            <p:cNvSpPr txBox="1"/>
            <p:nvPr/>
          </p:nvSpPr>
          <p:spPr>
            <a:xfrm rot="-2700000">
              <a:off x="1376705" y="4465488"/>
              <a:ext cx="74923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2" name="Google Shape;1192;p13"/>
          <p:cNvGrpSpPr/>
          <p:nvPr/>
        </p:nvGrpSpPr>
        <p:grpSpPr>
          <a:xfrm>
            <a:off x="2145079" y="2075486"/>
            <a:ext cx="1153131" cy="700623"/>
            <a:chOff x="939256" y="4232144"/>
            <a:chExt cx="1153131" cy="700623"/>
          </a:xfrm>
        </p:grpSpPr>
        <p:sp>
          <p:nvSpPr>
            <p:cNvPr id="1193" name="Google Shape;1193;p13"/>
            <p:cNvSpPr txBox="1"/>
            <p:nvPr/>
          </p:nvSpPr>
          <p:spPr>
            <a:xfrm rot="-2700000">
              <a:off x="931778" y="4402540"/>
              <a:ext cx="57119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Cont.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13"/>
            <p:cNvSpPr txBox="1"/>
            <p:nvPr/>
          </p:nvSpPr>
          <p:spPr>
            <a:xfrm rot="-2700000">
              <a:off x="1123155" y="4402540"/>
              <a:ext cx="57119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Dex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13"/>
            <p:cNvSpPr txBox="1"/>
            <p:nvPr/>
          </p:nvSpPr>
          <p:spPr>
            <a:xfrm rot="-2700000">
              <a:off x="1138308" y="4474734"/>
              <a:ext cx="77538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13"/>
            <p:cNvSpPr txBox="1"/>
            <p:nvPr/>
          </p:nvSpPr>
          <p:spPr>
            <a:xfrm rot="-2700000">
              <a:off x="1376705" y="4465488"/>
              <a:ext cx="74923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7" name="Google Shape;1197;p13"/>
          <p:cNvGrpSpPr/>
          <p:nvPr/>
        </p:nvGrpSpPr>
        <p:grpSpPr>
          <a:xfrm>
            <a:off x="3334639" y="2075486"/>
            <a:ext cx="1153131" cy="700623"/>
            <a:chOff x="939256" y="4232144"/>
            <a:chExt cx="1153131" cy="700623"/>
          </a:xfrm>
        </p:grpSpPr>
        <p:sp>
          <p:nvSpPr>
            <p:cNvPr id="1198" name="Google Shape;1198;p13"/>
            <p:cNvSpPr txBox="1"/>
            <p:nvPr/>
          </p:nvSpPr>
          <p:spPr>
            <a:xfrm rot="-2700000">
              <a:off x="931778" y="4402540"/>
              <a:ext cx="57119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Cont.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13"/>
            <p:cNvSpPr txBox="1"/>
            <p:nvPr/>
          </p:nvSpPr>
          <p:spPr>
            <a:xfrm rot="-2700000">
              <a:off x="1123155" y="4402540"/>
              <a:ext cx="57119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Dex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13"/>
            <p:cNvSpPr txBox="1"/>
            <p:nvPr/>
          </p:nvSpPr>
          <p:spPr>
            <a:xfrm rot="-2700000">
              <a:off x="1138308" y="4474734"/>
              <a:ext cx="77538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13"/>
            <p:cNvSpPr txBox="1"/>
            <p:nvPr/>
          </p:nvSpPr>
          <p:spPr>
            <a:xfrm rot="-2700000">
              <a:off x="1376705" y="4465488"/>
              <a:ext cx="749234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2" name="Google Shape;1202;p13"/>
          <p:cNvGrpSpPr/>
          <p:nvPr/>
        </p:nvGrpSpPr>
        <p:grpSpPr>
          <a:xfrm>
            <a:off x="1527041" y="2354613"/>
            <a:ext cx="648000" cy="215444"/>
            <a:chOff x="1548875" y="5061599"/>
            <a:chExt cx="648000" cy="215444"/>
          </a:xfrm>
        </p:grpSpPr>
        <p:cxnSp>
          <p:nvCxnSpPr>
            <p:cNvPr id="1203" name="Google Shape;1203;p13"/>
            <p:cNvCxnSpPr/>
            <p:nvPr/>
          </p:nvCxnSpPr>
          <p:spPr>
            <a:xfrm rot="10800000">
              <a:off x="1667408" y="5075767"/>
              <a:ext cx="396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04" name="Google Shape;1204;p13"/>
            <p:cNvSpPr txBox="1"/>
            <p:nvPr/>
          </p:nvSpPr>
          <p:spPr>
            <a:xfrm>
              <a:off x="1548875" y="5061599"/>
              <a:ext cx="648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PhS (μM)</a:t>
              </a:r>
              <a:endParaRPr/>
            </a:p>
          </p:txBody>
        </p:sp>
      </p:grpSp>
      <p:sp>
        <p:nvSpPr>
          <p:cNvPr id="1205" name="Google Shape;1205;p13"/>
          <p:cNvSpPr txBox="1"/>
          <p:nvPr/>
        </p:nvSpPr>
        <p:spPr>
          <a:xfrm rot="-5400000">
            <a:off x="523990" y="1670294"/>
            <a:ext cx="98679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Relative to cont.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13"/>
          <p:cNvSpPr txBox="1"/>
          <p:nvPr/>
        </p:nvSpPr>
        <p:spPr>
          <a:xfrm rot="-5400000">
            <a:off x="1711289" y="1670294"/>
            <a:ext cx="98679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Relative to cont.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7" name="Google Shape;1207;p13"/>
          <p:cNvSpPr txBox="1"/>
          <p:nvPr/>
        </p:nvSpPr>
        <p:spPr>
          <a:xfrm rot="-5400000">
            <a:off x="2898588" y="1670294"/>
            <a:ext cx="98679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Relative to cont.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8" name="Google Shape;1208;p13"/>
          <p:cNvGrpSpPr/>
          <p:nvPr/>
        </p:nvGrpSpPr>
        <p:grpSpPr>
          <a:xfrm>
            <a:off x="2712370" y="2354613"/>
            <a:ext cx="648000" cy="215444"/>
            <a:chOff x="1548875" y="5061599"/>
            <a:chExt cx="648000" cy="215444"/>
          </a:xfrm>
        </p:grpSpPr>
        <p:cxnSp>
          <p:nvCxnSpPr>
            <p:cNvPr id="1209" name="Google Shape;1209;p13"/>
            <p:cNvCxnSpPr/>
            <p:nvPr/>
          </p:nvCxnSpPr>
          <p:spPr>
            <a:xfrm rot="10800000">
              <a:off x="1667408" y="5075767"/>
              <a:ext cx="396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10" name="Google Shape;1210;p13"/>
            <p:cNvSpPr txBox="1"/>
            <p:nvPr/>
          </p:nvSpPr>
          <p:spPr>
            <a:xfrm>
              <a:off x="1548875" y="5061599"/>
              <a:ext cx="648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PhS (μM)</a:t>
              </a:r>
              <a:endParaRPr/>
            </a:p>
          </p:txBody>
        </p:sp>
      </p:grpSp>
      <p:grpSp>
        <p:nvGrpSpPr>
          <p:cNvPr id="1211" name="Google Shape;1211;p13"/>
          <p:cNvGrpSpPr/>
          <p:nvPr/>
        </p:nvGrpSpPr>
        <p:grpSpPr>
          <a:xfrm>
            <a:off x="3897698" y="2354613"/>
            <a:ext cx="648000" cy="215444"/>
            <a:chOff x="1548875" y="5061599"/>
            <a:chExt cx="648000" cy="215444"/>
          </a:xfrm>
        </p:grpSpPr>
        <p:cxnSp>
          <p:nvCxnSpPr>
            <p:cNvPr id="1212" name="Google Shape;1212;p13"/>
            <p:cNvCxnSpPr/>
            <p:nvPr/>
          </p:nvCxnSpPr>
          <p:spPr>
            <a:xfrm rot="10800000">
              <a:off x="1667408" y="5075767"/>
              <a:ext cx="396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13" name="Google Shape;1213;p13"/>
            <p:cNvSpPr txBox="1"/>
            <p:nvPr/>
          </p:nvSpPr>
          <p:spPr>
            <a:xfrm>
              <a:off x="1548875" y="5061599"/>
              <a:ext cx="648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PhS (μM)</a:t>
              </a:r>
              <a:endParaRPr/>
            </a:p>
          </p:txBody>
        </p:sp>
      </p:grpSp>
      <p:sp>
        <p:nvSpPr>
          <p:cNvPr id="1216" name="Google Shape;1216;p13"/>
          <p:cNvSpPr txBox="1"/>
          <p:nvPr/>
        </p:nvSpPr>
        <p:spPr>
          <a:xfrm>
            <a:off x="253346" y="2939704"/>
            <a:ext cx="6351308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Supplemental figure </a:t>
            </a:r>
            <a:r>
              <a:rPr lang="en-US" altLang="ja-JP" sz="1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lang="en-US" sz="1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Effects of phenyl sulfate on the expression of muscle atrophy-related genes in C2C12 myotubes.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C2C12 myoblasts were cultured in DMEM supplemented with 10% fetal bovine serum, L-glutamine, and penicillin/streptomycin under 5% CO₂, and differentiated into myotubes by incubation in DMEM containing 2% horse serum for 5 days. The differentiated myotubes were further incubated in serum-free DMEM containing 0.2% bovine serum albumin for 18 h prior to treatment. Cells were then treated with phenyl sulfate (20 or 200 </a:t>
            </a:r>
            <a:r>
              <a:rPr lang="en-US" sz="12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μM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or dexamethasone (1 </a:t>
            </a:r>
            <a:r>
              <a:rPr lang="en-US" sz="12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μM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positive control) for 24 h. Total RNA was extracted, and the expression levels of muscle atrophy-related genes (</a:t>
            </a:r>
            <a:r>
              <a:rPr lang="en-US" sz="12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Cbl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-b, Atrogin-1, and MuRF-1) were analyzed by RT-qPCR. Data are expressed as means ± SE (n = 5).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Google Shape;1147;p12">
            <a:extLst>
              <a:ext uri="{FF2B5EF4-FFF2-40B4-BE49-F238E27FC236}">
                <a16:creationId xmlns:a16="http://schemas.microsoft.com/office/drawing/2014/main" id="{5F76206E-5598-61C3-11D3-41CE96F59671}"/>
              </a:ext>
            </a:extLst>
          </p:cNvPr>
          <p:cNvSpPr txBox="1"/>
          <p:nvPr/>
        </p:nvSpPr>
        <p:spPr>
          <a:xfrm>
            <a:off x="2551330" y="1435419"/>
            <a:ext cx="3600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Google Shape;1147;p12">
            <a:extLst>
              <a:ext uri="{FF2B5EF4-FFF2-40B4-BE49-F238E27FC236}">
                <a16:creationId xmlns:a16="http://schemas.microsoft.com/office/drawing/2014/main" id="{09C1006C-3897-A0A2-6247-9D709FF70D40}"/>
              </a:ext>
            </a:extLst>
          </p:cNvPr>
          <p:cNvSpPr txBox="1"/>
          <p:nvPr/>
        </p:nvSpPr>
        <p:spPr>
          <a:xfrm>
            <a:off x="3736659" y="1380388"/>
            <a:ext cx="3600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Google Shape;1147;p12">
            <a:extLst>
              <a:ext uri="{FF2B5EF4-FFF2-40B4-BE49-F238E27FC236}">
                <a16:creationId xmlns:a16="http://schemas.microsoft.com/office/drawing/2014/main" id="{8ED5D601-A278-0771-40D9-E4FA9269FADA}"/>
              </a:ext>
            </a:extLst>
          </p:cNvPr>
          <p:cNvSpPr txBox="1"/>
          <p:nvPr/>
        </p:nvSpPr>
        <p:spPr>
          <a:xfrm>
            <a:off x="1361775" y="1532788"/>
            <a:ext cx="3600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 sz="1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Google Shape;1102;p11">
            <a:extLst>
              <a:ext uri="{FF2B5EF4-FFF2-40B4-BE49-F238E27FC236}">
                <a16:creationId xmlns:a16="http://schemas.microsoft.com/office/drawing/2014/main" id="{BBA2A637-419B-7B14-4CBE-3A7ACBDDF620}"/>
              </a:ext>
            </a:extLst>
          </p:cNvPr>
          <p:cNvSpPr txBox="1"/>
          <p:nvPr/>
        </p:nvSpPr>
        <p:spPr>
          <a:xfrm>
            <a:off x="0" y="0"/>
            <a:ext cx="400520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Supplemental figure 4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>
          <a:extLst>
            <a:ext uri="{FF2B5EF4-FFF2-40B4-BE49-F238E27FC236}">
              <a16:creationId xmlns:a16="http://schemas.microsoft.com/office/drawing/2014/main" id="{BE5C5D02-176B-765C-B91E-94A2BBC1B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5">
            <a:extLst>
              <a:ext uri="{FF2B5EF4-FFF2-40B4-BE49-F238E27FC236}">
                <a16:creationId xmlns:a16="http://schemas.microsoft.com/office/drawing/2014/main" id="{018115F5-CC8D-D071-AF1D-CDE80253C2B7}"/>
              </a:ext>
            </a:extLst>
          </p:cNvPr>
          <p:cNvSpPr txBox="1"/>
          <p:nvPr/>
        </p:nvSpPr>
        <p:spPr>
          <a:xfrm>
            <a:off x="503278" y="3395962"/>
            <a:ext cx="6088411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5. Intestinal microbial composition analysis based on 16S rRNA sequencing.</a:t>
            </a:r>
            <a:b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Microbial composition of mouse cecal contents was analyzed by 16S rRNA sequencing. Relative abundance and taxonomic classification at the genus level were determined using QIIME. Groups: ND (n = 5), Tyr (n = 17), ND + 35DHBA (n = 5), and Tyr + 35DHBA (n = 9).</a:t>
            </a:r>
            <a:endParaRPr sz="1200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516" name="Google Shape;516;p5">
            <a:extLst>
              <a:ext uri="{FF2B5EF4-FFF2-40B4-BE49-F238E27FC236}">
                <a16:creationId xmlns:a16="http://schemas.microsoft.com/office/drawing/2014/main" id="{2CEB7A41-652F-F583-5117-7955278A38C5}"/>
              </a:ext>
            </a:extLst>
          </p:cNvPr>
          <p:cNvSpPr txBox="1"/>
          <p:nvPr/>
        </p:nvSpPr>
        <p:spPr>
          <a:xfrm>
            <a:off x="0" y="0"/>
            <a:ext cx="400520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Supplemental figure 5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Google Shape;513;p5">
            <a:extLst>
              <a:ext uri="{FF2B5EF4-FFF2-40B4-BE49-F238E27FC236}">
                <a16:creationId xmlns:a16="http://schemas.microsoft.com/office/drawing/2014/main" id="{D6E85702-DDC5-484A-56F5-B91CBAAECDAC}"/>
              </a:ext>
            </a:extLst>
          </p:cNvPr>
          <p:cNvSpPr txBox="1"/>
          <p:nvPr/>
        </p:nvSpPr>
        <p:spPr>
          <a:xfrm rot="16200000">
            <a:off x="313889" y="1636509"/>
            <a:ext cx="1381872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Relative abundances (%)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36;p4">
            <a:extLst>
              <a:ext uri="{FF2B5EF4-FFF2-40B4-BE49-F238E27FC236}">
                <a16:creationId xmlns:a16="http://schemas.microsoft.com/office/drawing/2014/main" id="{51A579B2-4346-E310-673E-A54892C80394}"/>
              </a:ext>
            </a:extLst>
          </p:cNvPr>
          <p:cNvSpPr txBox="1"/>
          <p:nvPr/>
        </p:nvSpPr>
        <p:spPr>
          <a:xfrm>
            <a:off x="884693" y="1197394"/>
            <a:ext cx="43079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437;p4">
            <a:extLst>
              <a:ext uri="{FF2B5EF4-FFF2-40B4-BE49-F238E27FC236}">
                <a16:creationId xmlns:a16="http://schemas.microsoft.com/office/drawing/2014/main" id="{3D10724F-C3CF-285B-61D6-079EC2F72AB4}"/>
              </a:ext>
            </a:extLst>
          </p:cNvPr>
          <p:cNvSpPr txBox="1"/>
          <p:nvPr/>
        </p:nvSpPr>
        <p:spPr>
          <a:xfrm>
            <a:off x="884693" y="2014521"/>
            <a:ext cx="43079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38;p4">
            <a:extLst>
              <a:ext uri="{FF2B5EF4-FFF2-40B4-BE49-F238E27FC236}">
                <a16:creationId xmlns:a16="http://schemas.microsoft.com/office/drawing/2014/main" id="{D8E5E2B0-A739-1206-A659-E2276724AC0B}"/>
              </a:ext>
            </a:extLst>
          </p:cNvPr>
          <p:cNvSpPr txBox="1"/>
          <p:nvPr/>
        </p:nvSpPr>
        <p:spPr>
          <a:xfrm>
            <a:off x="884693" y="1742146"/>
            <a:ext cx="43079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45;p4">
            <a:extLst>
              <a:ext uri="{FF2B5EF4-FFF2-40B4-BE49-F238E27FC236}">
                <a16:creationId xmlns:a16="http://schemas.microsoft.com/office/drawing/2014/main" id="{080E9847-E718-1D35-710C-E171D8A420E4}"/>
              </a:ext>
            </a:extLst>
          </p:cNvPr>
          <p:cNvSpPr txBox="1"/>
          <p:nvPr/>
        </p:nvSpPr>
        <p:spPr>
          <a:xfrm rot="18900000">
            <a:off x="902961" y="2283282"/>
            <a:ext cx="68983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446;p4">
            <a:extLst>
              <a:ext uri="{FF2B5EF4-FFF2-40B4-BE49-F238E27FC236}">
                <a16:creationId xmlns:a16="http://schemas.microsoft.com/office/drawing/2014/main" id="{4E371333-7B6C-BD90-E461-48F48E271AA8}"/>
              </a:ext>
            </a:extLst>
          </p:cNvPr>
          <p:cNvSpPr txBox="1"/>
          <p:nvPr/>
        </p:nvSpPr>
        <p:spPr>
          <a:xfrm rot="18900000">
            <a:off x="1094338" y="2283282"/>
            <a:ext cx="68983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Tyr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447;p4">
            <a:extLst>
              <a:ext uri="{FF2B5EF4-FFF2-40B4-BE49-F238E27FC236}">
                <a16:creationId xmlns:a16="http://schemas.microsoft.com/office/drawing/2014/main" id="{1AB92D7F-0DB9-EE09-662C-2BC150B6C65F}"/>
              </a:ext>
            </a:extLst>
          </p:cNvPr>
          <p:cNvSpPr txBox="1"/>
          <p:nvPr/>
        </p:nvSpPr>
        <p:spPr>
          <a:xfrm rot="18900000">
            <a:off x="1073289" y="2370492"/>
            <a:ext cx="936446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ND+35DHBA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448;p4">
            <a:extLst>
              <a:ext uri="{FF2B5EF4-FFF2-40B4-BE49-F238E27FC236}">
                <a16:creationId xmlns:a16="http://schemas.microsoft.com/office/drawing/2014/main" id="{DA93C861-00D9-6A32-B959-5D62CABE5764}"/>
              </a:ext>
            </a:extLst>
          </p:cNvPr>
          <p:cNvSpPr txBox="1"/>
          <p:nvPr/>
        </p:nvSpPr>
        <p:spPr>
          <a:xfrm rot="18900000">
            <a:off x="1316321" y="2359326"/>
            <a:ext cx="904862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Tyr+35DHBA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513;p5">
            <a:extLst>
              <a:ext uri="{FF2B5EF4-FFF2-40B4-BE49-F238E27FC236}">
                <a16:creationId xmlns:a16="http://schemas.microsoft.com/office/drawing/2014/main" id="{2A7C86F9-10AA-B448-B6D5-E85F1E1BB40C}"/>
              </a:ext>
            </a:extLst>
          </p:cNvPr>
          <p:cNvSpPr txBox="1"/>
          <p:nvPr/>
        </p:nvSpPr>
        <p:spPr>
          <a:xfrm>
            <a:off x="905612" y="862383"/>
            <a:ext cx="1381872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800" i="1" dirty="0" err="1">
                <a:solidFill>
                  <a:schemeClr val="dk1"/>
                </a:solidFill>
              </a:rPr>
              <a:t>Petralouisia</a:t>
            </a:r>
            <a:endParaRPr sz="8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" name="グラフ 19">
            <a:extLst>
              <a:ext uri="{FF2B5EF4-FFF2-40B4-BE49-F238E27FC236}">
                <a16:creationId xmlns:a16="http://schemas.microsoft.com/office/drawing/2014/main" id="{E8082100-CE24-CE07-A957-33F8CEA8D3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127076"/>
              </p:ext>
            </p:extLst>
          </p:nvPr>
        </p:nvGraphicFramePr>
        <p:xfrm>
          <a:off x="2811415" y="1287006"/>
          <a:ext cx="900000" cy="9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Google Shape;513;p5">
            <a:extLst>
              <a:ext uri="{FF2B5EF4-FFF2-40B4-BE49-F238E27FC236}">
                <a16:creationId xmlns:a16="http://schemas.microsoft.com/office/drawing/2014/main" id="{A475ACDE-525E-F379-5CCE-768292A3B502}"/>
              </a:ext>
            </a:extLst>
          </p:cNvPr>
          <p:cNvSpPr txBox="1"/>
          <p:nvPr/>
        </p:nvSpPr>
        <p:spPr>
          <a:xfrm rot="16200000">
            <a:off x="1901389" y="1636509"/>
            <a:ext cx="1381872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Relative abundances (%)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" name="Google Shape;435;p4">
            <a:extLst>
              <a:ext uri="{FF2B5EF4-FFF2-40B4-BE49-F238E27FC236}">
                <a16:creationId xmlns:a16="http://schemas.microsoft.com/office/drawing/2014/main" id="{1C6917EC-FECF-46C5-524E-A9A3540952C6}"/>
              </a:ext>
            </a:extLst>
          </p:cNvPr>
          <p:cNvGrpSpPr/>
          <p:nvPr/>
        </p:nvGrpSpPr>
        <p:grpSpPr>
          <a:xfrm>
            <a:off x="2472193" y="1230735"/>
            <a:ext cx="430797" cy="1032571"/>
            <a:chOff x="853413" y="2690481"/>
            <a:chExt cx="430797" cy="1032571"/>
          </a:xfrm>
        </p:grpSpPr>
        <p:sp>
          <p:nvSpPr>
            <p:cNvPr id="23" name="Google Shape;436;p4">
              <a:extLst>
                <a:ext uri="{FF2B5EF4-FFF2-40B4-BE49-F238E27FC236}">
                  <a16:creationId xmlns:a16="http://schemas.microsoft.com/office/drawing/2014/main" id="{80A95D5E-5678-62FD-945E-6291E7B9E9C5}"/>
                </a:ext>
              </a:extLst>
            </p:cNvPr>
            <p:cNvSpPr txBox="1"/>
            <p:nvPr/>
          </p:nvSpPr>
          <p:spPr>
            <a:xfrm>
              <a:off x="853413" y="2690481"/>
              <a:ext cx="4307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</a:rPr>
                <a:t>20</a:t>
              </a:r>
              <a:endParaRPr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437;p4">
              <a:extLst>
                <a:ext uri="{FF2B5EF4-FFF2-40B4-BE49-F238E27FC236}">
                  <a16:creationId xmlns:a16="http://schemas.microsoft.com/office/drawing/2014/main" id="{AB93723D-A796-1DF9-52B4-6433D17B94A2}"/>
                </a:ext>
              </a:extLst>
            </p:cNvPr>
            <p:cNvSpPr txBox="1"/>
            <p:nvPr/>
          </p:nvSpPr>
          <p:spPr>
            <a:xfrm>
              <a:off x="853413" y="3507608"/>
              <a:ext cx="4307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438;p4">
              <a:extLst>
                <a:ext uri="{FF2B5EF4-FFF2-40B4-BE49-F238E27FC236}">
                  <a16:creationId xmlns:a16="http://schemas.microsoft.com/office/drawing/2014/main" id="{D3A1D031-06C1-C4FA-EBF9-750F8723FB9D}"/>
                </a:ext>
              </a:extLst>
            </p:cNvPr>
            <p:cNvSpPr txBox="1"/>
            <p:nvPr/>
          </p:nvSpPr>
          <p:spPr>
            <a:xfrm>
              <a:off x="853413" y="3099044"/>
              <a:ext cx="43079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" name="Google Shape;439;p4">
            <a:extLst>
              <a:ext uri="{FF2B5EF4-FFF2-40B4-BE49-F238E27FC236}">
                <a16:creationId xmlns:a16="http://schemas.microsoft.com/office/drawing/2014/main" id="{F03451EA-95A0-423A-96D2-922153C8DA2A}"/>
              </a:ext>
            </a:extLst>
          </p:cNvPr>
          <p:cNvGrpSpPr/>
          <p:nvPr/>
        </p:nvGrpSpPr>
        <p:grpSpPr>
          <a:xfrm>
            <a:off x="2802663" y="1146991"/>
            <a:ext cx="985265" cy="818973"/>
            <a:chOff x="1161540" y="3351241"/>
            <a:chExt cx="985265" cy="818973"/>
          </a:xfrm>
        </p:grpSpPr>
        <p:sp>
          <p:nvSpPr>
            <p:cNvPr id="27" name="Google Shape;440;p4">
              <a:extLst>
                <a:ext uri="{FF2B5EF4-FFF2-40B4-BE49-F238E27FC236}">
                  <a16:creationId xmlns:a16="http://schemas.microsoft.com/office/drawing/2014/main" id="{CB69304E-8A7C-7C7A-2584-9D7CAD0FBAEC}"/>
                </a:ext>
              </a:extLst>
            </p:cNvPr>
            <p:cNvSpPr txBox="1"/>
            <p:nvPr/>
          </p:nvSpPr>
          <p:spPr>
            <a:xfrm>
              <a:off x="1161540" y="3858454"/>
              <a:ext cx="360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441;p4">
              <a:extLst>
                <a:ext uri="{FF2B5EF4-FFF2-40B4-BE49-F238E27FC236}">
                  <a16:creationId xmlns:a16="http://schemas.microsoft.com/office/drawing/2014/main" id="{5EEBE5A3-C4CE-57A1-CDA3-4ECDB1C10D4C}"/>
                </a:ext>
              </a:extLst>
            </p:cNvPr>
            <p:cNvSpPr txBox="1"/>
            <p:nvPr/>
          </p:nvSpPr>
          <p:spPr>
            <a:xfrm>
              <a:off x="1367580" y="3954770"/>
              <a:ext cx="360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442;p4">
              <a:extLst>
                <a:ext uri="{FF2B5EF4-FFF2-40B4-BE49-F238E27FC236}">
                  <a16:creationId xmlns:a16="http://schemas.microsoft.com/office/drawing/2014/main" id="{33975DF9-B591-1FCE-9171-B5E31FEBA887}"/>
                </a:ext>
              </a:extLst>
            </p:cNvPr>
            <p:cNvSpPr txBox="1"/>
            <p:nvPr/>
          </p:nvSpPr>
          <p:spPr>
            <a:xfrm>
              <a:off x="1583941" y="3572701"/>
              <a:ext cx="360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ab</a:t>
              </a:r>
              <a:endParaRPr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443;p4">
              <a:extLst>
                <a:ext uri="{FF2B5EF4-FFF2-40B4-BE49-F238E27FC236}">
                  <a16:creationId xmlns:a16="http://schemas.microsoft.com/office/drawing/2014/main" id="{215C72D5-4F36-022B-EB72-E2A971173141}"/>
                </a:ext>
              </a:extLst>
            </p:cNvPr>
            <p:cNvSpPr txBox="1"/>
            <p:nvPr/>
          </p:nvSpPr>
          <p:spPr>
            <a:xfrm>
              <a:off x="1786805" y="3351241"/>
              <a:ext cx="360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" name="Google Shape;445;p4">
            <a:extLst>
              <a:ext uri="{FF2B5EF4-FFF2-40B4-BE49-F238E27FC236}">
                <a16:creationId xmlns:a16="http://schemas.microsoft.com/office/drawing/2014/main" id="{08B3EEFF-9687-E666-87F2-92BF833148F5}"/>
              </a:ext>
            </a:extLst>
          </p:cNvPr>
          <p:cNvSpPr txBox="1"/>
          <p:nvPr/>
        </p:nvSpPr>
        <p:spPr>
          <a:xfrm rot="18900000">
            <a:off x="2490461" y="2283282"/>
            <a:ext cx="68983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446;p4">
            <a:extLst>
              <a:ext uri="{FF2B5EF4-FFF2-40B4-BE49-F238E27FC236}">
                <a16:creationId xmlns:a16="http://schemas.microsoft.com/office/drawing/2014/main" id="{706C159D-A0E3-9E4A-02BD-7463C3617E46}"/>
              </a:ext>
            </a:extLst>
          </p:cNvPr>
          <p:cNvSpPr txBox="1"/>
          <p:nvPr/>
        </p:nvSpPr>
        <p:spPr>
          <a:xfrm rot="18900000">
            <a:off x="2681838" y="2283282"/>
            <a:ext cx="68983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Tyr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447;p4">
            <a:extLst>
              <a:ext uri="{FF2B5EF4-FFF2-40B4-BE49-F238E27FC236}">
                <a16:creationId xmlns:a16="http://schemas.microsoft.com/office/drawing/2014/main" id="{D9F8C9AB-0351-C93A-7451-2943EE9EFAB1}"/>
              </a:ext>
            </a:extLst>
          </p:cNvPr>
          <p:cNvSpPr txBox="1"/>
          <p:nvPr/>
        </p:nvSpPr>
        <p:spPr>
          <a:xfrm rot="18900000">
            <a:off x="2660789" y="2370492"/>
            <a:ext cx="936446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ND+35DHBA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448;p4">
            <a:extLst>
              <a:ext uri="{FF2B5EF4-FFF2-40B4-BE49-F238E27FC236}">
                <a16:creationId xmlns:a16="http://schemas.microsoft.com/office/drawing/2014/main" id="{C43012B6-E9B5-6A98-0CFC-5063D4FA938F}"/>
              </a:ext>
            </a:extLst>
          </p:cNvPr>
          <p:cNvSpPr txBox="1"/>
          <p:nvPr/>
        </p:nvSpPr>
        <p:spPr>
          <a:xfrm rot="18900000">
            <a:off x="2903821" y="2359326"/>
            <a:ext cx="904862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Tyr+35DHBA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513;p5">
            <a:extLst>
              <a:ext uri="{FF2B5EF4-FFF2-40B4-BE49-F238E27FC236}">
                <a16:creationId xmlns:a16="http://schemas.microsoft.com/office/drawing/2014/main" id="{02F947A1-6F60-6531-EF35-E444F556AAE7}"/>
              </a:ext>
            </a:extLst>
          </p:cNvPr>
          <p:cNvSpPr txBox="1"/>
          <p:nvPr/>
        </p:nvSpPr>
        <p:spPr>
          <a:xfrm>
            <a:off x="2493112" y="862383"/>
            <a:ext cx="1381872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altLang="ja-JP" sz="800" i="1" dirty="0" err="1"/>
              <a:t>Phocaeicola</a:t>
            </a:r>
            <a:r>
              <a:rPr lang="en-US" altLang="ja-JP" sz="800" i="1" dirty="0"/>
              <a:t> </a:t>
            </a:r>
            <a:r>
              <a:rPr lang="en-US" altLang="ja-JP" sz="800" i="1" dirty="0" err="1"/>
              <a:t>sartorii</a:t>
            </a:r>
            <a:endParaRPr sz="8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8C987826-69B3-4F40-9460-290FBF654C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9855228"/>
              </p:ext>
            </p:extLst>
          </p:nvPr>
        </p:nvGraphicFramePr>
        <p:xfrm>
          <a:off x="1223915" y="1287006"/>
          <a:ext cx="900000" cy="9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Google Shape;436;p4">
            <a:extLst>
              <a:ext uri="{FF2B5EF4-FFF2-40B4-BE49-F238E27FC236}">
                <a16:creationId xmlns:a16="http://schemas.microsoft.com/office/drawing/2014/main" id="{909722B4-FF0D-137E-772E-BAF62AB796C2}"/>
              </a:ext>
            </a:extLst>
          </p:cNvPr>
          <p:cNvSpPr txBox="1"/>
          <p:nvPr/>
        </p:nvSpPr>
        <p:spPr>
          <a:xfrm>
            <a:off x="884693" y="1469770"/>
            <a:ext cx="43079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oogle Shape;439;p4">
            <a:extLst>
              <a:ext uri="{FF2B5EF4-FFF2-40B4-BE49-F238E27FC236}">
                <a16:creationId xmlns:a16="http://schemas.microsoft.com/office/drawing/2014/main" id="{AE4D2554-E6EE-888C-0BB2-7DD5D40A20CF}"/>
              </a:ext>
            </a:extLst>
          </p:cNvPr>
          <p:cNvGrpSpPr/>
          <p:nvPr/>
        </p:nvGrpSpPr>
        <p:grpSpPr>
          <a:xfrm>
            <a:off x="1212098" y="1125330"/>
            <a:ext cx="985265" cy="850182"/>
            <a:chOff x="1161540" y="3273722"/>
            <a:chExt cx="985265" cy="850182"/>
          </a:xfrm>
        </p:grpSpPr>
        <p:sp>
          <p:nvSpPr>
            <p:cNvPr id="10" name="Google Shape;440;p4">
              <a:extLst>
                <a:ext uri="{FF2B5EF4-FFF2-40B4-BE49-F238E27FC236}">
                  <a16:creationId xmlns:a16="http://schemas.microsoft.com/office/drawing/2014/main" id="{F6A032FE-CBAC-D614-3457-4FE43466AAF0}"/>
                </a:ext>
              </a:extLst>
            </p:cNvPr>
            <p:cNvSpPr txBox="1"/>
            <p:nvPr/>
          </p:nvSpPr>
          <p:spPr>
            <a:xfrm>
              <a:off x="1161540" y="3858454"/>
              <a:ext cx="360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441;p4">
              <a:extLst>
                <a:ext uri="{FF2B5EF4-FFF2-40B4-BE49-F238E27FC236}">
                  <a16:creationId xmlns:a16="http://schemas.microsoft.com/office/drawing/2014/main" id="{8B35EF3F-379B-11AD-8BA7-70B5A7CDB494}"/>
                </a:ext>
              </a:extLst>
            </p:cNvPr>
            <p:cNvSpPr txBox="1"/>
            <p:nvPr/>
          </p:nvSpPr>
          <p:spPr>
            <a:xfrm>
              <a:off x="1367580" y="3273722"/>
              <a:ext cx="360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442;p4">
              <a:extLst>
                <a:ext uri="{FF2B5EF4-FFF2-40B4-BE49-F238E27FC236}">
                  <a16:creationId xmlns:a16="http://schemas.microsoft.com/office/drawing/2014/main" id="{AD13C40C-E4DA-0F79-BB67-A153AD0F0D3B}"/>
                </a:ext>
              </a:extLst>
            </p:cNvPr>
            <p:cNvSpPr txBox="1"/>
            <p:nvPr/>
          </p:nvSpPr>
          <p:spPr>
            <a:xfrm>
              <a:off x="1583941" y="3896555"/>
              <a:ext cx="360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443;p4">
              <a:extLst>
                <a:ext uri="{FF2B5EF4-FFF2-40B4-BE49-F238E27FC236}">
                  <a16:creationId xmlns:a16="http://schemas.microsoft.com/office/drawing/2014/main" id="{F2585F10-7F5F-3DA0-5158-BFF1AE99A784}"/>
                </a:ext>
              </a:extLst>
            </p:cNvPr>
            <p:cNvSpPr txBox="1"/>
            <p:nvPr/>
          </p:nvSpPr>
          <p:spPr>
            <a:xfrm>
              <a:off x="1786805" y="3908460"/>
              <a:ext cx="360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0786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50BD3BA3B577943872D145EF81A0A12" ma:contentTypeVersion="9" ma:contentTypeDescription="新しいドキュメントを作成します。" ma:contentTypeScope="" ma:versionID="93bf490cabea694b920aeaf728155513">
  <xsd:schema xmlns:xsd="http://www.w3.org/2001/XMLSchema" xmlns:xs="http://www.w3.org/2001/XMLSchema" xmlns:p="http://schemas.microsoft.com/office/2006/metadata/properties" xmlns:ns2="e6d19719-b936-4ab6-9204-5f7c7c798250" xmlns:ns3="dfa2ac75-b3bd-44d9-9e63-8b4a9c269e9a" targetNamespace="http://schemas.microsoft.com/office/2006/metadata/properties" ma:root="true" ma:fieldsID="ce0fc06f1fbc5f25b490ae5599d2a936" ns2:_="" ns3:_="">
    <xsd:import namespace="e6d19719-b936-4ab6-9204-5f7c7c798250"/>
    <xsd:import namespace="dfa2ac75-b3bd-44d9-9e63-8b4a9c269e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d19719-b936-4ab6-9204-5f7c7c7982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a2ac75-b3bd-44d9-9e63-8b4a9c269e9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5C979D1-1BE1-4566-9EC5-F5D599DFB1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d19719-b936-4ab6-9204-5f7c7c798250"/>
    <ds:schemaRef ds:uri="dfa2ac75-b3bd-44d9-9e63-8b4a9c269e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F24F0C-BE01-4DB9-8A44-5096580B1E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1A8521-D48C-440E-93BB-7EA592C6B5C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710</Words>
  <Application>Microsoft Office PowerPoint</Application>
  <PresentationFormat>A4 210 x 297 mm</PresentationFormat>
  <Paragraphs>145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大石 栞</dc:creator>
  <cp:lastModifiedBy>三好規之准教授2104</cp:lastModifiedBy>
  <cp:revision>73</cp:revision>
  <dcterms:created xsi:type="dcterms:W3CDTF">2023-08-22T06:23:14Z</dcterms:created>
  <dcterms:modified xsi:type="dcterms:W3CDTF">2026-05-28T00:54:52Z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0x010100350BD3BA3B577943872D145EF81A0A12</vt:lpwstr>
  </property>
</Properties>
</file>