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6"/>
  </p:notesMasterIdLst>
  <p:sldIdLst>
    <p:sldId id="264" r:id="rId2"/>
    <p:sldId id="265" r:id="rId3"/>
    <p:sldId id="267" r:id="rId4"/>
    <p:sldId id="266" r:id="rId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0"/>
    <p:restoredTop sz="96879"/>
  </p:normalViewPr>
  <p:slideViewPr>
    <p:cSldViewPr snapToGrid="0">
      <p:cViewPr>
        <p:scale>
          <a:sx n="100" d="100"/>
          <a:sy n="100" d="100"/>
        </p:scale>
        <p:origin x="3160" y="-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43DC0-7A9A-3B40-853D-3938BEBF9A5E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174B1-E7F9-6E42-9CDB-4CC0F9ECD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201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Table 1 Results of the study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174B1-E7F9-6E42-9CDB-4CC0F9ECD10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7309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Table 1 Results of the study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174B1-E7F9-6E42-9CDB-4CC0F9ECD10F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702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269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520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480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89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59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4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99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9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93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561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677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FEFCE-4E0A-DF43-9BDE-5DF48248CD45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8B2FD-FDD2-B045-B815-5D60B827C4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1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3D9B78-23FC-841B-1344-73BED4DB6714}"/>
              </a:ext>
            </a:extLst>
          </p:cNvPr>
          <p:cNvSpPr txBox="1"/>
          <p:nvPr/>
        </p:nvSpPr>
        <p:spPr>
          <a:xfrm>
            <a:off x="239841" y="119270"/>
            <a:ext cx="4526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Table 1. </a:t>
            </a:r>
            <a:r>
              <a:rPr lang="en-US" altLang="ja-JP" sz="1400" b="1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Baseline characteristics of </a:t>
            </a:r>
            <a:r>
              <a:rPr lang="en-US" altLang="ja-JP" sz="1400" b="1" kern="10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the study </a:t>
            </a:r>
            <a:r>
              <a:rPr lang="en-US" altLang="ja-JP" sz="1400" b="1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population.</a:t>
            </a:r>
            <a:endParaRPr lang="ja-JP" altLang="ja-JP" sz="1400" b="1" kern="10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ja-JP" sz="1400" b="1" kern="10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DA0B181C-C905-0680-F0DB-AE7D94A4F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224319"/>
              </p:ext>
            </p:extLst>
          </p:nvPr>
        </p:nvGraphicFramePr>
        <p:xfrm>
          <a:off x="26504" y="590385"/>
          <a:ext cx="6748848" cy="821661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08964">
                  <a:extLst>
                    <a:ext uri="{9D8B030D-6E8A-4147-A177-3AD203B41FA5}">
                      <a16:colId xmlns:a16="http://schemas.microsoft.com/office/drawing/2014/main" val="3375899823"/>
                    </a:ext>
                  </a:extLst>
                </a:gridCol>
                <a:gridCol w="127617">
                  <a:extLst>
                    <a:ext uri="{9D8B030D-6E8A-4147-A177-3AD203B41FA5}">
                      <a16:colId xmlns:a16="http://schemas.microsoft.com/office/drawing/2014/main" val="3973841539"/>
                    </a:ext>
                  </a:extLst>
                </a:gridCol>
                <a:gridCol w="137734">
                  <a:extLst>
                    <a:ext uri="{9D8B030D-6E8A-4147-A177-3AD203B41FA5}">
                      <a16:colId xmlns:a16="http://schemas.microsoft.com/office/drawing/2014/main" val="2772800882"/>
                    </a:ext>
                  </a:extLst>
                </a:gridCol>
                <a:gridCol w="808636">
                  <a:extLst>
                    <a:ext uri="{9D8B030D-6E8A-4147-A177-3AD203B41FA5}">
                      <a16:colId xmlns:a16="http://schemas.microsoft.com/office/drawing/2014/main" val="287217373"/>
                    </a:ext>
                  </a:extLst>
                </a:gridCol>
                <a:gridCol w="1073451">
                  <a:extLst>
                    <a:ext uri="{9D8B030D-6E8A-4147-A177-3AD203B41FA5}">
                      <a16:colId xmlns:a16="http://schemas.microsoft.com/office/drawing/2014/main" val="1967695847"/>
                    </a:ext>
                  </a:extLst>
                </a:gridCol>
                <a:gridCol w="1103269">
                  <a:extLst>
                    <a:ext uri="{9D8B030D-6E8A-4147-A177-3AD203B41FA5}">
                      <a16:colId xmlns:a16="http://schemas.microsoft.com/office/drawing/2014/main" val="905632319"/>
                    </a:ext>
                  </a:extLst>
                </a:gridCol>
                <a:gridCol w="974058">
                  <a:extLst>
                    <a:ext uri="{9D8B030D-6E8A-4147-A177-3AD203B41FA5}">
                      <a16:colId xmlns:a16="http://schemas.microsoft.com/office/drawing/2014/main" val="1732009573"/>
                    </a:ext>
                  </a:extLst>
                </a:gridCol>
                <a:gridCol w="715119">
                  <a:extLst>
                    <a:ext uri="{9D8B030D-6E8A-4147-A177-3AD203B41FA5}">
                      <a16:colId xmlns:a16="http://schemas.microsoft.com/office/drawing/2014/main" val="3139141391"/>
                    </a:ext>
                  </a:extLst>
                </a:gridCol>
              </a:tblGrid>
              <a:tr h="52807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</a:p>
                    <a:p>
                      <a:pPr algn="l" fontAlgn="ctr"/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244) 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Elementary school</a:t>
                      </a:r>
                    </a:p>
                    <a:p>
                      <a:pPr algn="l" fontAlgn="ctr"/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7)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Junior high school</a:t>
                      </a:r>
                    </a:p>
                    <a:p>
                      <a:pPr algn="l" fontAlgn="ctr"/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61)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 school</a:t>
                      </a:r>
                    </a:p>
                    <a:p>
                      <a:pPr algn="l" fontAlgn="ctr"/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80)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College</a:t>
                      </a:r>
                    </a:p>
                    <a:p>
                      <a:pPr algn="l" fontAlgn="ctr"/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96)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93222"/>
                  </a:ext>
                </a:extLst>
              </a:tr>
              <a:tr h="35340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Age, years (median interquartile range)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(15−20)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(11−11)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(13−15)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16.5 (16−17)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(19−22)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442062"/>
                  </a:ext>
                </a:extLst>
              </a:tr>
              <a:tr h="35340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Male, n (%)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(29)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(43)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(13)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(31)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(35)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239202"/>
                  </a:ext>
                </a:extLst>
              </a:tr>
              <a:tr h="353407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Living environment, n (%)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2180" marR="12180" marT="121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2180" marR="12180" marT="121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2180" marR="12180" marT="121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2180" marR="12180" marT="121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2180" marR="12180" marT="121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3880479"/>
                  </a:ext>
                </a:extLst>
              </a:tr>
              <a:tr h="353407">
                <a:tc gridSpan="2">
                  <a:txBody>
                    <a:bodyPr/>
                    <a:lstStyle/>
                    <a:p>
                      <a:pPr lvl="0"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 (95)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(95)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(96)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(94)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941996"/>
                  </a:ext>
                </a:extLst>
              </a:tr>
              <a:tr h="353407">
                <a:tc gridSpan="2">
                  <a:txBody>
                    <a:bodyPr/>
                    <a:lstStyle/>
                    <a:p>
                      <a:pPr lvl="0" algn="l" fontAlgn="ctr"/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Suicidal ideation on arrival, n (%)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(34)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(43)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(30)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(36)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(34)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187154"/>
                  </a:ext>
                </a:extLst>
              </a:tr>
              <a:tr h="322588">
                <a:tc gridSpan="8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Methods of self-harm or suicide attempts, n (%)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544393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Overdose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 (70)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(43)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(69)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(69)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(74)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2610446835"/>
                  </a:ext>
                </a:extLst>
              </a:tr>
              <a:tr h="537562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Over-the-counter medications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(42)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(29)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(51)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(31)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(46)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3171388230"/>
                  </a:ext>
                </a:extLst>
              </a:tr>
              <a:tr h="537562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Prescription medications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(29)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(23)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(31)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(32)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3289561794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Jumping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(16)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(43)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(20)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(15)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(14)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2303936601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Hanging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(8)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(5)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(4)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2078712217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Cutting with knives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(5)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(3)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(8)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(3)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87215018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Charcoal burning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(4)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(4)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3331053109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Poisoning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(2)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(4)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2630726341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Diving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(2)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(1)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3905580698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Inhalation of organic solvents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(0.4)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072601419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Firearms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(0.4)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819612"/>
                  </a:ext>
                </a:extLst>
              </a:tr>
              <a:tr h="322588">
                <a:tc gridSpan="8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 of self-harm or suicide attempts, n (%)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009452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 (77)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(71)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(79)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(65)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(85)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2810300303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School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(29)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(10)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(10)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3972620603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Roadside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(10)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2519026475"/>
                  </a:ext>
                </a:extLst>
              </a:tr>
              <a:tr h="32258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</a:t>
                      </a:r>
                      <a:r>
                        <a:rPr lang="en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hicle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(3)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10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962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92B398-E384-8EE1-0E63-B6053CCB1297}"/>
              </a:ext>
            </a:extLst>
          </p:cNvPr>
          <p:cNvSpPr txBox="1"/>
          <p:nvPr/>
        </p:nvSpPr>
        <p:spPr>
          <a:xfrm>
            <a:off x="1547781" y="-1422935"/>
            <a:ext cx="3365024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88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Table 2: The methods and the locations of self-harm and suicide attempts</a:t>
            </a:r>
            <a:endParaRPr lang="ja-JP" altLang="en-US" sz="788" b="1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554DBC60-DB80-0119-856C-85DEE00F7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709651"/>
              </p:ext>
            </p:extLst>
          </p:nvPr>
        </p:nvGraphicFramePr>
        <p:xfrm>
          <a:off x="160168" y="907113"/>
          <a:ext cx="6552058" cy="71104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3770">
                  <a:extLst>
                    <a:ext uri="{9D8B030D-6E8A-4147-A177-3AD203B41FA5}">
                      <a16:colId xmlns:a16="http://schemas.microsoft.com/office/drawing/2014/main" val="1785042387"/>
                    </a:ext>
                  </a:extLst>
                </a:gridCol>
                <a:gridCol w="140851">
                  <a:extLst>
                    <a:ext uri="{9D8B030D-6E8A-4147-A177-3AD203B41FA5}">
                      <a16:colId xmlns:a16="http://schemas.microsoft.com/office/drawing/2014/main" val="2755436115"/>
                    </a:ext>
                  </a:extLst>
                </a:gridCol>
                <a:gridCol w="651077">
                  <a:extLst>
                    <a:ext uri="{9D8B030D-6E8A-4147-A177-3AD203B41FA5}">
                      <a16:colId xmlns:a16="http://schemas.microsoft.com/office/drawing/2014/main" val="3376296295"/>
                    </a:ext>
                  </a:extLst>
                </a:gridCol>
                <a:gridCol w="217227">
                  <a:extLst>
                    <a:ext uri="{9D8B030D-6E8A-4147-A177-3AD203B41FA5}">
                      <a16:colId xmlns:a16="http://schemas.microsoft.com/office/drawing/2014/main" val="3338749010"/>
                    </a:ext>
                  </a:extLst>
                </a:gridCol>
                <a:gridCol w="751187">
                  <a:extLst>
                    <a:ext uri="{9D8B030D-6E8A-4147-A177-3AD203B41FA5}">
                      <a16:colId xmlns:a16="http://schemas.microsoft.com/office/drawing/2014/main" val="4095002290"/>
                    </a:ext>
                  </a:extLst>
                </a:gridCol>
                <a:gridCol w="117117">
                  <a:extLst>
                    <a:ext uri="{9D8B030D-6E8A-4147-A177-3AD203B41FA5}">
                      <a16:colId xmlns:a16="http://schemas.microsoft.com/office/drawing/2014/main" val="1645392288"/>
                    </a:ext>
                  </a:extLst>
                </a:gridCol>
                <a:gridCol w="868303">
                  <a:extLst>
                    <a:ext uri="{9D8B030D-6E8A-4147-A177-3AD203B41FA5}">
                      <a16:colId xmlns:a16="http://schemas.microsoft.com/office/drawing/2014/main" val="2091709248"/>
                    </a:ext>
                  </a:extLst>
                </a:gridCol>
                <a:gridCol w="868303">
                  <a:extLst>
                    <a:ext uri="{9D8B030D-6E8A-4147-A177-3AD203B41FA5}">
                      <a16:colId xmlns:a16="http://schemas.microsoft.com/office/drawing/2014/main" val="4074965076"/>
                    </a:ext>
                  </a:extLst>
                </a:gridCol>
                <a:gridCol w="554223">
                  <a:extLst>
                    <a:ext uri="{9D8B030D-6E8A-4147-A177-3AD203B41FA5}">
                      <a16:colId xmlns:a16="http://schemas.microsoft.com/office/drawing/2014/main" val="2004513703"/>
                    </a:ext>
                  </a:extLst>
                </a:gridCol>
              </a:tblGrid>
              <a:tr h="564408"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All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(n = 244)</a:t>
                      </a: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Elementary school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(n = 7)</a:t>
                      </a: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1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Elementary school</a:t>
                      </a:r>
                    </a:p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(n = 7)</a:t>
                      </a:r>
                    </a:p>
                  </a:txBody>
                  <a:tcPr marL="6160" marR="6160" marT="616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Junior high school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(n = 61)</a:t>
                      </a: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1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Junior high school</a:t>
                      </a:r>
                    </a:p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(n = 55)</a:t>
                      </a:r>
                    </a:p>
                  </a:txBody>
                  <a:tcPr marL="6160" marR="6160" marT="616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High school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(n = 80)</a:t>
                      </a: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College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(n = 96)</a:t>
                      </a: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6127888"/>
                  </a:ext>
                </a:extLst>
              </a:tr>
              <a:tr h="61293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psychiatric consultations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  within the preceding month, n (%)</a:t>
                      </a:r>
                    </a:p>
                  </a:txBody>
                  <a:tcPr marL="56900" marR="56900" marT="28450" marB="2845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94 (39)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(14)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18 (30)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35 (44)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40 (42)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304749"/>
                  </a:ext>
                </a:extLst>
              </a:tr>
              <a:tr h="61293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psychiatric hospitalization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  within the preceding month, n (%)</a:t>
                      </a: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36 (15)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 (15)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 (15)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 (16)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032628"/>
                  </a:ext>
                </a:extLst>
              </a:tr>
              <a:tr h="354678">
                <a:tc gridSpan="9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self-harm or suicide attempt, n (%)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814952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One</a:t>
                      </a: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51 (21)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(14)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 (20)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14 (18)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24 (25)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198375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Two or more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62 (25)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21 (34)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 (25)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21 (22)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3950"/>
                  </a:ext>
                </a:extLst>
              </a:tr>
              <a:tr h="354678">
                <a:tc gridSpan="9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Disposition after initial treatment, n (%)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3208019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　　</a:t>
                      </a: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Admitted to ICU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163 (67)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 (29)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 (41)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 (73)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78 (81)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339553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Admitted to general ward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21 (9)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 (43)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 (16)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 (5)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 (4)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69180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　　</a:t>
                      </a: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Admitted to psychiatric ward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 (3)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(14)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 (8)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375540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　　</a:t>
                      </a: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Discharged home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 (10)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 (20)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 (11)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 (4)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089456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Transferred to another hospital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 (5)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(14)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 (5)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 (5)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 (3)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494337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　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Death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 (6)</a:t>
                      </a: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 (10)</a:t>
                      </a: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 (6)</a:t>
                      </a: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 (4)</a:t>
                      </a: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8981304"/>
                  </a:ext>
                </a:extLst>
              </a:tr>
              <a:tr h="354678">
                <a:tc gridSpan="9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Outcome at 1 month, n (%)</a:t>
                      </a:r>
                    </a:p>
                  </a:txBody>
                  <a:tcPr marL="56900" marR="56900" marT="28450" marB="2845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526646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Continued hospitalization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14 (6)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 (8)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 (4)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 (6)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8586372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　　</a:t>
                      </a: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Discharge home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154 (63)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 (57)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31 (51)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53 (66)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66 (69)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488291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Transferred to another hospital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17 (7)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(14)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 (5)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 (8)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 (7)</a:t>
                      </a:r>
                    </a:p>
                  </a:txBody>
                  <a:tcPr marL="3465" marR="3465" marT="346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878471"/>
                  </a:ext>
                </a:extLst>
              </a:tr>
              <a:tr h="35467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Death</a:t>
                      </a:r>
                      <a:endParaRPr lang="en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 (2)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(14)</a:t>
                      </a: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60" marR="6160" marT="616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 (3)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482033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582BFB-2898-B3FD-4FE1-BEFE31AA3A61}"/>
              </a:ext>
            </a:extLst>
          </p:cNvPr>
          <p:cNvSpPr txBox="1"/>
          <p:nvPr/>
        </p:nvSpPr>
        <p:spPr>
          <a:xfrm>
            <a:off x="0" y="131289"/>
            <a:ext cx="4052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 2. Psychiatric history and clinical outcomes.</a:t>
            </a:r>
            <a:endParaRPr lang="ja-JP" altLang="ja-JP" sz="1400" kern="10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sz="1400" b="1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AEAC3A0-7BF6-194C-A8AB-A1FEECF81A84}"/>
              </a:ext>
            </a:extLst>
          </p:cNvPr>
          <p:cNvSpPr txBox="1"/>
          <p:nvPr/>
        </p:nvSpPr>
        <p:spPr>
          <a:xfrm>
            <a:off x="160168" y="8070108"/>
            <a:ext cx="6748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psychiatric history data were more common among suicide decedents because of limited information available in emergency or postmortem settings.</a:t>
            </a:r>
            <a:endParaRPr kumimoji="1" lang="ja-JP" alt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3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3D9B78-23FC-841B-1344-73BED4DB6714}"/>
              </a:ext>
            </a:extLst>
          </p:cNvPr>
          <p:cNvSpPr txBox="1"/>
          <p:nvPr/>
        </p:nvSpPr>
        <p:spPr>
          <a:xfrm>
            <a:off x="134082" y="125276"/>
            <a:ext cx="4586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Table 3. </a:t>
            </a:r>
            <a:r>
              <a:rPr lang="en-US" altLang="ja-JP" sz="1400" b="1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Comparison between attempters and completers.</a:t>
            </a:r>
            <a:endParaRPr lang="ja-JP" altLang="ja-JP" sz="1400" b="1" kern="10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ja-JP" sz="1400" b="1" kern="100"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DA0B181C-C905-0680-F0DB-AE7D94A4F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694029"/>
              </p:ext>
            </p:extLst>
          </p:nvPr>
        </p:nvGraphicFramePr>
        <p:xfrm>
          <a:off x="193961" y="721418"/>
          <a:ext cx="6445378" cy="852435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70849">
                  <a:extLst>
                    <a:ext uri="{9D8B030D-6E8A-4147-A177-3AD203B41FA5}">
                      <a16:colId xmlns:a16="http://schemas.microsoft.com/office/drawing/2014/main" val="3375899823"/>
                    </a:ext>
                  </a:extLst>
                </a:gridCol>
                <a:gridCol w="569669">
                  <a:extLst>
                    <a:ext uri="{9D8B030D-6E8A-4147-A177-3AD203B41FA5}">
                      <a16:colId xmlns:a16="http://schemas.microsoft.com/office/drawing/2014/main" val="3973841539"/>
                    </a:ext>
                  </a:extLst>
                </a:gridCol>
                <a:gridCol w="1291879">
                  <a:extLst>
                    <a:ext uri="{9D8B030D-6E8A-4147-A177-3AD203B41FA5}">
                      <a16:colId xmlns:a16="http://schemas.microsoft.com/office/drawing/2014/main" val="2159506623"/>
                    </a:ext>
                  </a:extLst>
                </a:gridCol>
                <a:gridCol w="1244355">
                  <a:extLst>
                    <a:ext uri="{9D8B030D-6E8A-4147-A177-3AD203B41FA5}">
                      <a16:colId xmlns:a16="http://schemas.microsoft.com/office/drawing/2014/main" val="188259663"/>
                    </a:ext>
                  </a:extLst>
                </a:gridCol>
                <a:gridCol w="768626">
                  <a:extLst>
                    <a:ext uri="{9D8B030D-6E8A-4147-A177-3AD203B41FA5}">
                      <a16:colId xmlns:a16="http://schemas.microsoft.com/office/drawing/2014/main" val="3498238205"/>
                    </a:ext>
                  </a:extLst>
                </a:gridCol>
              </a:tblGrid>
              <a:tr h="40118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Non-survivor</a:t>
                      </a:r>
                    </a:p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20)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Survivor</a:t>
                      </a:r>
                    </a:p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224)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93222"/>
                  </a:ext>
                </a:extLst>
              </a:tr>
              <a:tr h="268487">
                <a:tc gridSpan="2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Male, n (%)</a:t>
                      </a:r>
                      <a:endParaRPr lang="en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 (50)</a:t>
                      </a: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60 (27)</a:t>
                      </a: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0.038</a:t>
                      </a:r>
                    </a:p>
                  </a:txBody>
                  <a:tcPr marL="6851" marR="6851" marT="68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863937"/>
                  </a:ext>
                </a:extLst>
              </a:tr>
              <a:tr h="26848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Patient groups, n (%)</a:t>
                      </a:r>
                    </a:p>
                  </a:txBody>
                  <a:tcPr marL="56167" marR="56167" marT="28084" marB="28084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1" marR="6851" marT="6851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37905360"/>
                  </a:ext>
                </a:extLst>
              </a:tr>
              <a:tr h="268487">
                <a:tc gridSpan="2">
                  <a:txBody>
                    <a:bodyPr/>
                    <a:lstStyle/>
                    <a:p>
                      <a:pPr lvl="1" algn="l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Elementary school</a:t>
                      </a:r>
                    </a:p>
                  </a:txBody>
                  <a:tcPr marL="56167" marR="56167" marT="28084" marB="28084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(5)</a:t>
                      </a:r>
                    </a:p>
                  </a:txBody>
                  <a:tcPr marL="6851" marR="6851" marT="68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 (3)</a:t>
                      </a:r>
                    </a:p>
                  </a:txBody>
                  <a:tcPr marL="6851" marR="6851" marT="68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0.455</a:t>
                      </a:r>
                    </a:p>
                  </a:txBody>
                  <a:tcPr marL="6851" marR="6851" marT="6851" marB="0" anchor="ctr"/>
                </a:tc>
                <a:extLst>
                  <a:ext uri="{0D108BD9-81ED-4DB2-BD59-A6C34878D82A}">
                    <a16:rowId xmlns:a16="http://schemas.microsoft.com/office/drawing/2014/main" val="2108028222"/>
                  </a:ext>
                </a:extLst>
              </a:tr>
              <a:tr h="268487">
                <a:tc gridSpan="2">
                  <a:txBody>
                    <a:bodyPr/>
                    <a:lstStyle/>
                    <a:p>
                      <a:pPr lvl="1" algn="l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Junior high school</a:t>
                      </a:r>
                    </a:p>
                  </a:txBody>
                  <a:tcPr marL="56167" marR="56167" marT="28084" marB="28084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 (35)</a:t>
                      </a:r>
                    </a:p>
                  </a:txBody>
                  <a:tcPr marL="6851" marR="6851" marT="68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54 (24)</a:t>
                      </a:r>
                    </a:p>
                  </a:txBody>
                  <a:tcPr marL="6851" marR="6851" marT="68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0.288</a:t>
                      </a:r>
                    </a:p>
                  </a:txBody>
                  <a:tcPr marL="6851" marR="6851" marT="6851" marB="0" anchor="ctr"/>
                </a:tc>
                <a:extLst>
                  <a:ext uri="{0D108BD9-81ED-4DB2-BD59-A6C34878D82A}">
                    <a16:rowId xmlns:a16="http://schemas.microsoft.com/office/drawing/2014/main" val="370200443"/>
                  </a:ext>
                </a:extLst>
              </a:tr>
              <a:tr h="268487">
                <a:tc gridSpan="2">
                  <a:txBody>
                    <a:bodyPr/>
                    <a:lstStyle/>
                    <a:p>
                      <a:pPr lvl="1" algn="l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High school</a:t>
                      </a:r>
                    </a:p>
                  </a:txBody>
                  <a:tcPr marL="56167" marR="56167" marT="28084" marB="28084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 (25)</a:t>
                      </a:r>
                    </a:p>
                  </a:txBody>
                  <a:tcPr marL="6851" marR="6851" marT="68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75 (33)</a:t>
                      </a:r>
                    </a:p>
                  </a:txBody>
                  <a:tcPr marL="6851" marR="6851" marT="68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0.620</a:t>
                      </a:r>
                    </a:p>
                  </a:txBody>
                  <a:tcPr marL="6851" marR="6851" marT="6851" marB="0" anchor="ctr"/>
                </a:tc>
                <a:extLst>
                  <a:ext uri="{0D108BD9-81ED-4DB2-BD59-A6C34878D82A}">
                    <a16:rowId xmlns:a16="http://schemas.microsoft.com/office/drawing/2014/main" val="359972018"/>
                  </a:ext>
                </a:extLst>
              </a:tr>
              <a:tr h="268487">
                <a:tc gridSpan="2">
                  <a:txBody>
                    <a:bodyPr/>
                    <a:lstStyle/>
                    <a:p>
                      <a:pPr lvl="1" algn="l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College</a:t>
                      </a:r>
                    </a:p>
                  </a:txBody>
                  <a:tcPr marL="56167" marR="56167" marT="28084" marB="28084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 (35)</a:t>
                      </a: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89 (40)</a:t>
                      </a: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0.813</a:t>
                      </a:r>
                    </a:p>
                  </a:txBody>
                  <a:tcPr marL="6851" marR="6851" marT="6851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442062"/>
                  </a:ext>
                </a:extLst>
              </a:tr>
              <a:tr h="268487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Living environment, n (%)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167" marR="56167" marT="28084" marB="28084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880479"/>
                  </a:ext>
                </a:extLst>
              </a:tr>
              <a:tr h="26848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Home</a:t>
                      </a:r>
                    </a:p>
                  </a:txBody>
                  <a:tcPr marL="56900" marR="56900" marT="28450" marB="2845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(85)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 (96)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0.064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587894"/>
                  </a:ext>
                </a:extLst>
              </a:tr>
              <a:tr h="244907">
                <a:tc gridSpan="5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Methods of self-harm or suicide attempts, n (%)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633608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Overdose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 (76)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93225052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marL="342900" marR="0" lvl="1" indent="0" algn="l" defTabSz="685800" rtl="0" eaLnBrk="1" fontAlgn="ctr" latinLnBrk="0" hangingPunct="1">
                        <a:lnSpc>
                          <a:spcPts val="1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Over-the-counter medications</a:t>
                      </a:r>
                      <a:endParaRPr lang="en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lvl="1" algn="l" fontAlgn="ctr">
                        <a:lnSpc>
                          <a:spcPts val="1020"/>
                        </a:lnSpc>
                      </a:pP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(45)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812858459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marL="342900" marR="0" lvl="1" indent="0" algn="l" defTabSz="685800" rtl="0" eaLnBrk="1" fontAlgn="ctr" latinLnBrk="0" hangingPunct="1">
                        <a:lnSpc>
                          <a:spcPts val="1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P</a:t>
                      </a: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rescription medications</a:t>
                      </a:r>
                      <a:endParaRPr lang="en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(32)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550284931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Jumping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(35)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(15)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0.028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505886723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Hanging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(50)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(2)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838220771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Cutting with knives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(5)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0.607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3335494948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Charcoal burning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(3)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0.455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798372845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Poisoning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(2)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661763298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(1)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0.227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325020080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Inhalation of organic solvents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(0.5)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974462298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Firearms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(0.5)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848959"/>
                  </a:ext>
                </a:extLst>
              </a:tr>
              <a:tr h="244907">
                <a:tc gridSpan="5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 of self-harm or suicide attempts, n (%)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985258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(80)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 (76)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8037600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School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(8)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0.374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42988990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Roadside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(5)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(3)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452211277"/>
                  </a:ext>
                </a:extLst>
              </a:tr>
              <a:tr h="244907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-US" altLang="ja-JP" sz="10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</a:t>
                      </a:r>
                      <a:r>
                        <a:rPr lang="en" sz="10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hicle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(10)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(2)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0.079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972204"/>
                  </a:ext>
                </a:extLst>
              </a:tr>
              <a:tr h="46561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psychiatric consultations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  within the preceding month, n (%)</a:t>
                      </a:r>
                    </a:p>
                  </a:txBody>
                  <a:tcPr marL="56900" marR="56900" marT="28450" marB="2845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 (5)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93 (42)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0.001</a:t>
                      </a: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79170"/>
                  </a:ext>
                </a:extLst>
              </a:tr>
              <a:tr h="46561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psychiatric hospitalization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         within the preceding month, n (%)</a:t>
                      </a:r>
                    </a:p>
                  </a:txBody>
                  <a:tcPr marL="56900" marR="56900" marT="28450" marB="2845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36 (16)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0.051</a:t>
                      </a:r>
                    </a:p>
                  </a:txBody>
                  <a:tcPr marL="3465" marR="3465" marT="3465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910850"/>
                  </a:ext>
                </a:extLst>
              </a:tr>
              <a:tr h="269430">
                <a:tc gridSpan="5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self-harm or suicide attempt, n (%)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054296"/>
                  </a:ext>
                </a:extLst>
              </a:tr>
              <a:tr h="269430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One</a:t>
                      </a:r>
                    </a:p>
                  </a:txBody>
                  <a:tcPr marL="56900" marR="56900" marT="28450" marB="284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51 (23)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0.010</a:t>
                      </a:r>
                    </a:p>
                  </a:txBody>
                  <a:tcPr marL="3465" marR="3465" marT="3465" marB="0" anchor="ctr"/>
                </a:tc>
                <a:extLst>
                  <a:ext uri="{0D108BD9-81ED-4DB2-BD59-A6C34878D82A}">
                    <a16:rowId xmlns:a16="http://schemas.microsoft.com/office/drawing/2014/main" val="1488661452"/>
                  </a:ext>
                </a:extLst>
              </a:tr>
              <a:tr h="269430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Two or more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62 (28)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0.003</a:t>
                      </a:r>
                    </a:p>
                  </a:txBody>
                  <a:tcPr marL="3465" marR="3465" marT="3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819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93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582BFB-2898-B3FD-4FE1-BEFE31AA3A61}"/>
              </a:ext>
            </a:extLst>
          </p:cNvPr>
          <p:cNvSpPr txBox="1"/>
          <p:nvPr/>
        </p:nvSpPr>
        <p:spPr>
          <a:xfrm>
            <a:off x="0" y="512247"/>
            <a:ext cx="6881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 4. Univariate logistic regression analysis of factors associated with suicide death.</a:t>
            </a:r>
            <a:endParaRPr lang="ja-JP" altLang="en-US" sz="1400" b="1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905AA630-1E67-261E-11AB-ACD56F677F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043952"/>
              </p:ext>
            </p:extLst>
          </p:nvPr>
        </p:nvGraphicFramePr>
        <p:xfrm>
          <a:off x="212036" y="1119078"/>
          <a:ext cx="6493565" cy="5234240"/>
        </p:xfrm>
        <a:graphic>
          <a:graphicData uri="http://schemas.openxmlformats.org/drawingml/2006/table">
            <a:tbl>
              <a:tblPr/>
              <a:tblGrid>
                <a:gridCol w="2085701">
                  <a:extLst>
                    <a:ext uri="{9D8B030D-6E8A-4147-A177-3AD203B41FA5}">
                      <a16:colId xmlns:a16="http://schemas.microsoft.com/office/drawing/2014/main" val="283719564"/>
                    </a:ext>
                  </a:extLst>
                </a:gridCol>
                <a:gridCol w="1542801">
                  <a:extLst>
                    <a:ext uri="{9D8B030D-6E8A-4147-A177-3AD203B41FA5}">
                      <a16:colId xmlns:a16="http://schemas.microsoft.com/office/drawing/2014/main" val="2146878068"/>
                    </a:ext>
                  </a:extLst>
                </a:gridCol>
                <a:gridCol w="1152240">
                  <a:extLst>
                    <a:ext uri="{9D8B030D-6E8A-4147-A177-3AD203B41FA5}">
                      <a16:colId xmlns:a16="http://schemas.microsoft.com/office/drawing/2014/main" val="2990254872"/>
                    </a:ext>
                  </a:extLst>
                </a:gridCol>
                <a:gridCol w="1139861">
                  <a:extLst>
                    <a:ext uri="{9D8B030D-6E8A-4147-A177-3AD203B41FA5}">
                      <a16:colId xmlns:a16="http://schemas.microsoft.com/office/drawing/2014/main" val="788318992"/>
                    </a:ext>
                  </a:extLst>
                </a:gridCol>
                <a:gridCol w="572962">
                  <a:extLst>
                    <a:ext uri="{9D8B030D-6E8A-4147-A177-3AD203B41FA5}">
                      <a16:colId xmlns:a16="http://schemas.microsoft.com/office/drawing/2014/main" val="1311311460"/>
                    </a:ext>
                  </a:extLst>
                </a:gridCol>
              </a:tblGrid>
              <a:tr h="566766">
                <a:tc>
                  <a:txBody>
                    <a:bodyPr/>
                    <a:lstStyle/>
                    <a:p>
                      <a:pPr algn="l" rtl="0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Variables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" sz="10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Odds ratio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" sz="10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95% confidence interval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786528"/>
                  </a:ext>
                </a:extLst>
              </a:tr>
              <a:tr h="333391">
                <a:tc>
                  <a:txBody>
                    <a:bodyPr/>
                    <a:lstStyle/>
                    <a:p>
                      <a:pPr algn="l" rtl="0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Male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2.75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1.09−6.89</a:t>
                      </a:r>
                      <a:endParaRPr lang="ja-JP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0.033</a:t>
                      </a:r>
                      <a:endParaRPr lang="ja-JP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489980"/>
                  </a:ext>
                </a:extLst>
              </a:tr>
              <a:tr h="333391">
                <a:tc gridSpan="5">
                  <a:txBody>
                    <a:bodyPr/>
                    <a:lstStyle/>
                    <a:p>
                      <a:pPr algn="l" fontAlgn="ctr">
                        <a:lnSpc>
                          <a:spcPts val="1020"/>
                        </a:lnSpc>
                      </a:pP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Methods of self-harm or suicide attempts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551628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Overdose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l" fontAlgn="ctr">
                        <a:lnSpc>
                          <a:spcPts val="102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0.00−0.13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675041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Jumping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l" fontAlgn="ctr">
                        <a:lnSpc>
                          <a:spcPts val="102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3.12</a:t>
                      </a: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1.16−8.39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1814510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Hanging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l" fontAlgn="ctr">
                        <a:lnSpc>
                          <a:spcPts val="102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55.00</a:t>
                      </a: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14.67−206.18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7377181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Cutting with knives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ts val="1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−</a:t>
                      </a: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ts val="1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−</a:t>
                      </a:r>
                      <a:endParaRPr kumimoji="1" lang="ja-JP" altLang="en-US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ts val="1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游ゴシック" panose="020B0400000000000000" pitchFamily="34" charset="-128"/>
                          <a:cs typeface="Times New Roman" panose="02020603050405020304" pitchFamily="18" charset="0"/>
                        </a:rPr>
                        <a:t>−</a:t>
                      </a:r>
                      <a:endParaRPr kumimoji="1" lang="ja-JP" altLang="en-US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711857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Charcoal burning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l" fontAlgn="ctr">
                        <a:lnSpc>
                          <a:spcPts val="102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1.91</a:t>
                      </a: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0.22−16.72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0.558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381368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Poisoning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826501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Diving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l" fontAlgn="ctr">
                        <a:lnSpc>
                          <a:spcPts val="102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5.84</a:t>
                      </a: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0.51−67.41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0.157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6526797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Inhalation of organic solvents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0296482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1" algn="l" fontAlgn="ctr">
                        <a:lnSpc>
                          <a:spcPts val="102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Firearms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39581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psychiatric consultations </a:t>
                      </a: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within the preceding month</a:t>
                      </a: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0.07</a:t>
                      </a: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0.01−0.56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0.012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4674306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psychiatric hospitalization </a:t>
                      </a:r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within the preceding month</a:t>
                      </a: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718902"/>
                  </a:ext>
                </a:extLst>
              </a:tr>
              <a:tr h="333391">
                <a:tc gridSpan="2">
                  <a:txBody>
                    <a:bodyPr/>
                    <a:lstStyle/>
                    <a:p>
                      <a:pPr lvl="0" algn="l" fontAlgn="ctr">
                        <a:lnSpc>
                          <a:spcPts val="1020"/>
                        </a:lnSpc>
                      </a:pPr>
                      <a:r>
                        <a:rPr lang="en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History of self-harm or suicide attempt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6900" marR="56900" marT="28450" marB="2845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−</a:t>
                      </a:r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5" marR="3465" marT="34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815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172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6803</TotalTime>
  <Words>1335</Words>
  <Application>Microsoft Macintosh PowerPoint</Application>
  <PresentationFormat>ワイド画面</PresentationFormat>
  <Paragraphs>399</Paragraphs>
  <Slides>4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保瑛 前田</dc:creator>
  <cp:lastModifiedBy>Microsoft Office User</cp:lastModifiedBy>
  <cp:revision>68</cp:revision>
  <cp:lastPrinted>2026-01-16T05:30:12Z</cp:lastPrinted>
  <dcterms:created xsi:type="dcterms:W3CDTF">2025-07-17T07:06:45Z</dcterms:created>
  <dcterms:modified xsi:type="dcterms:W3CDTF">2026-05-19T06:13:46Z</dcterms:modified>
</cp:coreProperties>
</file>