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35"/>
  </p:normalViewPr>
  <p:slideViewPr>
    <p:cSldViewPr snapToGrid="0">
      <p:cViewPr>
        <p:scale>
          <a:sx n="105" d="100"/>
          <a:sy n="105" d="100"/>
        </p:scale>
        <p:origin x="1256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2AC93-1F47-7F7D-A7C5-8C00CD6EDB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61AE24-4BD1-4258-B903-C26CAE873A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ED7011-9EF3-923F-BCC5-57E132E3E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41679-CA1E-FF4F-B78B-3D1FEB0023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0D7EF5-54D4-4C36-B6A9-A755130F8D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E058D7-D22B-90A8-9A19-50FD69415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B118-6C7B-9B4D-87FE-4465174B3C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457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D84368-ED9E-41FE-BDA2-602F26572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4123C9-F407-747A-7A21-F1C8D6A273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88F52B-8353-6F61-469F-06E32F281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41679-CA1E-FF4F-B78B-3D1FEB0023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3C5FA5-C901-58A8-CFE5-2FDFE08C0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D45FB6-4C64-183B-BF45-23C698FD2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B118-6C7B-9B4D-87FE-4465174B3C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6343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285C0F6-52B1-06DC-A187-C9E870731F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AE677B-38FB-461E-46ED-929A8E14F6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B52F6-481D-8CB4-5AE4-DCDF5D200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41679-CA1E-FF4F-B78B-3D1FEB0023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FDE963-584A-197C-FB62-FAED9652A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4D7971-F6E5-CCEA-AC8E-2B29C872C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B118-6C7B-9B4D-87FE-4465174B3C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596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EBE06-8DA7-F399-6C69-A872CFD06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D57775-8F3E-87B2-45DE-7360813F5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1DF887-5782-906C-CA77-82F4E5A2C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41679-CA1E-FF4F-B78B-3D1FEB0023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2E9D07-229E-DF88-AFF2-3D8BA3698F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D891D8-3933-A2A5-C16E-C3AA32622E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B118-6C7B-9B4D-87FE-4465174B3C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622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3BB065-A44C-BBC7-E582-5E352EB7D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B60A19-B331-6246-3901-C902E3FD67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457213-F142-CAE0-1941-CF1300EBB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41679-CA1E-FF4F-B78B-3D1FEB0023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0E30B6-839B-B2A8-FB27-5779859BDD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00582A-36E4-0346-29E3-F4C852A37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B118-6C7B-9B4D-87FE-4465174B3C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561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82A97-2F64-DCB9-8E82-3592EF1DD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ACC411-39F8-8BD9-5C5A-882BCC4417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43C82-4F46-B4E3-A7A8-19DE16F9BB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318178-26E5-D297-29E7-3A32435E4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41679-CA1E-FF4F-B78B-3D1FEB0023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B8A2C-5047-1C47-A88F-630837A5F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086CC1-D440-2572-C458-DA1A78872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B118-6C7B-9B4D-87FE-4465174B3C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025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6970B3-E361-CEE5-7DD5-51701240D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037804-E634-9E18-7B25-C834F9CA6F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A5D397-0CE7-88A7-19EE-4C600A490E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01034D-2A22-E16F-6787-55311681D0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8DAF5C-8A08-0BAF-8FD4-3B562D545B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33F58E-D0C4-6BBC-20E7-1B6E70DFB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41679-CA1E-FF4F-B78B-3D1FEB0023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9C3118-0B97-3D8F-3515-EF53ED975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DD9A583-E209-B6AE-E6F2-C9599D62E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B118-6C7B-9B4D-87FE-4465174B3C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844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5D55C-4A61-CC00-C242-64515E9C86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7D3C766-29BA-D6B7-ED97-F767BE515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41679-CA1E-FF4F-B78B-3D1FEB0023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1CCFFC-EB31-85BF-129F-A7D9CB1FB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141CA5-4284-63C4-30B3-D166CD44D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B118-6C7B-9B4D-87FE-4465174B3C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937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3A0B54-EE37-3107-0A97-4E3371B79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41679-CA1E-FF4F-B78B-3D1FEB0023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220AD24-C047-494F-2DED-DEF55B730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DEF988-A9CD-6B7D-3727-FB1FE5177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B118-6C7B-9B4D-87FE-4465174B3C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5180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E2B46-7051-78B9-5CC8-7EF3E8B4A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13E5F7-9F33-37ED-03F2-9F7D150679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9D27B9-2A37-9899-301F-9AC63EE97E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A16D06-257A-A861-9648-ECE3B366F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41679-CA1E-FF4F-B78B-3D1FEB0023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9467BA-8CF1-5E5D-C79B-DFA6B5153D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166D96-A534-71F8-C8DB-C962F6D3D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B118-6C7B-9B4D-87FE-4465174B3C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026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9AA28-6C37-8815-B69C-15317275C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9E91E7-8049-02FD-8BDB-953FBD23D6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2278CF-85B1-DB14-EBC8-89E375BF40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617A2CD-9128-39F4-919B-1ED2022775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41679-CA1E-FF4F-B78B-3D1FEB0023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E9D422-5986-7B95-75E0-046E49B47E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FEAA18-7BC3-22B2-6323-86E60F89A8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CB118-6C7B-9B4D-87FE-4465174B3C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363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8481386-1E9D-2D07-C49D-A6790B9C8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E571CD-326F-760B-67D1-77FF6D0900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8E06F6-3F2E-A920-B654-5B58A9A431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C41679-CA1E-FF4F-B78B-3D1FEB0023D0}" type="datetimeFigureOut">
              <a:rPr lang="en-US" smtClean="0"/>
              <a:t>5/11/26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3034EE-A28A-4521-7F47-ACFDF90526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064149-5A13-091A-F73E-A48862055D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B2CB118-6C7B-9B4D-87FE-4465174B3C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250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8902F72-55B0-5917-BCD3-AAD8EB0E8C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3"/>
          <a:stretch>
            <a:fillRect/>
          </a:stretch>
        </p:blipFill>
        <p:spPr>
          <a:xfrm>
            <a:off x="699370" y="200416"/>
            <a:ext cx="10793260" cy="626327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90C4C16-8710-9400-8F92-022D91552728}"/>
              </a:ext>
            </a:extLst>
          </p:cNvPr>
          <p:cNvSpPr/>
          <p:nvPr/>
        </p:nvSpPr>
        <p:spPr>
          <a:xfrm>
            <a:off x="7931426" y="407504"/>
            <a:ext cx="3478696" cy="53273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3625FC-1C9B-79FC-C377-8B7050430E22}"/>
              </a:ext>
            </a:extLst>
          </p:cNvPr>
          <p:cNvSpPr txBox="1"/>
          <p:nvPr/>
        </p:nvSpPr>
        <p:spPr>
          <a:xfrm>
            <a:off x="7851915" y="275040"/>
            <a:ext cx="4313472" cy="153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920"/>
              </a:lnSpc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Probability of malignancy (0.0009 to 0.005)</a:t>
            </a:r>
          </a:p>
          <a:p>
            <a:pPr>
              <a:lnSpc>
                <a:spcPts val="1920"/>
              </a:lnSpc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Probability of death - stage I cancer (0.1 to 0.4)</a:t>
            </a:r>
          </a:p>
          <a:p>
            <a:pPr>
              <a:lnSpc>
                <a:spcPts val="1920"/>
              </a:lnSpc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Cost of death ($70,000 to $15,000)</a:t>
            </a:r>
          </a:p>
          <a:p>
            <a:pPr>
              <a:lnSpc>
                <a:spcPts val="1920"/>
              </a:lnSpc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Probability of premalignancy (0.0001 to 0.01)</a:t>
            </a:r>
          </a:p>
          <a:p>
            <a:pPr>
              <a:lnSpc>
                <a:spcPts val="1920"/>
              </a:lnSpc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Cost of Stage I cancer ($6,000 to $16,000)</a:t>
            </a:r>
          </a:p>
          <a:p>
            <a:pPr>
              <a:lnSpc>
                <a:spcPts val="1920"/>
              </a:lnSpc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Probability of VaIN I (0.9 to 0.8)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4A7235-ACCB-07D8-56F2-50F0C6527491}"/>
              </a:ext>
            </a:extLst>
          </p:cNvPr>
          <p:cNvSpPr txBox="1"/>
          <p:nvPr/>
        </p:nvSpPr>
        <p:spPr>
          <a:xfrm>
            <a:off x="7839986" y="1666416"/>
            <a:ext cx="6104964" cy="12934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920"/>
              </a:lnSpc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Cost of lichen observation ($1,000 to $3,000)</a:t>
            </a:r>
          </a:p>
          <a:p>
            <a:pPr>
              <a:lnSpc>
                <a:spcPts val="1920"/>
              </a:lnSpc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Cost of VaIN observation ($10,000 to $15,000)</a:t>
            </a:r>
          </a:p>
          <a:p>
            <a:pPr>
              <a:lnSpc>
                <a:spcPts val="1920"/>
              </a:lnSpc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Probability of VaIN I (0.7 to 0.5)</a:t>
            </a:r>
          </a:p>
          <a:p>
            <a:pPr>
              <a:lnSpc>
                <a:spcPts val="1920"/>
              </a:lnSpc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Cost of wide local excision ($20,000 to $35,000)</a:t>
            </a:r>
          </a:p>
          <a:p>
            <a:pPr>
              <a:lnSpc>
                <a:spcPts val="1920"/>
              </a:lnSpc>
            </a:pPr>
            <a:endParaRPr lang="en-US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2CFC3D8-B3C6-35F4-C9D5-6882B5FDFCB9}"/>
              </a:ext>
            </a:extLst>
          </p:cNvPr>
          <p:cNvSpPr txBox="1"/>
          <p:nvPr/>
        </p:nvSpPr>
        <p:spPr>
          <a:xfrm>
            <a:off x="7839986" y="2576482"/>
            <a:ext cx="6974840" cy="12934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920"/>
              </a:lnSpc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Cost of laser ($5,000 to $12,000)</a:t>
            </a:r>
          </a:p>
          <a:p>
            <a:pPr>
              <a:lnSpc>
                <a:spcPts val="1920"/>
              </a:lnSpc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Probability of VaIN III progressing (0.01 to 0.35)</a:t>
            </a:r>
          </a:p>
          <a:p>
            <a:pPr>
              <a:lnSpc>
                <a:spcPts val="1920"/>
              </a:lnSpc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Cost of pathology ($5 to $700)</a:t>
            </a:r>
          </a:p>
          <a:p>
            <a:pPr>
              <a:lnSpc>
                <a:spcPts val="1920"/>
              </a:lnSpc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Probability of lichenoid (0.15 to 0.25)</a:t>
            </a:r>
          </a:p>
          <a:p>
            <a:pPr>
              <a:lnSpc>
                <a:spcPts val="1920"/>
              </a:lnSpc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Cost of Stage II cancer ($50,000 to $100,000)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8FD2F5-52D6-B95A-E68F-DF19AB719894}"/>
              </a:ext>
            </a:extLst>
          </p:cNvPr>
          <p:cNvSpPr txBox="1"/>
          <p:nvPr/>
        </p:nvSpPr>
        <p:spPr>
          <a:xfrm>
            <a:off x="7850146" y="3734472"/>
            <a:ext cx="7406640" cy="1049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920"/>
              </a:lnSpc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Probability of VaIN III normalizing (0.85 to 0.8)</a:t>
            </a:r>
          </a:p>
          <a:p>
            <a:pPr>
              <a:lnSpc>
                <a:spcPts val="1920"/>
              </a:lnSpc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Probability of dysplasia (0.3 to 0.5)</a:t>
            </a:r>
          </a:p>
          <a:p>
            <a:pPr>
              <a:lnSpc>
                <a:spcPts val="1920"/>
              </a:lnSpc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Probability of VaIN II (0.25 to 0.15)</a:t>
            </a:r>
          </a:p>
          <a:p>
            <a:pPr>
              <a:lnSpc>
                <a:spcPts val="1920"/>
              </a:lnSpc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Probability of VaIN II normalizing (0.85 to 0.75)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3B127F-4CB3-A0D2-D4D8-77B6A5930A46}"/>
              </a:ext>
            </a:extLst>
          </p:cNvPr>
          <p:cNvSpPr txBox="1"/>
          <p:nvPr/>
        </p:nvSpPr>
        <p:spPr>
          <a:xfrm>
            <a:off x="7839986" y="4644538"/>
            <a:ext cx="7630160" cy="106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920"/>
              </a:lnSpc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Probability of VaIN II progressing (0.009 to 0.04)</a:t>
            </a:r>
          </a:p>
          <a:p>
            <a:pPr>
              <a:lnSpc>
                <a:spcPts val="1920"/>
              </a:lnSpc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Cost of steroid ($100 to $300)</a:t>
            </a:r>
          </a:p>
          <a:p>
            <a:pPr>
              <a:lnSpc>
                <a:spcPts val="1920"/>
              </a:lnSpc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Probability of death – stage I cancer (0.3 to 0.5)</a:t>
            </a:r>
          </a:p>
          <a:p>
            <a:pPr>
              <a:lnSpc>
                <a:spcPts val="1920"/>
              </a:lnSpc>
            </a:pPr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Probability of VaIN I progressing (0.04 to 0.03)</a:t>
            </a:r>
            <a:endParaRPr lang="en-US" sz="15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EBB75D0-7FD8-4682-B49D-796B05BD9C81}"/>
              </a:ext>
            </a:extLst>
          </p:cNvPr>
          <p:cNvSpPr txBox="1"/>
          <p:nvPr/>
        </p:nvSpPr>
        <p:spPr>
          <a:xfrm>
            <a:off x="699370" y="5833654"/>
            <a:ext cx="8359286" cy="57964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ts val="192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$0	  $50	       $100	           $150             $200	   $250             $300 		</a:t>
            </a:r>
            <a:endParaRPr lang="en-US" sz="16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B9EF394-4BC0-C62F-1EEB-85089A8DE317}"/>
              </a:ext>
            </a:extLst>
          </p:cNvPr>
          <p:cNvSpPr txBox="1"/>
          <p:nvPr/>
        </p:nvSpPr>
        <p:spPr>
          <a:xfrm>
            <a:off x="3923306" y="6159259"/>
            <a:ext cx="1425071" cy="33598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ts val="1920"/>
              </a:lnSpc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Cost (USD)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41777911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250</Words>
  <Application>Microsoft Macintosh PowerPoint</Application>
  <PresentationFormat>Widescreen</PresentationFormat>
  <Paragraphs>25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Jansen, Shae</dc:creator>
  <cp:lastModifiedBy>Jansen, Shae</cp:lastModifiedBy>
  <cp:revision>1</cp:revision>
  <dcterms:created xsi:type="dcterms:W3CDTF">2026-05-11T20:52:51Z</dcterms:created>
  <dcterms:modified xsi:type="dcterms:W3CDTF">2026-05-11T23:43:37Z</dcterms:modified>
</cp:coreProperties>
</file>