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16" d="100"/>
          <a:sy n="116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AC083-EE9E-6E78-58F4-470BE5307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0E01C-D7E4-2401-102C-99D062C824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EB505-86D4-817F-1730-DE171088D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AFB01-55A4-B450-53C9-DFC3D6978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85E10-0C91-4788-CD65-ABBC84458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5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D19E1-13C4-2BE5-BCA6-540AFAA9E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6A73F-C4F4-8C5F-186F-745025AFEF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C2FF5-E5F7-B2D8-44B4-05574F06A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8A5F1-860E-3F0D-1D8E-DD7A7B511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D4964-1424-6A78-E7C6-D05F59EDF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67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76E1C9-8D75-CF68-63F6-DE1BD9F8D4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917C6D-7453-02AA-D9B3-86F0FC195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9ECFE-CF6C-B1E0-9E25-2637E1D52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BF972-1B6B-31E1-3909-AAC689773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4B1A7-362F-C5DD-51E4-686F969EF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830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FA405-03D2-4825-7BA6-5BCE1C602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6EED1-726B-8BF9-403D-F86D8A73C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35B39-3342-C6C9-ADF0-CE2B96F01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6B910-14DF-3C74-9B97-7C9C2A7B6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0BCE9-C7EA-4C91-3D60-E5976426C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0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75477-ADB9-6693-1960-7F3D1D1A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0AFFB-31D9-B437-8153-6435EEE7B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34825-7FC8-7538-5F0B-E6DA2052F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FE2EBF-128B-3529-E1BE-EA6FBFBC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02F82-D9DA-D02C-9E04-9738D27FA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20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22201-AD5D-AB86-995C-E5C9F47D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C1EAB-5049-3774-F53F-EF4828EDC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E7A47-7806-9B70-F858-3E069A6D3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82953D-DAA7-D161-87B5-F4C6B6D2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274A36-1812-D4BF-982E-A075A29B1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61248-EB51-5D84-78EC-91477938D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0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F10AB-F0B7-0860-3A2D-77E8016EB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27B81-E0DE-1DFC-B7AD-91642DD94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960D60-5F39-73CE-A21A-B5FEB3D20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2739C-2E53-BB94-A035-9D6D9004D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F7B0E2-7972-F505-00AD-A74294F99D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8434C8-66AD-D676-AFB1-A4B5813E9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8F2F72-614B-8C74-173C-FC640BFC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96B45C-CD9B-F913-7FCD-FB6F8379F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1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B39A8-C384-A697-640D-D0F8E5AE6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77A22B-3546-18D1-CF4B-C8352A4D0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9E31CE-2790-5A4A-731A-A1C74C8D9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DD049F-E294-3460-E537-155B4CFFC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6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714452-5F56-DA03-1723-AEFA7011B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424C1-882D-2BFB-3CE6-5E47AD9DF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22BA54-5B3A-5C88-84C2-4B2477D87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92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1EF3-681A-DB92-5650-947BB887D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6C14B-E35A-C867-B162-E8CD151A1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270C9B-334E-3535-BBF6-DD2872D70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E07D6C-1C0C-0B58-02DC-646B5001C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C610B-3686-0882-EFEA-7817AFF94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D77FDB-C6A1-CAC8-6B46-D9D48347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94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7ECE3-1848-D5FA-C1E0-43D9CDBFB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4B0103-5E85-D243-97CC-F62608A93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7B7408-ABFD-3D93-9CF4-9F43B8760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EEAC2-AC6D-BD60-5B49-62B8B83B9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6A5EE-D645-5E0F-9C86-3508AF371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02BC5E-66F7-2F04-60FA-18EE8FAC7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24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7862B-9E8A-34F3-2040-CD80B98E5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77EEFE-E0A1-2195-B405-D75ECCFDC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C028C-AF1E-E5FD-3F9C-137F740803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FDE9F1-E73C-CE49-B020-539D78E1B715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035B0-ED29-EA62-537D-AB6BB6901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16566-26A1-9E40-C9F4-8864C4F1E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920F44-6E82-2E47-83E5-879EF780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238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3E2D90-0E9A-F522-5507-6914A8E56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2"/>
          <a:stretch>
            <a:fillRect/>
          </a:stretch>
        </p:blipFill>
        <p:spPr>
          <a:xfrm>
            <a:off x="413359" y="324776"/>
            <a:ext cx="10904201" cy="625138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2B8CC4-5B63-D0C8-D8BE-E94A44422D44}"/>
              </a:ext>
            </a:extLst>
          </p:cNvPr>
          <p:cNvSpPr/>
          <p:nvPr/>
        </p:nvSpPr>
        <p:spPr>
          <a:xfrm>
            <a:off x="7700790" y="425352"/>
            <a:ext cx="3561685" cy="4675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D454F5-A21C-7A5A-1C1A-32BA3B36BB3F}"/>
              </a:ext>
            </a:extLst>
          </p:cNvPr>
          <p:cNvSpPr txBox="1"/>
          <p:nvPr/>
        </p:nvSpPr>
        <p:spPr>
          <a:xfrm>
            <a:off x="7634688" y="4348216"/>
            <a:ext cx="9518572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Cost of stage I cancer ($6,000 to $16,000)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Cost of stage II cancer ($50,000 to $100,000)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Cost of death ($70,000 to $150,000)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3ACCBF-7CA1-4764-29EB-BBE32743B83A}"/>
              </a:ext>
            </a:extLst>
          </p:cNvPr>
          <p:cNvSpPr txBox="1"/>
          <p:nvPr/>
        </p:nvSpPr>
        <p:spPr>
          <a:xfrm>
            <a:off x="7634688" y="331487"/>
            <a:ext cx="4313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malignancy (0.005 to 0.0009)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premalignancy (0.01 to 0.0001)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death - stage I cancer (0.4 to 0.1)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lichenoid (0.25 to 0.15)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03A223-557D-0BD0-F4AE-9A2C46EB88BB}"/>
              </a:ext>
            </a:extLst>
          </p:cNvPr>
          <p:cNvSpPr txBox="1"/>
          <p:nvPr/>
        </p:nvSpPr>
        <p:spPr>
          <a:xfrm>
            <a:off x="7634688" y="1139454"/>
            <a:ext cx="77222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 normalizing (0.8 to 0.9)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dysplasia (0.5 to 0.3)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 normalizing (0.75 to 0.85)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 (0.5 to 0.7)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D0BD82-0C17-E3C5-A1D4-C9F50746A948}"/>
              </a:ext>
            </a:extLst>
          </p:cNvPr>
          <p:cNvSpPr txBox="1"/>
          <p:nvPr/>
        </p:nvSpPr>
        <p:spPr>
          <a:xfrm>
            <a:off x="7634688" y="1955628"/>
            <a:ext cx="95185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III normalizing (0.8 to 0.85)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 progressing (0.04 to 0.03) 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death – stage II cancer (0.5 to 0.3)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 (0.25 to 0.15)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F42EAB-EEA7-4386-A1CC-15A66C9C0371}"/>
              </a:ext>
            </a:extLst>
          </p:cNvPr>
          <p:cNvSpPr txBox="1"/>
          <p:nvPr/>
        </p:nvSpPr>
        <p:spPr>
          <a:xfrm>
            <a:off x="7634688" y="2754852"/>
            <a:ext cx="95185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III progressing (0.035 to 0.01)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Cost of VaIN observation ($10,000 to $15,000) 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Cost of pathology ($5 to $700)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Cost of wide local excision ($20,000 to $35,000)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18C5EE-22F5-C3D8-E9CA-704A23FDA3AF}"/>
              </a:ext>
            </a:extLst>
          </p:cNvPr>
          <p:cNvSpPr txBox="1"/>
          <p:nvPr/>
        </p:nvSpPr>
        <p:spPr>
          <a:xfrm>
            <a:off x="7634688" y="3551691"/>
            <a:ext cx="95185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Cost of laser ($5,000 to $12,000)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 progressing (0.009 to 0.04)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Cost of lichen observation ($1,000 to $3,000)</a:t>
            </a:r>
          </a:p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Cost of steroid ($100 to $300)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5F088E-A4E6-C7E5-8C17-131085962157}"/>
              </a:ext>
            </a:extLst>
          </p:cNvPr>
          <p:cNvSpPr txBox="1"/>
          <p:nvPr/>
        </p:nvSpPr>
        <p:spPr>
          <a:xfrm>
            <a:off x="3404212" y="6180463"/>
            <a:ext cx="2795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Effectiveness (QALYs)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4913E-E171-185B-C0EA-E574982E9B57}"/>
              </a:ext>
            </a:extLst>
          </p:cNvPr>
          <p:cNvSpPr txBox="1"/>
          <p:nvPr/>
        </p:nvSpPr>
        <p:spPr>
          <a:xfrm rot="18840986">
            <a:off x="363786" y="5509372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F64588-02D7-99E0-0CDB-0F7A95A200EA}"/>
              </a:ext>
            </a:extLst>
          </p:cNvPr>
          <p:cNvSpPr txBox="1"/>
          <p:nvPr/>
        </p:nvSpPr>
        <p:spPr>
          <a:xfrm rot="18840986">
            <a:off x="912893" y="5546121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B1890D-70CB-A7C4-0256-E32B57F0641F}"/>
              </a:ext>
            </a:extLst>
          </p:cNvPr>
          <p:cNvSpPr txBox="1"/>
          <p:nvPr/>
        </p:nvSpPr>
        <p:spPr>
          <a:xfrm rot="18840986">
            <a:off x="1663830" y="5489454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18.930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E94559-67A9-FCA5-21DF-4F49ACF89CFF}"/>
              </a:ext>
            </a:extLst>
          </p:cNvPr>
          <p:cNvSpPr txBox="1"/>
          <p:nvPr/>
        </p:nvSpPr>
        <p:spPr>
          <a:xfrm rot="18840986">
            <a:off x="2262365" y="5546121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18.935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E34F32-0CD2-2348-2897-6325E61FC99C}"/>
              </a:ext>
            </a:extLst>
          </p:cNvPr>
          <p:cNvSpPr txBox="1"/>
          <p:nvPr/>
        </p:nvSpPr>
        <p:spPr>
          <a:xfrm rot="18840986">
            <a:off x="3051011" y="5483002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18.940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93FAE9-56F0-F9B1-E8B9-713620D9BB12}"/>
              </a:ext>
            </a:extLst>
          </p:cNvPr>
          <p:cNvSpPr txBox="1"/>
          <p:nvPr/>
        </p:nvSpPr>
        <p:spPr>
          <a:xfrm rot="18840986">
            <a:off x="3657638" y="5509372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18.945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17DEFD-C1AC-E753-6585-27D1D2838EA0}"/>
              </a:ext>
            </a:extLst>
          </p:cNvPr>
          <p:cNvSpPr txBox="1"/>
          <p:nvPr/>
        </p:nvSpPr>
        <p:spPr>
          <a:xfrm rot="18840986">
            <a:off x="4237253" y="5483003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D801B6-67F4-D12D-B7E6-4169167AD0F4}"/>
              </a:ext>
            </a:extLst>
          </p:cNvPr>
          <p:cNvSpPr txBox="1"/>
          <p:nvPr/>
        </p:nvSpPr>
        <p:spPr>
          <a:xfrm rot="18840986">
            <a:off x="4941847" y="5526468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18.955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52ED9B-5E7A-E7B5-77D3-B469A7C45BC5}"/>
              </a:ext>
            </a:extLst>
          </p:cNvPr>
          <p:cNvSpPr txBox="1"/>
          <p:nvPr/>
        </p:nvSpPr>
        <p:spPr>
          <a:xfrm rot="18840986">
            <a:off x="5604980" y="5525866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18.960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CBD7E6-3841-9473-EA4F-662A546D73B7}"/>
              </a:ext>
            </a:extLst>
          </p:cNvPr>
          <p:cNvSpPr txBox="1"/>
          <p:nvPr/>
        </p:nvSpPr>
        <p:spPr>
          <a:xfrm rot="18840986">
            <a:off x="6309575" y="5509370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18.965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BC9594-8D9A-F608-9FC9-46C36D2DCA3A}"/>
              </a:ext>
            </a:extLst>
          </p:cNvPr>
          <p:cNvSpPr txBox="1"/>
          <p:nvPr/>
        </p:nvSpPr>
        <p:spPr>
          <a:xfrm rot="18840986">
            <a:off x="6916734" y="5465238"/>
            <a:ext cx="1340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18.970</a:t>
            </a:r>
          </a:p>
        </p:txBody>
      </p:sp>
    </p:spTree>
    <p:extLst>
      <p:ext uri="{BB962C8B-B14F-4D97-AF65-F5344CB8AC3E}">
        <p14:creationId xmlns:p14="http://schemas.microsoft.com/office/powerpoint/2010/main" val="3190809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249</Words>
  <Application>Microsoft Macintosh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Jansen, Shae</dc:creator>
  <cp:lastModifiedBy>Jansen, Shae</cp:lastModifiedBy>
  <cp:revision>1</cp:revision>
  <dcterms:created xsi:type="dcterms:W3CDTF">2026-05-11T23:43:42Z</dcterms:created>
  <dcterms:modified xsi:type="dcterms:W3CDTF">2026-05-12T00:05:26Z</dcterms:modified>
</cp:coreProperties>
</file>