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80" r:id="rId2"/>
    <p:sldId id="281" r:id="rId3"/>
    <p:sldId id="279" r:id="rId4"/>
    <p:sldId id="259" r:id="rId5"/>
    <p:sldId id="261" r:id="rId6"/>
    <p:sldId id="271" r:id="rId7"/>
    <p:sldId id="260" r:id="rId8"/>
    <p:sldId id="266" r:id="rId9"/>
    <p:sldId id="272" r:id="rId10"/>
    <p:sldId id="276" r:id="rId11"/>
    <p:sldId id="270" r:id="rId12"/>
    <p:sldId id="267" r:id="rId13"/>
    <p:sldId id="274" r:id="rId14"/>
    <p:sldId id="269" r:id="rId15"/>
    <p:sldId id="268" r:id="rId16"/>
    <p:sldId id="265" r:id="rId17"/>
    <p:sldId id="258" r:id="rId18"/>
    <p:sldId id="286" r:id="rId19"/>
    <p:sldId id="257" r:id="rId20"/>
    <p:sldId id="282" r:id="rId21"/>
    <p:sldId id="283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FC4E86-6503-42DC-9248-30424B5627BE}" type="datetimeFigureOut">
              <a:rPr lang="es-MX" smtClean="0"/>
              <a:t>22/05/2026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F4814-C970-4BBF-B3F1-9E9E20C77C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45666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4F4814-C970-4BBF-B3F1-9E9E20C77CE8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0227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2668-C86B-4B6F-B1C2-F86E1244922C}" type="datetimeFigureOut">
              <a:rPr lang="es-MX" smtClean="0"/>
              <a:t>22/05/2026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8585-2B85-45B9-8494-0B3B01C696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7088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2668-C86B-4B6F-B1C2-F86E1244922C}" type="datetimeFigureOut">
              <a:rPr lang="es-MX" smtClean="0"/>
              <a:t>22/05/2026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8585-2B85-45B9-8494-0B3B01C696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165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2668-C86B-4B6F-B1C2-F86E1244922C}" type="datetimeFigureOut">
              <a:rPr lang="es-MX" smtClean="0"/>
              <a:t>22/05/2026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8585-2B85-45B9-8494-0B3B01C696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07224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2668-C86B-4B6F-B1C2-F86E1244922C}" type="datetimeFigureOut">
              <a:rPr lang="es-MX" smtClean="0"/>
              <a:t>22/05/2026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8585-2B85-45B9-8494-0B3B01C696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73116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2668-C86B-4B6F-B1C2-F86E1244922C}" type="datetimeFigureOut">
              <a:rPr lang="es-MX" smtClean="0"/>
              <a:t>22/05/2026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8585-2B85-45B9-8494-0B3B01C696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7911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2668-C86B-4B6F-B1C2-F86E1244922C}" type="datetimeFigureOut">
              <a:rPr lang="es-MX" smtClean="0"/>
              <a:t>22/05/2026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8585-2B85-45B9-8494-0B3B01C696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362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2668-C86B-4B6F-B1C2-F86E1244922C}" type="datetimeFigureOut">
              <a:rPr lang="es-MX" smtClean="0"/>
              <a:t>22/05/2026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8585-2B85-45B9-8494-0B3B01C696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7738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2668-C86B-4B6F-B1C2-F86E1244922C}" type="datetimeFigureOut">
              <a:rPr lang="es-MX" smtClean="0"/>
              <a:t>22/05/2026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8585-2B85-45B9-8494-0B3B01C696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50566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2668-C86B-4B6F-B1C2-F86E1244922C}" type="datetimeFigureOut">
              <a:rPr lang="es-MX" smtClean="0"/>
              <a:t>22/05/2026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8585-2B85-45B9-8494-0B3B01C696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1315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2668-C86B-4B6F-B1C2-F86E1244922C}" type="datetimeFigureOut">
              <a:rPr lang="es-MX" smtClean="0"/>
              <a:t>22/05/2026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8585-2B85-45B9-8494-0B3B01C696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2528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2668-C86B-4B6F-B1C2-F86E1244922C}" type="datetimeFigureOut">
              <a:rPr lang="es-MX" smtClean="0"/>
              <a:t>22/05/2026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8585-2B85-45B9-8494-0B3B01C696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80002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A2668-C86B-4B6F-B1C2-F86E1244922C}" type="datetimeFigureOut">
              <a:rPr lang="es-MX" smtClean="0"/>
              <a:t>22/05/2026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B8585-2B85-45B9-8494-0B3B01C696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9062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B1ED705-7347-79C1-D89C-D875674DA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21" y="0"/>
            <a:ext cx="8530542" cy="639790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4389EE4-6420-521E-8A0B-090146A252EC}"/>
              </a:ext>
            </a:extLst>
          </p:cNvPr>
          <p:cNvSpPr txBox="1"/>
          <p:nvPr/>
        </p:nvSpPr>
        <p:spPr>
          <a:xfrm>
            <a:off x="260430" y="639067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Anti-SERCA2 ATPase (sc-376235)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23881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E4ED061-BE25-41EF-635D-8C93606304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39" y="0"/>
            <a:ext cx="8356922" cy="626769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AF87EE7-F753-EF84-31B9-4463A84F6D45}"/>
              </a:ext>
            </a:extLst>
          </p:cNvPr>
          <p:cNvSpPr txBox="1"/>
          <p:nvPr/>
        </p:nvSpPr>
        <p:spPr>
          <a:xfrm>
            <a:off x="144684" y="6360289"/>
            <a:ext cx="8999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kern="0" spc="-1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Myosin Heavy Chain 11 antibody [SMMS-1] Cat. No. GTX01765 provide by Gene Tex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5562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F8C099E-BD2A-6634-C052-7AB4347CF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30" y="0"/>
            <a:ext cx="8318339" cy="623875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4962306-284F-3BCD-94E0-200D9D9CDAC7}"/>
              </a:ext>
            </a:extLst>
          </p:cNvPr>
          <p:cNvSpPr txBox="1"/>
          <p:nvPr/>
        </p:nvSpPr>
        <p:spPr>
          <a:xfrm>
            <a:off x="260428" y="6261903"/>
            <a:ext cx="53764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α-Smooth Muscle Actin (alpha-SMA: GTX100034)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47666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BCC34C-C6E7-52C9-4BF1-782A7F096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56" y="0"/>
            <a:ext cx="8484243" cy="636318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0C7BB21-E428-7573-5365-16D1ABE9F51F}"/>
              </a:ext>
            </a:extLst>
          </p:cNvPr>
          <p:cNvSpPr txBox="1"/>
          <p:nvPr/>
        </p:nvSpPr>
        <p:spPr>
          <a:xfrm>
            <a:off x="266218" y="641816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(GAPDH: sc-365062)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358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28FE6D4-8B98-A720-2B7E-6A2A4D5D81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82" y="1"/>
            <a:ext cx="8403218" cy="630241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05E36A4-3097-4538-F8C2-3A6F52E81228}"/>
              </a:ext>
            </a:extLst>
          </p:cNvPr>
          <p:cNvSpPr txBox="1"/>
          <p:nvPr/>
        </p:nvSpPr>
        <p:spPr>
          <a:xfrm>
            <a:off x="422477" y="637186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COL4A2 (sc-70244)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71785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2B6B962-B4CD-A407-D940-98BEC0867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12" t="7583" b="11224"/>
          <a:stretch>
            <a:fillRect/>
          </a:stretch>
        </p:blipFill>
        <p:spPr>
          <a:xfrm>
            <a:off x="752353" y="46296"/>
            <a:ext cx="7731888" cy="596088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B5D9355-5E4F-9B3F-872A-238C0B414976}"/>
              </a:ext>
            </a:extLst>
          </p:cNvPr>
          <p:cNvSpPr txBox="1"/>
          <p:nvPr/>
        </p:nvSpPr>
        <p:spPr>
          <a:xfrm>
            <a:off x="752353" y="626821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</a:rPr>
              <a:t>L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aminin-</a:t>
            </a:r>
            <a:r>
              <a:rPr lang="en-US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𝛾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-1 (sc-5584)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68337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A5B36A4-A220-E2BC-9087-05CDCCA4F0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59" y="0"/>
            <a:ext cx="8009681" cy="600726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7FB7A71-EF7C-BF22-E0E3-2647903C8E20}"/>
              </a:ext>
            </a:extLst>
          </p:cNvPr>
          <p:cNvSpPr txBox="1"/>
          <p:nvPr/>
        </p:nvSpPr>
        <p:spPr>
          <a:xfrm>
            <a:off x="468775" y="616404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</a:rPr>
              <a:t>F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ibronectin (sc-81769)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1120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657C529-C1C4-81C5-CFD9-3E8E6D3A2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16" t="11234"/>
          <a:stretch>
            <a:fillRect/>
          </a:stretch>
        </p:blipFill>
        <p:spPr>
          <a:xfrm>
            <a:off x="416691" y="0"/>
            <a:ext cx="8293906" cy="607547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0578A86-A431-5B06-2703-D73117981F0C}"/>
              </a:ext>
            </a:extLst>
          </p:cNvPr>
          <p:cNvSpPr txBox="1"/>
          <p:nvPr/>
        </p:nvSpPr>
        <p:spPr>
          <a:xfrm>
            <a:off x="266218" y="630241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(GAPDH: sc-365062)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645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B25796D-1574-244B-EC90-02AFF54C1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981" y="0"/>
            <a:ext cx="8368493" cy="627637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3C52A6B-7FE6-25FE-0D35-FA298569DD92}"/>
              </a:ext>
            </a:extLst>
          </p:cNvPr>
          <p:cNvSpPr txBox="1"/>
          <p:nvPr/>
        </p:nvSpPr>
        <p:spPr>
          <a:xfrm>
            <a:off x="46298" y="6403691"/>
            <a:ext cx="90514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Load control Purified MMPs from human with a specific activity of 10 UG (Cat # M8945-10UG) </a:t>
            </a:r>
            <a:endParaRPr lang="es-MX" sz="1600" dirty="0"/>
          </a:p>
        </p:txBody>
      </p:sp>
    </p:spTree>
    <p:extLst>
      <p:ext uri="{BB962C8B-B14F-4D97-AF65-F5344CB8AC3E}">
        <p14:creationId xmlns:p14="http://schemas.microsoft.com/office/powerpoint/2010/main" val="3988272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F1A0E86-9504-D047-D6B0-962A795D525D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67" y="0"/>
            <a:ext cx="8681013" cy="626190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E5058BC-783D-0199-0A78-AB48868161BD}"/>
              </a:ext>
            </a:extLst>
          </p:cNvPr>
          <p:cNvSpPr txBox="1"/>
          <p:nvPr/>
        </p:nvSpPr>
        <p:spPr>
          <a:xfrm>
            <a:off x="219918" y="6361343"/>
            <a:ext cx="7172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Aortic medial layer stained with Masson techniques in control subjects (CS)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22958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9C5AC77-80D8-FB76-2C6C-F28910633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88" y="0"/>
            <a:ext cx="8565261" cy="642394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20D116E-CFE9-EBEB-F688-73F905B8329C}"/>
              </a:ext>
            </a:extLst>
          </p:cNvPr>
          <p:cNvSpPr txBox="1"/>
          <p:nvPr/>
        </p:nvSpPr>
        <p:spPr>
          <a:xfrm>
            <a:off x="509285" y="6442368"/>
            <a:ext cx="7213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Aortic medial layer stained with Masson techniques in control subjects (CS)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89810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AE312C8-152D-0CF3-D3D1-6A155DD16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56" y="0"/>
            <a:ext cx="8484243" cy="636318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0C19A94-7A08-6674-D956-2C9155F4D78D}"/>
              </a:ext>
            </a:extLst>
          </p:cNvPr>
          <p:cNvSpPr txBox="1"/>
          <p:nvPr/>
        </p:nvSpPr>
        <p:spPr>
          <a:xfrm>
            <a:off x="839165" y="648866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IP3R: (Cat # 8568)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399028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CE3377C-0266-5798-E40C-C2680A932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85" y="0"/>
            <a:ext cx="8426369" cy="631977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841A2FA-D25A-53F0-E12F-90425DD03F5B}"/>
              </a:ext>
            </a:extLst>
          </p:cNvPr>
          <p:cNvSpPr txBox="1"/>
          <p:nvPr/>
        </p:nvSpPr>
        <p:spPr>
          <a:xfrm>
            <a:off x="509285" y="6442368"/>
            <a:ext cx="8312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Aortic medial layer stained with Jones methenamine in patients with Marfan syndrome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67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596C9F1-CAAE-994A-B897-613CC21FD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16" y="0"/>
            <a:ext cx="8518967" cy="638922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4EDEF74-A584-E8A5-ADF2-F1C5357CFE6B}"/>
              </a:ext>
            </a:extLst>
          </p:cNvPr>
          <p:cNvSpPr txBox="1"/>
          <p:nvPr/>
        </p:nvSpPr>
        <p:spPr>
          <a:xfrm>
            <a:off x="0" y="6435525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Aortic medial layer stained with Jones methenamine techniques patients with Marfan syndrome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03911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3CD9B9C-5314-6EE9-1E1F-C3B1DA95A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18" y="0"/>
            <a:ext cx="8403220" cy="630241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3D0BEC4-56FD-56F9-8DA7-C20E212FF49C}"/>
              </a:ext>
            </a:extLst>
          </p:cNvPr>
          <p:cNvSpPr txBox="1"/>
          <p:nvPr/>
        </p:nvSpPr>
        <p:spPr>
          <a:xfrm>
            <a:off x="266218" y="630241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(GAPDH: sc-365062)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42318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50D255D-72E7-506D-383B-479FB287C3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37" y="0"/>
            <a:ext cx="8484243" cy="636318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0E4A068-2902-BA96-7E96-D67AFDAEA233}"/>
              </a:ext>
            </a:extLst>
          </p:cNvPr>
          <p:cNvSpPr txBox="1"/>
          <p:nvPr/>
        </p:nvSpPr>
        <p:spPr>
          <a:xfrm>
            <a:off x="439837" y="636318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MMP1 (sc-58377)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62218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A361EE5-087A-A6C0-AED7-F59132C16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07" y="0"/>
            <a:ext cx="8518967" cy="638922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B340C13-2A82-4DF3-CC7D-DA62EB5604DB}"/>
              </a:ext>
            </a:extLst>
          </p:cNvPr>
          <p:cNvSpPr txBox="1"/>
          <p:nvPr/>
        </p:nvSpPr>
        <p:spPr>
          <a:xfrm>
            <a:off x="295155" y="648866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MMP-9 (EP1254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abcam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19242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DA81EAE-E403-DDC8-E5A5-5733E8893F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14" y="0"/>
            <a:ext cx="8553686" cy="641526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2BD3C35-0D13-7AF3-822A-908EA8969DD5}"/>
              </a:ext>
            </a:extLst>
          </p:cNvPr>
          <p:cNvSpPr txBox="1"/>
          <p:nvPr/>
        </p:nvSpPr>
        <p:spPr>
          <a:xfrm>
            <a:off x="358814" y="645394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TGF-β1 (sc-52893),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44579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02D75B1-D798-A6BC-BA15-78452510A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39" y="0"/>
            <a:ext cx="8518967" cy="638922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752F027-4E31-797A-0390-EF6E86D34026}"/>
              </a:ext>
            </a:extLst>
          </p:cNvPr>
          <p:cNvSpPr txBox="1"/>
          <p:nvPr/>
        </p:nvSpPr>
        <p:spPr>
          <a:xfrm>
            <a:off x="266218" y="644131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(GAPDH: sc-365062)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11600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65517FD-BCB2-6F47-9980-B60B1A9209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32" y="0"/>
            <a:ext cx="8503535" cy="637765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EA1E6C6-0E4A-FDFE-E724-4A3E43D8B69C}"/>
              </a:ext>
            </a:extLst>
          </p:cNvPr>
          <p:cNvSpPr txBox="1"/>
          <p:nvPr/>
        </p:nvSpPr>
        <p:spPr>
          <a:xfrm>
            <a:off x="320232" y="637765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phospho-Troponin I (Cat # 4004)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37158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F65A658-9972-6194-0326-38EE0007A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98" y="0"/>
            <a:ext cx="8441803" cy="633135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96EF83B-B4E8-5992-F922-088518D46553}"/>
              </a:ext>
            </a:extLst>
          </p:cNvPr>
          <p:cNvSpPr txBox="1"/>
          <p:nvPr/>
        </p:nvSpPr>
        <p:spPr>
          <a:xfrm>
            <a:off x="190982" y="638922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β-Actin (</a:t>
            </a:r>
            <a:r>
              <a:rPr lang="en-US" sz="1800" kern="0" spc="-1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sc-517582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405745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1916</TotalTime>
  <Words>166</Words>
  <Application>Microsoft Office PowerPoint</Application>
  <PresentationFormat>Presentación en pantalla (4:3)</PresentationFormat>
  <Paragraphs>22</Paragraphs>
  <Slides>21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GUADALUPE MANZANO PECH</dc:creator>
  <cp:lastModifiedBy>GUADALUPE MANZANO PECH</cp:lastModifiedBy>
  <cp:revision>30</cp:revision>
  <dcterms:created xsi:type="dcterms:W3CDTF">2026-04-07T12:57:16Z</dcterms:created>
  <dcterms:modified xsi:type="dcterms:W3CDTF">2026-05-22T14:33:14Z</dcterms:modified>
</cp:coreProperties>
</file>