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theme/theme3.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1"/>
  </p:notesMasterIdLst>
  <p:handoutMasterIdLst>
    <p:handoutMasterId r:id="rId12"/>
  </p:handoutMasterIdLst>
  <p:sldIdLst>
    <p:sldId id="279" r:id="rId6"/>
    <p:sldId id="281" r:id="rId7"/>
    <p:sldId id="282" r:id="rId8"/>
    <p:sldId id="275" r:id="rId9"/>
    <p:sldId id="280" r:id="rId1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llivan, Kelly" initials="SK" lastIdx="3" clrIdx="0">
    <p:extLst>
      <p:ext uri="{19B8F6BF-5375-455C-9EA6-DF929625EA0E}">
        <p15:presenceInfo xmlns:p15="http://schemas.microsoft.com/office/powerpoint/2012/main" userId="S-1-5-21-379614923-3435630508-3781305282-477798" providerId="AD"/>
      </p:ext>
    </p:extLst>
  </p:cmAuthor>
  <p:cmAuthor id="2" name="Fan, Fan" initials="FF" lastIdx="1" clrIdx="1">
    <p:extLst>
      <p:ext uri="{19B8F6BF-5375-455C-9EA6-DF929625EA0E}">
        <p15:presenceInfo xmlns:p15="http://schemas.microsoft.com/office/powerpoint/2012/main" userId="S::ffan@amgen.com::4b2c0ec8-3bf2-433c-8762-ac46da4b9c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657B34-6D6C-40ED-ACA9-21A2BC8771DE}" v="2" dt="2021-10-26T19:27:55.7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2" autoAdjust="0"/>
    <p:restoredTop sz="87097" autoAdjust="0"/>
  </p:normalViewPr>
  <p:slideViewPr>
    <p:cSldViewPr snapToGrid="0">
      <p:cViewPr varScale="1">
        <p:scale>
          <a:sx n="141" d="100"/>
          <a:sy n="141" d="100"/>
        </p:scale>
        <p:origin x="68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Sullivan" userId="baa01cfa-54e3-4422-a1aa-d933800349b1" providerId="ADAL" clId="{E3657B34-6D6C-40ED-ACA9-21A2BC8771DE}"/>
    <pc:docChg chg="modSld">
      <pc:chgData name="Kelly Sullivan" userId="baa01cfa-54e3-4422-a1aa-d933800349b1" providerId="ADAL" clId="{E3657B34-6D6C-40ED-ACA9-21A2BC8771DE}" dt="2021-10-26T19:28:02.691" v="3" actId="20577"/>
      <pc:docMkLst>
        <pc:docMk/>
      </pc:docMkLst>
      <pc:sldChg chg="addSp modSp mod">
        <pc:chgData name="Kelly Sullivan" userId="baa01cfa-54e3-4422-a1aa-d933800349b1" providerId="ADAL" clId="{E3657B34-6D6C-40ED-ACA9-21A2BC8771DE}" dt="2021-10-26T19:27:58.802" v="2" actId="20577"/>
        <pc:sldMkLst>
          <pc:docMk/>
          <pc:sldMk cId="1237871072" sldId="281"/>
        </pc:sldMkLst>
        <pc:spChg chg="add mod">
          <ac:chgData name="Kelly Sullivan" userId="baa01cfa-54e3-4422-a1aa-d933800349b1" providerId="ADAL" clId="{E3657B34-6D6C-40ED-ACA9-21A2BC8771DE}" dt="2021-10-26T19:27:58.802" v="2" actId="20577"/>
          <ac:spMkLst>
            <pc:docMk/>
            <pc:sldMk cId="1237871072" sldId="281"/>
            <ac:spMk id="5" creationId="{5A4B404F-8594-46F4-8EEE-A87BD1598230}"/>
          </ac:spMkLst>
        </pc:spChg>
      </pc:sldChg>
      <pc:sldChg chg="addSp modSp mod">
        <pc:chgData name="Kelly Sullivan" userId="baa01cfa-54e3-4422-a1aa-d933800349b1" providerId="ADAL" clId="{E3657B34-6D6C-40ED-ACA9-21A2BC8771DE}" dt="2021-10-26T19:28:02.691" v="3" actId="20577"/>
        <pc:sldMkLst>
          <pc:docMk/>
          <pc:sldMk cId="1123054650" sldId="282"/>
        </pc:sldMkLst>
        <pc:spChg chg="add mod">
          <ac:chgData name="Kelly Sullivan" userId="baa01cfa-54e3-4422-a1aa-d933800349b1" providerId="ADAL" clId="{E3657B34-6D6C-40ED-ACA9-21A2BC8771DE}" dt="2021-10-26T19:28:02.691" v="3" actId="20577"/>
          <ac:spMkLst>
            <pc:docMk/>
            <pc:sldMk cId="1123054650" sldId="282"/>
            <ac:spMk id="4" creationId="{CFE8BFEE-D1BF-4BCD-A711-FEEBA728760E}"/>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14.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E1DFD6-6C85-49C5-AEA5-8813C0DCCE84}"/>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E67BAC58-32FF-4F82-A821-F834F9848A59}"/>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FB4D40C6-D156-4D8D-A3A9-087FCE6F5A89}" type="datetimeFigureOut">
              <a:rPr lang="en-US" smtClean="0"/>
              <a:t>10/26/2021</a:t>
            </a:fld>
            <a:endParaRPr lang="en-US"/>
          </a:p>
        </p:txBody>
      </p:sp>
      <p:sp>
        <p:nvSpPr>
          <p:cNvPr id="4" name="Footer Placeholder 3">
            <a:extLst>
              <a:ext uri="{FF2B5EF4-FFF2-40B4-BE49-F238E27FC236}">
                <a16:creationId xmlns:a16="http://schemas.microsoft.com/office/drawing/2014/main" id="{4A518F51-9BEC-4781-B171-227C722B633C}"/>
              </a:ext>
            </a:extLst>
          </p:cNvPr>
          <p:cNvSpPr>
            <a:spLocks noGrp="1"/>
          </p:cNvSpPr>
          <p:nvPr>
            <p:ph type="ftr" sz="quarter" idx="2"/>
            <p:custDataLst>
              <p:tags r:id="rId2"/>
            </p:custDataLst>
          </p:nvPr>
        </p:nvSpPr>
        <p:spPr>
          <a:xfrm>
            <a:off x="0" y="9119474"/>
            <a:ext cx="7315200" cy="481726"/>
          </a:xfrm>
          <a:prstGeom prst="rect">
            <a:avLst/>
          </a:prstGeom>
        </p:spPr>
        <p:txBody>
          <a:bodyPr vert="horz" lIns="96661" tIns="48331" rIns="96661" bIns="48331" rtlCol="0" anchor="b"/>
          <a:lstStyle>
            <a:lvl1pPr algn="l">
              <a:defRPr sz="1300"/>
            </a:lvl1pPr>
          </a:lstStyle>
          <a:p>
            <a:r>
              <a:rPr lang="en-US" sz="800">
                <a:solidFill>
                  <a:srgbClr val="7F7F7F"/>
                </a:solidFill>
                <a:latin typeface="Arial" panose="020B0604020202020204" pitchFamily="34" charset="0"/>
              </a:rPr>
              <a:t>Amgen Proprietary - For Internal Use Only</a:t>
            </a:r>
          </a:p>
        </p:txBody>
      </p:sp>
      <p:sp>
        <p:nvSpPr>
          <p:cNvPr id="5" name="Slide Number Placeholder 4">
            <a:extLst>
              <a:ext uri="{FF2B5EF4-FFF2-40B4-BE49-F238E27FC236}">
                <a16:creationId xmlns:a16="http://schemas.microsoft.com/office/drawing/2014/main" id="{7FCA851F-6CD6-4997-8DE6-9B069A7B8273}"/>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CD5E8D71-8372-4F37-B5B3-13FD1F444324}" type="slidenum">
              <a:rPr lang="en-US" smtClean="0"/>
              <a:t>‹#›</a:t>
            </a:fld>
            <a:endParaRPr lang="en-US"/>
          </a:p>
        </p:txBody>
      </p:sp>
    </p:spTree>
    <p:extLst>
      <p:ext uri="{BB962C8B-B14F-4D97-AF65-F5344CB8AC3E}">
        <p14:creationId xmlns:p14="http://schemas.microsoft.com/office/powerpoint/2010/main" val="145915741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10035AE-F087-42B5-8A32-EADB31089910}" type="datetimeFigureOut">
              <a:rPr lang="en-US" smtClean="0"/>
              <a:t>10/26/2021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custDataLst>
              <p:tags r:id="rId2"/>
            </p:custDataLst>
          </p:nvPr>
        </p:nvSpPr>
        <p:spPr>
          <a:xfrm>
            <a:off x="0" y="9119474"/>
            <a:ext cx="7315200" cy="481726"/>
          </a:xfrm>
          <a:prstGeom prst="rect">
            <a:avLst/>
          </a:prstGeom>
        </p:spPr>
        <p:txBody>
          <a:bodyPr vert="horz" lIns="96661" tIns="48331" rIns="96661" bIns="48331" rtlCol="0" anchor="b"/>
          <a:lstStyle>
            <a:lvl1pPr algn="l">
              <a:defRPr lang="en-US" sz="800" b="0" i="0" u="none">
                <a:solidFill>
                  <a:srgbClr val="7F7F7F"/>
                </a:solidFill>
                <a:latin typeface="Arial" panose="020B0604020202020204" pitchFamily="34" charset="0"/>
              </a:defRPr>
            </a:lvl1pPr>
          </a:lstStyle>
          <a:p>
            <a:r>
              <a:rPr lang="en-US"/>
              <a:t>Amgen Proprietary - For Internal Use Only</a:t>
            </a:r>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B3E282E-14C8-4C17-ADB0-FC03F58A39B9}" type="slidenum">
              <a:rPr lang="en-US" smtClean="0"/>
              <a:t>‹#›</a:t>
            </a:fld>
            <a:endParaRPr lang="en-US"/>
          </a:p>
        </p:txBody>
      </p:sp>
    </p:spTree>
    <p:extLst>
      <p:ext uri="{BB962C8B-B14F-4D97-AF65-F5344CB8AC3E}">
        <p14:creationId xmlns:p14="http://schemas.microsoft.com/office/powerpoint/2010/main" val="2314304987"/>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Table 1. </a:t>
            </a:r>
            <a:r>
              <a:rPr lang="en-US" sz="1200" kern="1200" dirty="0">
                <a:solidFill>
                  <a:schemeClr val="tx1"/>
                </a:solidFill>
                <a:effectLst/>
                <a:latin typeface="+mn-lt"/>
                <a:ea typeface="+mn-ea"/>
                <a:cs typeface="+mn-cs"/>
              </a:rPr>
              <a:t>The nucleic acid sequences of the two gene block fragments used in molecular cloning of DPYD.</a:t>
            </a:r>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custDataLst>
              <p:tags r:id="rId1"/>
            </p:custDataLst>
          </p:nvPr>
        </p:nvSpPr>
        <p:spPr/>
        <p:txBody>
          <a:bodyPr/>
          <a:lstStyle/>
          <a:p>
            <a:r>
              <a:rPr lang="en-US"/>
              <a:t>Amgen Proprietary - For Internal Use Only</a:t>
            </a:r>
          </a:p>
        </p:txBody>
      </p:sp>
      <p:sp>
        <p:nvSpPr>
          <p:cNvPr id="6" name="Slide Number Placeholder 5"/>
          <p:cNvSpPr>
            <a:spLocks noGrp="1"/>
          </p:cNvSpPr>
          <p:nvPr>
            <p:ph type="sldNum" sz="quarter" idx="5"/>
          </p:nvPr>
        </p:nvSpPr>
        <p:spPr/>
        <p:txBody>
          <a:bodyPr/>
          <a:lstStyle/>
          <a:p>
            <a:fld id="{9B3E282E-14C8-4C17-ADB0-FC03F58A39B9}" type="slidenum">
              <a:rPr lang="en-US" smtClean="0"/>
              <a:t>1</a:t>
            </a:fld>
            <a:endParaRPr lang="en-US"/>
          </a:p>
        </p:txBody>
      </p:sp>
    </p:spTree>
    <p:extLst>
      <p:ext uri="{BB962C8B-B14F-4D97-AF65-F5344CB8AC3E}">
        <p14:creationId xmlns:p14="http://schemas.microsoft.com/office/powerpoint/2010/main" val="1391157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Table 2. Sequences of first and second round primers used for next generation sequencing libraries. </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r>
              <a:rPr lang="en-US"/>
              <a:t>Amgen Proprietary - For Internal Use Only</a:t>
            </a:r>
          </a:p>
        </p:txBody>
      </p:sp>
      <p:sp>
        <p:nvSpPr>
          <p:cNvPr id="6" name="Slide Number Placeholder 5"/>
          <p:cNvSpPr>
            <a:spLocks noGrp="1"/>
          </p:cNvSpPr>
          <p:nvPr>
            <p:ph type="sldNum" sz="quarter" idx="5"/>
          </p:nvPr>
        </p:nvSpPr>
        <p:spPr/>
        <p:txBody>
          <a:bodyPr/>
          <a:lstStyle/>
          <a:p>
            <a:fld id="{9B3E282E-14C8-4C17-ADB0-FC03F58A39B9}" type="slidenum">
              <a:rPr lang="en-US" smtClean="0"/>
              <a:t>2</a:t>
            </a:fld>
            <a:endParaRPr lang="en-US"/>
          </a:p>
        </p:txBody>
      </p:sp>
    </p:spTree>
    <p:extLst>
      <p:ext uri="{BB962C8B-B14F-4D97-AF65-F5344CB8AC3E}">
        <p14:creationId xmlns:p14="http://schemas.microsoft.com/office/powerpoint/2010/main" val="390255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Table 3. PCR primers used in qPCR and </a:t>
            </a:r>
            <a:r>
              <a:rPr lang="en-US" dirty="0" err="1"/>
              <a:t>ddPCR</a:t>
            </a:r>
            <a:r>
              <a:rPr lang="en-US" dirty="0"/>
              <a:t>, respectively.</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r>
              <a:rPr lang="en-US"/>
              <a:t>Amgen Proprietary - For Internal Use Only</a:t>
            </a:r>
          </a:p>
        </p:txBody>
      </p:sp>
      <p:sp>
        <p:nvSpPr>
          <p:cNvPr id="6" name="Slide Number Placeholder 5"/>
          <p:cNvSpPr>
            <a:spLocks noGrp="1"/>
          </p:cNvSpPr>
          <p:nvPr>
            <p:ph type="sldNum" sz="quarter" idx="5"/>
          </p:nvPr>
        </p:nvSpPr>
        <p:spPr/>
        <p:txBody>
          <a:bodyPr/>
          <a:lstStyle/>
          <a:p>
            <a:fld id="{9B3E282E-14C8-4C17-ADB0-FC03F58A39B9}" type="slidenum">
              <a:rPr lang="en-US" smtClean="0"/>
              <a:t>3</a:t>
            </a:fld>
            <a:endParaRPr lang="en-US"/>
          </a:p>
        </p:txBody>
      </p:sp>
    </p:spTree>
    <p:extLst>
      <p:ext uri="{BB962C8B-B14F-4D97-AF65-F5344CB8AC3E}">
        <p14:creationId xmlns:p14="http://schemas.microsoft.com/office/powerpoint/2010/main" val="3410120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Figure 1. Gene expression changes in SNU449 control line exposed to free fatty acids relative to no treatment. There is no significant change in expression of DPYD, FASN, G0S2, HMGCS1, HSD17B13, MID1IP1, PNPLA3 or UPP1. There is a significant increase in expression of TXNIP following free fatty acid treatment relative to no treatment (adjusted p-value &lt;0.0001).  </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custDataLst>
              <p:tags r:id="rId1"/>
            </p:custDataLst>
          </p:nvPr>
        </p:nvSpPr>
        <p:spPr/>
        <p:txBody>
          <a:bodyPr/>
          <a:lstStyle/>
          <a:p>
            <a:r>
              <a:rPr lang="en-US"/>
              <a:t>Amgen Proprietary - For Internal Use Only</a:t>
            </a:r>
          </a:p>
        </p:txBody>
      </p:sp>
      <p:sp>
        <p:nvSpPr>
          <p:cNvPr id="6" name="Slide Number Placeholder 5"/>
          <p:cNvSpPr>
            <a:spLocks noGrp="1"/>
          </p:cNvSpPr>
          <p:nvPr>
            <p:ph type="sldNum" sz="quarter" idx="5"/>
          </p:nvPr>
        </p:nvSpPr>
        <p:spPr/>
        <p:txBody>
          <a:bodyPr/>
          <a:lstStyle/>
          <a:p>
            <a:fld id="{9B3E282E-14C8-4C17-ADB0-FC03F58A39B9}" type="slidenum">
              <a:rPr lang="en-US" smtClean="0"/>
              <a:t>4</a:t>
            </a:fld>
            <a:endParaRPr lang="en-US"/>
          </a:p>
        </p:txBody>
      </p:sp>
    </p:spTree>
    <p:extLst>
      <p:ext uri="{BB962C8B-B14F-4D97-AF65-F5344CB8AC3E}">
        <p14:creationId xmlns:p14="http://schemas.microsoft.com/office/powerpoint/2010/main" val="374545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Supplemental Figure 2. </a:t>
            </a:r>
            <a:r>
              <a:rPr lang="en-US" sz="1200" kern="1200" dirty="0">
                <a:solidFill>
                  <a:schemeClr val="tx1"/>
                </a:solidFill>
                <a:effectLst/>
                <a:latin typeface="+mn-lt"/>
                <a:ea typeface="+mn-ea"/>
                <a:cs typeface="+mn-cs"/>
              </a:rPr>
              <a:t>Full gel images for Figure 7C. Both images were acquired from the same blot using a </a:t>
            </a:r>
            <a:r>
              <a:rPr lang="en-US" sz="1200" kern="1200" dirty="0" err="1">
                <a:solidFill>
                  <a:schemeClr val="tx1"/>
                </a:solidFill>
                <a:effectLst/>
                <a:latin typeface="+mn-lt"/>
                <a:ea typeface="+mn-ea"/>
                <a:cs typeface="+mn-cs"/>
              </a:rPr>
              <a:t>Licor</a:t>
            </a:r>
            <a:r>
              <a:rPr lang="en-US" sz="1200" kern="1200" dirty="0">
                <a:solidFill>
                  <a:schemeClr val="tx1"/>
                </a:solidFill>
                <a:effectLst/>
                <a:latin typeface="+mn-lt"/>
                <a:ea typeface="+mn-ea"/>
                <a:cs typeface="+mn-cs"/>
              </a:rPr>
              <a:t> imager and </a:t>
            </a:r>
            <a:r>
              <a:rPr lang="en-US" sz="1200" kern="1200" dirty="0" err="1">
                <a:solidFill>
                  <a:schemeClr val="tx1"/>
                </a:solidFill>
                <a:effectLst/>
                <a:latin typeface="+mn-lt"/>
                <a:ea typeface="+mn-ea"/>
                <a:cs typeface="+mn-cs"/>
              </a:rPr>
              <a:t>Dylight</a:t>
            </a:r>
            <a:r>
              <a:rPr lang="en-US" sz="1200" kern="1200" dirty="0">
                <a:solidFill>
                  <a:schemeClr val="tx1"/>
                </a:solidFill>
                <a:effectLst/>
                <a:latin typeface="+mn-lt"/>
                <a:ea typeface="+mn-ea"/>
                <a:cs typeface="+mn-cs"/>
              </a:rPr>
              <a:t> 680 and 800 secondary antibodies. Note the first lane is ladder and the next three lanes include cell lysate from clonal lines described in the manuscript. Additional lanes (5-10) describe lysate extracted from additional clonal lines not described in the manuscript.</a:t>
            </a:r>
          </a:p>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custDataLst>
              <p:tags r:id="rId1"/>
            </p:custDataLst>
          </p:nvPr>
        </p:nvSpPr>
        <p:spPr/>
        <p:txBody>
          <a:bodyPr/>
          <a:lstStyle/>
          <a:p>
            <a:r>
              <a:rPr lang="en-US"/>
              <a:t>Amgen Proprietary - For Internal Use Only</a:t>
            </a:r>
          </a:p>
        </p:txBody>
      </p:sp>
      <p:sp>
        <p:nvSpPr>
          <p:cNvPr id="6" name="Slide Number Placeholder 5"/>
          <p:cNvSpPr>
            <a:spLocks noGrp="1"/>
          </p:cNvSpPr>
          <p:nvPr>
            <p:ph type="sldNum" sz="quarter" idx="5"/>
          </p:nvPr>
        </p:nvSpPr>
        <p:spPr/>
        <p:txBody>
          <a:bodyPr/>
          <a:lstStyle/>
          <a:p>
            <a:fld id="{9B3E282E-14C8-4C17-ADB0-FC03F58A39B9}" type="slidenum">
              <a:rPr lang="en-US" smtClean="0"/>
              <a:t>5</a:t>
            </a:fld>
            <a:endParaRPr lang="en-US"/>
          </a:p>
        </p:txBody>
      </p:sp>
    </p:spTree>
    <p:extLst>
      <p:ext uri="{BB962C8B-B14F-4D97-AF65-F5344CB8AC3E}">
        <p14:creationId xmlns:p14="http://schemas.microsoft.com/office/powerpoint/2010/main" val="737648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004A-20ED-4C47-8731-B5ED8C7565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2812B9-8B7A-4A44-B468-27FBC2E94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446000-7F01-424B-9AFD-5103022D0CB9}"/>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680F02E1-9914-4088-9C98-BCD03A870868}"/>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44AF738B-5B6D-4B62-B42B-A80203796E50}"/>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2974397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7F265-2F8B-4251-8B3E-0F1DFBDD2A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6BA636-1D27-4B25-9DA9-1EE366CF9D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03421-1D5B-4AA4-A8D4-275B10309D3F}"/>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D3C9D7ED-E77D-417B-8C5A-AE6B7D9C73CC}"/>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8837A28F-2F9C-44E7-9EDB-4954ACC4A292}"/>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1927476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22FE-300A-4222-ADE8-8BDB9B9B48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5F46FA-25E3-4016-8CDC-5E0F030602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DD6F96-5FEC-4354-9176-806DE66C0D80}"/>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26A43E36-9CE0-457A-BA9D-8B057B48E387}"/>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25E50218-1AA2-408D-AF2A-8420A9916A74}"/>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111601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EDF60-C5D2-479C-9FD7-D4A3B25E91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9744B1-95AB-48C1-9E60-76CB825119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E9C266-9CF5-4857-8C39-19BD2935E9F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BC1ED-A529-48F0-9A59-E78FC5408C4B}"/>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6" name="Footer Placeholder 5">
            <a:extLst>
              <a:ext uri="{FF2B5EF4-FFF2-40B4-BE49-F238E27FC236}">
                <a16:creationId xmlns:a16="http://schemas.microsoft.com/office/drawing/2014/main" id="{065066FF-A320-44ED-9B08-062AF8E49801}"/>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7" name="Slide Number Placeholder 6">
            <a:extLst>
              <a:ext uri="{FF2B5EF4-FFF2-40B4-BE49-F238E27FC236}">
                <a16:creationId xmlns:a16="http://schemas.microsoft.com/office/drawing/2014/main" id="{69C1808F-060D-425A-8530-DF9CB8EBA7CD}"/>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389154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1155-0E46-43F3-A664-52C6AA33F3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060D30-58EB-4B2E-85FD-9E43655EA8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F40F96D-44BA-4DE2-9998-7BB8C7873A1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CFCDE1-7469-4E5C-AC36-BD6C5BA52E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B7E0FB8-7973-4E91-9E9A-37939B1DBAE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1BE682-834E-419E-9E2E-00998C1FC01A}"/>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8" name="Footer Placeholder 7">
            <a:extLst>
              <a:ext uri="{FF2B5EF4-FFF2-40B4-BE49-F238E27FC236}">
                <a16:creationId xmlns:a16="http://schemas.microsoft.com/office/drawing/2014/main" id="{60213F67-27C0-42C9-87AF-9D59DE095DCF}"/>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9" name="Slide Number Placeholder 8">
            <a:extLst>
              <a:ext uri="{FF2B5EF4-FFF2-40B4-BE49-F238E27FC236}">
                <a16:creationId xmlns:a16="http://schemas.microsoft.com/office/drawing/2014/main" id="{78D5F709-3B02-4994-BE31-D76DD7DF88BC}"/>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2437342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A3107-2C85-4E5D-B7ED-49E0976208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C4BAEC-9357-4CEC-8A0B-99C9F8793501}"/>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4" name="Footer Placeholder 3">
            <a:extLst>
              <a:ext uri="{FF2B5EF4-FFF2-40B4-BE49-F238E27FC236}">
                <a16:creationId xmlns:a16="http://schemas.microsoft.com/office/drawing/2014/main" id="{0AC33874-6111-4D16-85AA-C0B9EF77CB34}"/>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5" name="Slide Number Placeholder 4">
            <a:extLst>
              <a:ext uri="{FF2B5EF4-FFF2-40B4-BE49-F238E27FC236}">
                <a16:creationId xmlns:a16="http://schemas.microsoft.com/office/drawing/2014/main" id="{D2D3A258-334D-49DE-AAC1-68E8DBA6D103}"/>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1541664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1C34A9-B603-45F2-BEE7-204E518B53C0}"/>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3" name="Footer Placeholder 2">
            <a:extLst>
              <a:ext uri="{FF2B5EF4-FFF2-40B4-BE49-F238E27FC236}">
                <a16:creationId xmlns:a16="http://schemas.microsoft.com/office/drawing/2014/main" id="{F1109763-835A-43F5-8D77-1291026A02EA}"/>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4" name="Slide Number Placeholder 3">
            <a:extLst>
              <a:ext uri="{FF2B5EF4-FFF2-40B4-BE49-F238E27FC236}">
                <a16:creationId xmlns:a16="http://schemas.microsoft.com/office/drawing/2014/main" id="{B1643768-6626-4C7C-840E-1B3D2B611318}"/>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473705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6495-3E9D-4D0E-BC6E-5CA4664CB3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563D2E-D528-47F0-A8E1-6F7B10A000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3A24A4-28FA-4E3A-B677-4F5115862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FC328B-A0D9-496F-A709-25E32C86C8BC}"/>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6" name="Footer Placeholder 5">
            <a:extLst>
              <a:ext uri="{FF2B5EF4-FFF2-40B4-BE49-F238E27FC236}">
                <a16:creationId xmlns:a16="http://schemas.microsoft.com/office/drawing/2014/main" id="{1F74FC11-D4DE-4F8C-B79E-A3D5289BFB32}"/>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7" name="Slide Number Placeholder 6">
            <a:extLst>
              <a:ext uri="{FF2B5EF4-FFF2-40B4-BE49-F238E27FC236}">
                <a16:creationId xmlns:a16="http://schemas.microsoft.com/office/drawing/2014/main" id="{93B14BE3-5B13-4C85-8865-14BE24F6370B}"/>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3819154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FD20-E481-4C2B-BD17-B40F263408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195186-34CD-4436-9423-8C869CEBCD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552776-FC32-4BDA-AE6B-EF7CD5FF8A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B292300-929E-4C08-AACA-9E5AA42D9854}"/>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6" name="Footer Placeholder 5">
            <a:extLst>
              <a:ext uri="{FF2B5EF4-FFF2-40B4-BE49-F238E27FC236}">
                <a16:creationId xmlns:a16="http://schemas.microsoft.com/office/drawing/2014/main" id="{3306E355-30C3-4268-A53D-36A4293AC179}"/>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7" name="Slide Number Placeholder 6">
            <a:extLst>
              <a:ext uri="{FF2B5EF4-FFF2-40B4-BE49-F238E27FC236}">
                <a16:creationId xmlns:a16="http://schemas.microsoft.com/office/drawing/2014/main" id="{87CF7D15-6CBB-4B7F-A513-3187A7DC8999}"/>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890802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70F0-3579-4483-9141-FDABAD4CAB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E815CB-2C15-4AE9-BDE7-D71FFFBBBF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4FEF29-3527-49B0-A71C-C6792F80AEF1}"/>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B75A5B27-42D1-4696-B063-A975F01490DE}"/>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E1F16EDF-444F-4D99-B49E-BF74D77CB8C1}"/>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2827284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68B6D4-BD38-47F7-9A2E-F776486F0C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CD1AA7-C77A-4E5D-B2F2-A1D5802C90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FE3229-009B-4F9F-A069-47806B80BAF9}"/>
              </a:ext>
            </a:extLst>
          </p:cNvPr>
          <p:cNvSpPr>
            <a:spLocks noGrp="1"/>
          </p:cNvSpPr>
          <p:nvPr>
            <p:ph type="dt" sz="half" idx="10"/>
          </p:nvPr>
        </p:nvSpPr>
        <p:spPr/>
        <p:txBody>
          <a:body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822AD23A-F887-421C-8967-8BA9E71CD89E}"/>
              </a:ext>
            </a:extLst>
          </p:cNvPr>
          <p:cNvSpPr>
            <a:spLocks noGrp="1"/>
          </p:cNvSpPr>
          <p:nvPr>
            <p:ph type="ftr" sz="quarter" idx="11"/>
            <p:custDataLst>
              <p:tags r:id="rId1"/>
            </p:custDataLst>
          </p:nvPr>
        </p:nvSpPr>
        <p:spPr/>
        <p:txBody>
          <a:bodyPr/>
          <a:lstStyle>
            <a:lvl1pPr>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AEAA3426-FFEE-4736-9590-980BB3CF8DD6}"/>
              </a:ext>
            </a:extLst>
          </p:cNvPr>
          <p:cNvSpPr>
            <a:spLocks noGrp="1"/>
          </p:cNvSpPr>
          <p:nvPr>
            <p:ph type="sldNum" sz="quarter" idx="12"/>
          </p:nvPr>
        </p:nvSpPr>
        <p:spPr/>
        <p:txBody>
          <a:bodyPr/>
          <a:lstStyle/>
          <a:p>
            <a:fld id="{EAEED161-9672-4843-AACD-E8C56F8141E7}" type="slidenum">
              <a:rPr lang="en-US" smtClean="0"/>
              <a:t>‹#›</a:t>
            </a:fld>
            <a:endParaRPr lang="en-US"/>
          </a:p>
        </p:txBody>
      </p:sp>
    </p:spTree>
    <p:extLst>
      <p:ext uri="{BB962C8B-B14F-4D97-AF65-F5344CB8AC3E}">
        <p14:creationId xmlns:p14="http://schemas.microsoft.com/office/powerpoint/2010/main" val="752800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2AB114-BA01-4DBE-BA27-EEF324172E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459934-FA7A-4865-B902-A5391686B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95217-DEB6-4929-A25C-A4440D763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2BCAE-35DF-4733-8C2C-B0D48EF75F11}" type="datetimeFigureOut">
              <a:rPr lang="en-US" smtClean="0"/>
              <a:t>10/26/2021</a:t>
            </a:fld>
            <a:endParaRPr lang="en-US"/>
          </a:p>
        </p:txBody>
      </p:sp>
      <p:sp>
        <p:nvSpPr>
          <p:cNvPr id="5" name="Footer Placeholder 4">
            <a:extLst>
              <a:ext uri="{FF2B5EF4-FFF2-40B4-BE49-F238E27FC236}">
                <a16:creationId xmlns:a16="http://schemas.microsoft.com/office/drawing/2014/main" id="{D3E9461D-FBC4-409C-9004-B873632904E2}"/>
              </a:ext>
            </a:extLst>
          </p:cNvPr>
          <p:cNvSpPr>
            <a:spLocks noGrp="1"/>
          </p:cNvSpPr>
          <p:nvPr>
            <p:ph type="ftr" sz="quarter" idx="3"/>
            <p:custDataLst>
              <p:tags r:id="rId13"/>
            </p:custDataLst>
          </p:nvPr>
        </p:nvSpPr>
        <p:spPr>
          <a:xfrm>
            <a:off x="0" y="6356350"/>
            <a:ext cx="12192000" cy="365125"/>
          </a:xfrm>
          <a:prstGeom prst="rect">
            <a:avLst/>
          </a:prstGeom>
        </p:spPr>
        <p:txBody>
          <a:bodyPr vert="horz" lIns="91440" tIns="45720" rIns="91440" bIns="45720" rtlCol="0" anchor="ctr"/>
          <a:lstStyle>
            <a:lvl1pPr algn="l">
              <a:defRPr lang="en-US" sz="800" b="0" i="0" u="none">
                <a:solidFill>
                  <a:srgbClr val="7F7F7F"/>
                </a:solidFill>
                <a:latin typeface="Arial" panose="020B0604020202020204" pitchFamily="34" charset="0"/>
              </a:defRPr>
            </a:lvl1pPr>
          </a:lstStyle>
          <a:p>
            <a:r>
              <a:rPr lang="en-US"/>
              <a:t>Amgen Proprietary - For Internal Use Only</a:t>
            </a:r>
          </a:p>
        </p:txBody>
      </p:sp>
      <p:sp>
        <p:nvSpPr>
          <p:cNvPr id="6" name="Slide Number Placeholder 5">
            <a:extLst>
              <a:ext uri="{FF2B5EF4-FFF2-40B4-BE49-F238E27FC236}">
                <a16:creationId xmlns:a16="http://schemas.microsoft.com/office/drawing/2014/main" id="{2613A1FB-1569-46DC-B868-20D042FA5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EED161-9672-4843-AACD-E8C56F8141E7}" type="slidenum">
              <a:rPr lang="en-US" smtClean="0"/>
              <a:t>‹#›</a:t>
            </a:fld>
            <a:endParaRPr lang="en-US"/>
          </a:p>
        </p:txBody>
      </p:sp>
    </p:spTree>
    <p:extLst>
      <p:ext uri="{BB962C8B-B14F-4D97-AF65-F5344CB8AC3E}">
        <p14:creationId xmlns:p14="http://schemas.microsoft.com/office/powerpoint/2010/main" val="736184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86A46D0-2ABE-4B32-B249-BFC37ACFF076}"/>
              </a:ext>
            </a:extLst>
          </p:cNvPr>
          <p:cNvGraphicFramePr>
            <a:graphicFrameLocks noGrp="1"/>
          </p:cNvGraphicFramePr>
          <p:nvPr>
            <p:extLst>
              <p:ext uri="{D42A27DB-BD31-4B8C-83A1-F6EECF244321}">
                <p14:modId xmlns:p14="http://schemas.microsoft.com/office/powerpoint/2010/main" val="1093487487"/>
              </p:ext>
            </p:extLst>
          </p:nvPr>
        </p:nvGraphicFramePr>
        <p:xfrm>
          <a:off x="1206500" y="520700"/>
          <a:ext cx="8774567" cy="5057204"/>
        </p:xfrm>
        <a:graphic>
          <a:graphicData uri="http://schemas.openxmlformats.org/drawingml/2006/table">
            <a:tbl>
              <a:tblPr firstRow="1" firstCol="1" bandRow="1"/>
              <a:tblGrid>
                <a:gridCol w="182510">
                  <a:extLst>
                    <a:ext uri="{9D8B030D-6E8A-4147-A177-3AD203B41FA5}">
                      <a16:colId xmlns:a16="http://schemas.microsoft.com/office/drawing/2014/main" val="2154113723"/>
                    </a:ext>
                  </a:extLst>
                </a:gridCol>
                <a:gridCol w="8592057">
                  <a:extLst>
                    <a:ext uri="{9D8B030D-6E8A-4147-A177-3AD203B41FA5}">
                      <a16:colId xmlns:a16="http://schemas.microsoft.com/office/drawing/2014/main" val="884732265"/>
                    </a:ext>
                  </a:extLst>
                </a:gridCol>
              </a:tblGrid>
              <a:tr h="2528602">
                <a:tc>
                  <a:txBody>
                    <a:bodyPr/>
                    <a:lstStyle/>
                    <a:p>
                      <a:pPr marL="0" marR="0" algn="ctr">
                        <a:lnSpc>
                          <a:spcPct val="107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563" marR="575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taagaaggagatataccatgggtCATCATCATCACCATCATGGGTCGGGTTCCGGAAGCCACCATCACCACCACCACaccggtAGCGACAAGATCATCCATTTAACCGATGATAGCTTTGACACGGACGTATTGAAAGCTGATGGGGCGATTCTGGTAGACTTTTGGGCGGAGTGGTGTGGACCTTGTAAGATGATCGCCCCTATCCTGGATGAGATTGCCGATGAGTATCAAGGCAAATTGACGGTCGCTAAGTTGAATATCGACCAAAATCCAGGAACGGCACCTAAATACGGTATTCGTGGTATCCCAACTTTACTTTTATTTAAGAATGGAGAAGTCGCGGCGACTAAAGTGGGGGCTTTGAGTAAAGGTCAATTAAAGGAGTTCTTAGATGCCAACTTAGCGaccggtGAAAACTTGTATTTTCAGGCCCCAGTTCTTAGTAAAGATTCAGCAGATATTGAAAGTATCCTGGCCTTGAACCCGCGCACCCAAACTCACGCAACTTTGTGCAGTACCTCAGCAAAAAAGTTAGACAAAAAGCATTGGAAACGTAACCCGGACAAAAATTGCTTTAATTGTGAGAAGCTTGAAAACAACTTCGATGATATCAAACACACTACTCTTGGGGAGCGCGGAGCGCTGCGCGAAGCGATGCGTTGCCTTAAGTGTGCGGACGCACCGTGCCAAAAATCATGCCCTACTAACCTGGACATTAAATCTTTTATCACGAGCATTGCAAATAAGAATTATTACGGGGCAGCTAAGATGATCTTCTCAGATAACCCTCTTGGTTTAACCTGCGGTATGGTGTGTCCCACCTCTGACCTGTGCGTTGGCGGCTGTAACTTGTACGCAACGGAGGAGGGGCCCATCAACATCGGGGGTCTGCAGCAATTCGCGACGGAAGTGTTCAAGGCAATGTCTATCCCACAGATTCGTAACCCATCCCTTCCGCCCCCCGAGAAGATGTCCGAGGCGTATTCAGCCAAGATCGCCCTTTTCGGAGCCGGTCCCGCTTCCATCTCTTGTGCGTCATTCCTTGCGCGCTTAGGTTATAGCGACATCACAATCTTTGAAAAGCAGGAATATGTAGGAGGGTTAAGTACTAGCGAGATCCCGCAATTTCGTCTTCCATACGACGTGGTGAACTTTGAGATCGAACTTATGAAGGACCTGGGGGTTAAGATTATTTGTGGTAAATCGTTAAGTGTGAATGAGATGACCTTGAGTACACTGAAGGAAAAAGGCTATAAAGCCGCATTCATTGGCATCGGTTTGCCGGAGCCTAATAAGGACGCGATTTTCCAAGGACTTACGCAGGATCAGGGTTTCTACACTTCAAAGGACTTTCTGCCGTTGGTCGCTAAGGGCAGTAAGGCGGGTATGTGTGCTTGCCATTCCCCATTACCAAGTATTCGTGGCGTCGTCATCGTTCTGGGGGCGGGTGACACAGCATTTGATTGTGCCACTTCTGCTTTACGCTGTGGGGCGCGTCGTGTCTTCATCGTGTTTCGTAAAGGCTTCGTAAACATTCGTGCAGTCCCCGAAGAAATGGAATTGGCTAAAGAAGAGAAGTGTGAGTTCTTGCCCTTTCTGTCTCCTCGCAAAGTTATTGTGAAAGGCGGACGTATTGTCGCGATGCAATTTGTCCGCACCGAACAGGACGAAACTGGTAAGTGGAACGAGGACGAAGACCAAATGGTTCATTTAAAGGCGGACGTCGTTATTTCCGCGTTTGGATCAGTTCTGTCCGATCCTAAGGTCAAGGAAGCACTTAGTCCGATTAAG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563" marR="57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1724536"/>
                  </a:ext>
                </a:extLst>
              </a:tr>
              <a:tr h="2528602">
                <a:tc>
                  <a:txBody>
                    <a:bodyPr/>
                    <a:lstStyle/>
                    <a:p>
                      <a:pPr marL="0" marR="0" algn="ctr">
                        <a:lnSpc>
                          <a:spcPct val="107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563" marR="575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AGCACTTAGTCCGATTAAGTTCAACCGCTGGGGCCTGCCGGAGGTAGATCCGGAGACTATGCAGACTAGCGAAGCATGGGTTTTCGCAGGTGGCGATGTCGTGGGGCTTGCAAATACGACAGTCGAATCCGTCAATGATGGCAAACAGGCGTCGTGGTATATTCATAAATACGTTCAGAGTCAGTACGGGGCTAGTGTATCAGCGAAACCCGAGTTACCTCTTTTCTACACTCCAATCGATTTGGTGGACATTAGCGTAGAAATGGCTGGACTTAAATTTATCAACCCCTTCGGCCTTGCTTCCGCTACCCCGGCAACATCCACGTCAATGATCCGCCGTGCGTTCGAAGCTGGTTGGGGATTTGCTCTGACGAAAACGTTTTCATTAGACAAAGACATCGTAACTAATGTGAGTCCCCGCATTATTCGCGGGACCACTTCAGGCCCGATGTATGGTCCTGGTCAGTCCTCTTTCCTGAACATCGAACTTATTTCTGAAAAGACAGCAGCGTACTGGTGCCAGTCAGTTACAGAATTAAAAGCGGATTTTCCGGACAACATTGTGATCGCAAGCATCATGTGTTCTTACAACAAGAACGATTGGACTGAGCTGGCCAAGAAGTCCGAGGACAGCGGTGCGGACGCGTTAGAACTTAATTTGTCTTGCCCTCACGGGATGGGCGAGCGTGGGATGGGCTTAGCCTGCGGACAAGATCCAGAATTAGTTCGCAATATTTGTCGTTGGGTCCGCCAAGCCGTACAGATTCCTTTTTTCGCGAAATTGACACCGAACGTTACCGACATCGTTAGTATCGCTCGCGCAGCCAAAGAAGGTGGTGCGAATGGTGTGACGGCGACCAACACCGTGTCCGGTCTTATGGGTTTGAAAAGCGATGGTACGCCCTGGCCTGCTGTTGGAATCGCCAAGCGTACGACATATGGGGGAGTGTCTGGGACAGCCATCCGTCCCATTGCCCTGCGTGCGGTGACCTCAATCGCGCGTGCGCTGCCGGGTTTTCCAATTTTGGCCACCGGAGGAATCGATTCTGCCGAGTCGGGCCTGCAATTTCTTCACAGTGGTGCGTCCGTTTTGCAGGTTTGTTCGGCAATTCAAAACCAAGATTTTACCGTTATCGAGGACTATTGCACGGGATTGAAAGCACTGTTATACCTGAAATCTATCGAAGAACTGCAAGACTGGGACGGTCAATCGCCTGCGACGGTATCTCATCAAAAAGGCAAGCCCGTACCACGTATCGCCGAGTTGATGGACAAAAAGTTGCCGTCCTTTGGGCCATACTTAGAACAGCGTAAAAAAATCATCGCTGAAAACAAAATCCGCCTTAAGGAGCAAAATGTCGCCTTCAGCCCTCTTAAGCGTAACTGCTTCATCCCTAAACGTCCAATCCCAACGATCAAAGATGTAATCGGTAAGGCTTTGCAATACCTGGGTACTTTTGGGGAACTTTCCAATGTAGAACAAGTGGTGGCTATGATCGACGAAGAAATGTGCATTAACTGCGGTAAGTGTTACATGACATGCAATGACTCGGGATATCAAGCCATTCAATTCGACCCAGAAACTCATTTGCCCACAATCACCGATACGTGCACAGGCTGCACGTTGTGTCTGTCGGTGTGTCCAATCGTTGACTGCATCAAGATGGTGTCACGCACGACTCCATATGAACCCAAGCGTGGGGTACCGTTGTCGGTCAACCCAGTCTGTTAATAAgaattcgagctccgtcgacaa</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9250" marR="0" algn="l">
                        <a:lnSpc>
                          <a:spcPct val="107000"/>
                        </a:lnSpc>
                        <a:spcBef>
                          <a:spcPts val="0"/>
                        </a:spcBef>
                        <a:spcAft>
                          <a:spcPts val="0"/>
                        </a:spcAft>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563" marR="57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8043414"/>
                  </a:ext>
                </a:extLst>
              </a:tr>
            </a:tbl>
          </a:graphicData>
        </a:graphic>
      </p:graphicFrame>
      <p:sp>
        <p:nvSpPr>
          <p:cNvPr id="7" name="TextBox 6">
            <a:extLst>
              <a:ext uri="{FF2B5EF4-FFF2-40B4-BE49-F238E27FC236}">
                <a16:creationId xmlns:a16="http://schemas.microsoft.com/office/drawing/2014/main" id="{21511204-86DE-44DB-A12C-98190400BC6E}"/>
              </a:ext>
            </a:extLst>
          </p:cNvPr>
          <p:cNvSpPr txBox="1"/>
          <p:nvPr/>
        </p:nvSpPr>
        <p:spPr>
          <a:xfrm>
            <a:off x="8625454" y="6177875"/>
            <a:ext cx="2759602" cy="430887"/>
          </a:xfrm>
          <a:prstGeom prst="rect">
            <a:avLst/>
          </a:prstGeom>
          <a:noFill/>
        </p:spPr>
        <p:txBody>
          <a:bodyPr wrap="none" rtlCol="0">
            <a:spAutoFit/>
          </a:bodyPr>
          <a:lstStyle/>
          <a:p>
            <a:r>
              <a:rPr lang="en-US" sz="2200" b="1" dirty="0"/>
              <a:t>Supplemental Table 1</a:t>
            </a:r>
          </a:p>
        </p:txBody>
      </p:sp>
      <p:sp>
        <p:nvSpPr>
          <p:cNvPr id="2" name="Footer Placeholder 1">
            <a:extLst>
              <a:ext uri="{FF2B5EF4-FFF2-40B4-BE49-F238E27FC236}">
                <a16:creationId xmlns:a16="http://schemas.microsoft.com/office/drawing/2014/main" id="{78094B80-3A8D-475F-BDE0-C2455626CDC7}"/>
              </a:ext>
            </a:extLst>
          </p:cNvPr>
          <p:cNvSpPr>
            <a:spLocks noGrp="1"/>
          </p:cNvSpPr>
          <p:nvPr>
            <p:ph type="ftr" sz="quarter" idx="11"/>
            <p:custDataLst>
              <p:tags r:id="rId1"/>
            </p:custDataLst>
          </p:nvPr>
        </p:nvSpPr>
        <p:spPr/>
        <p:txBody>
          <a:bodyPr/>
          <a:lstStyle/>
          <a:p>
            <a:r>
              <a:rPr lang="en-US"/>
              <a:t>Amgen Proprietary - For Internal Use Only</a:t>
            </a:r>
          </a:p>
        </p:txBody>
      </p:sp>
    </p:spTree>
    <p:extLst>
      <p:ext uri="{BB962C8B-B14F-4D97-AF65-F5344CB8AC3E}">
        <p14:creationId xmlns:p14="http://schemas.microsoft.com/office/powerpoint/2010/main" val="1882704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7C8843-58FD-4469-90CD-3E995240D574}"/>
              </a:ext>
            </a:extLst>
          </p:cNvPr>
          <p:cNvSpPr>
            <a:spLocks noGrp="1"/>
          </p:cNvSpPr>
          <p:nvPr>
            <p:ph type="ftr" sz="quarter" idx="11"/>
          </p:nvPr>
        </p:nvSpPr>
        <p:spPr/>
        <p:txBody>
          <a:bodyPr/>
          <a:lstStyle/>
          <a:p>
            <a:r>
              <a:rPr lang="en-US"/>
              <a:t>Amgen Proprietary - For Internal Use Only</a:t>
            </a:r>
          </a:p>
        </p:txBody>
      </p:sp>
      <p:graphicFrame>
        <p:nvGraphicFramePr>
          <p:cNvPr id="4" name="Table 3">
            <a:extLst>
              <a:ext uri="{FF2B5EF4-FFF2-40B4-BE49-F238E27FC236}">
                <a16:creationId xmlns:a16="http://schemas.microsoft.com/office/drawing/2014/main" id="{A881A09B-7ECC-4205-8ACA-345FFD69D24C}"/>
              </a:ext>
            </a:extLst>
          </p:cNvPr>
          <p:cNvGraphicFramePr>
            <a:graphicFrameLocks noGrp="1"/>
          </p:cNvGraphicFramePr>
          <p:nvPr>
            <p:extLst>
              <p:ext uri="{D42A27DB-BD31-4B8C-83A1-F6EECF244321}">
                <p14:modId xmlns:p14="http://schemas.microsoft.com/office/powerpoint/2010/main" val="1680334759"/>
              </p:ext>
            </p:extLst>
          </p:nvPr>
        </p:nvGraphicFramePr>
        <p:xfrm>
          <a:off x="1507188" y="748663"/>
          <a:ext cx="6603758" cy="4351343"/>
        </p:xfrm>
        <a:graphic>
          <a:graphicData uri="http://schemas.openxmlformats.org/drawingml/2006/table">
            <a:tbl>
              <a:tblPr/>
              <a:tblGrid>
                <a:gridCol w="1326395">
                  <a:extLst>
                    <a:ext uri="{9D8B030D-6E8A-4147-A177-3AD203B41FA5}">
                      <a16:colId xmlns:a16="http://schemas.microsoft.com/office/drawing/2014/main" val="3365146458"/>
                    </a:ext>
                  </a:extLst>
                </a:gridCol>
                <a:gridCol w="5277363">
                  <a:extLst>
                    <a:ext uri="{9D8B030D-6E8A-4147-A177-3AD203B41FA5}">
                      <a16:colId xmlns:a16="http://schemas.microsoft.com/office/drawing/2014/main" val="891254557"/>
                    </a:ext>
                  </a:extLst>
                </a:gridCol>
              </a:tblGrid>
              <a:tr h="197361">
                <a:tc gridSpan="2">
                  <a:txBody>
                    <a:bodyPr/>
                    <a:lstStyle/>
                    <a:p>
                      <a:pPr algn="ctr" fontAlgn="b"/>
                      <a:r>
                        <a:rPr lang="en-US" sz="1100" b="1" i="0" u="none" strike="noStrike">
                          <a:solidFill>
                            <a:srgbClr val="000000"/>
                          </a:solidFill>
                          <a:effectLst/>
                          <a:latin typeface="Calibri" panose="020F0502020204030204" pitchFamily="34" charset="0"/>
                        </a:rPr>
                        <a:t>NGS primers</a:t>
                      </a:r>
                    </a:p>
                  </a:txBody>
                  <a:tcPr marL="9398" marR="9398" marT="93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44977291"/>
                  </a:ext>
                </a:extLst>
              </a:tr>
              <a:tr h="187963">
                <a:tc gridSpan="2">
                  <a:txBody>
                    <a:bodyPr/>
                    <a:lstStyle/>
                    <a:p>
                      <a:pPr algn="ctr" fontAlgn="b"/>
                      <a:r>
                        <a:rPr lang="en-US" sz="1100" b="0" i="0" u="none" strike="noStrike">
                          <a:solidFill>
                            <a:srgbClr val="000000"/>
                          </a:solidFill>
                          <a:effectLst/>
                          <a:latin typeface="Calibri" panose="020F0502020204030204" pitchFamily="34" charset="0"/>
                        </a:rPr>
                        <a:t>Round 1</a:t>
                      </a:r>
                    </a:p>
                  </a:txBody>
                  <a:tcPr marL="9398" marR="9398" marT="93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16005843"/>
                  </a:ext>
                </a:extLst>
              </a:tr>
              <a:tr h="187963">
                <a:tc>
                  <a:txBody>
                    <a:bodyPr/>
                    <a:lstStyle/>
                    <a:p>
                      <a:pPr algn="ctr" fontAlgn="b"/>
                      <a:r>
                        <a:rPr lang="en-US" sz="1100" b="0" i="0" u="none" strike="noStrike">
                          <a:solidFill>
                            <a:srgbClr val="000000"/>
                          </a:solidFill>
                          <a:effectLst/>
                          <a:latin typeface="Calibri" panose="020F0502020204030204" pitchFamily="34" charset="0"/>
                        </a:rPr>
                        <a:t>Name</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Sequence</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143827"/>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L310S_Indel_F1</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9013742"/>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L310S_Indel_F2</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2721930"/>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L310S_Indel_F3</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488537"/>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L310S_Indel_F4</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6556952"/>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L310S_Indel_F5</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9629029"/>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L310S_Indel_F6</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CTTTCCCTACACGACGCTCTTCCGATCTatcgatCCCCTCCTCCTGCTAATGAT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4703503"/>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L310S_Indel_F7</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CTTTCCCTACACGACGCTCTTCCGATCTgatcgatCCCCTCCTCCTGCTAATGAT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621904"/>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L310S_Indel_F8</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CTTTCCCTACACGACGCTCTTCCGATCTcgatcgatCCCCTCCTCCTGCTAATGAT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7497309"/>
                  </a:ext>
                </a:extLst>
              </a:tr>
              <a:tr h="187963">
                <a:tc>
                  <a:txBody>
                    <a:bodyPr/>
                    <a:lstStyle/>
                    <a:p>
                      <a:pPr algn="l" fontAlgn="b"/>
                      <a:r>
                        <a:rPr lang="en-US" sz="1100" b="0" i="0" u="none" strike="noStrike">
                          <a:solidFill>
                            <a:srgbClr val="000000"/>
                          </a:solidFill>
                          <a:effectLst/>
                          <a:latin typeface="Calibri" panose="020F0502020204030204" pitchFamily="34" charset="0"/>
                        </a:rPr>
                        <a:t>L310S_Indel_F9</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CTTTCCCTACACGACGCTCTTCCGATCTacgatcgatCCCCTCCTCCTGCTAATGAT</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2684057"/>
                  </a:ext>
                </a:extLst>
              </a:tr>
              <a:tr h="197361">
                <a:tc>
                  <a:txBody>
                    <a:bodyPr/>
                    <a:lstStyle/>
                    <a:p>
                      <a:pPr algn="l" fontAlgn="b"/>
                      <a:r>
                        <a:rPr lang="en-US" sz="1100" b="0" i="0" u="none" strike="noStrike">
                          <a:solidFill>
                            <a:srgbClr val="000000"/>
                          </a:solidFill>
                          <a:effectLst/>
                          <a:latin typeface="Calibri" panose="020F0502020204030204" pitchFamily="34" charset="0"/>
                        </a:rPr>
                        <a:t>L310S_Indel_R1</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GACTGGAGTTCAGACGTGTGCTCTTCCGATCTTTGGGTCTTAGGCAAGGTTG</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7531887"/>
                  </a:ext>
                </a:extLst>
              </a:tr>
              <a:tr h="187963">
                <a:tc gridSpan="2">
                  <a:txBody>
                    <a:bodyPr/>
                    <a:lstStyle/>
                    <a:p>
                      <a:pPr algn="ctr" fontAlgn="b"/>
                      <a:r>
                        <a:rPr lang="en-US" sz="1100" b="0" i="0" u="none" strike="noStrike">
                          <a:solidFill>
                            <a:srgbClr val="000000"/>
                          </a:solidFill>
                          <a:effectLst/>
                          <a:latin typeface="Calibri" panose="020F0502020204030204" pitchFamily="34" charset="0"/>
                        </a:rPr>
                        <a:t>Round 2</a:t>
                      </a:r>
                    </a:p>
                  </a:txBody>
                  <a:tcPr marL="9398" marR="9398" marT="93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17264120"/>
                  </a:ext>
                </a:extLst>
              </a:tr>
              <a:tr h="187963">
                <a:tc>
                  <a:txBody>
                    <a:bodyPr/>
                    <a:lstStyle/>
                    <a:p>
                      <a:pPr algn="ctr" fontAlgn="b"/>
                      <a:r>
                        <a:rPr lang="en-US" sz="1100" b="0" i="0" u="none" strike="noStrike">
                          <a:solidFill>
                            <a:srgbClr val="000000"/>
                          </a:solidFill>
                          <a:effectLst/>
                          <a:latin typeface="Calibri" panose="020F0502020204030204" pitchFamily="34" charset="0"/>
                        </a:rPr>
                        <a:t>Name</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Sequence</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8264167"/>
                  </a:ext>
                </a:extLst>
              </a:tr>
              <a:tr h="187963">
                <a:tc>
                  <a:txBody>
                    <a:bodyPr/>
                    <a:lstStyle/>
                    <a:p>
                      <a:pPr algn="l" fontAlgn="b"/>
                      <a:r>
                        <a:rPr lang="en-US" sz="1100" b="0" i="0" u="none" strike="noStrike">
                          <a:solidFill>
                            <a:srgbClr val="000000"/>
                          </a:solidFill>
                          <a:effectLst/>
                          <a:latin typeface="Calibri" panose="020F0502020204030204" pitchFamily="34" charset="0"/>
                        </a:rPr>
                        <a:t>NGS-indel-R2-Fwd-1</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AATGATACGGCGACCACCGAGATCTACACTATAGCCTACACTCTTTCCCTACACGACGCTCTTCC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5718386"/>
                  </a:ext>
                </a:extLst>
              </a:tr>
              <a:tr h="187963">
                <a:tc>
                  <a:txBody>
                    <a:bodyPr/>
                    <a:lstStyle/>
                    <a:p>
                      <a:pPr algn="l" fontAlgn="b"/>
                      <a:r>
                        <a:rPr lang="en-US" sz="1100" b="0" i="0" u="none" strike="noStrike">
                          <a:solidFill>
                            <a:srgbClr val="000000"/>
                          </a:solidFill>
                          <a:effectLst/>
                          <a:latin typeface="Calibri" panose="020F0502020204030204" pitchFamily="34" charset="0"/>
                        </a:rPr>
                        <a:t>NGS-indel-R2-Fwd-2</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AATGATACGGCGACCACCGAGATCTACACATAGAGGCACACTCTTTCCCTACACGACGCTCTTCC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2399496"/>
                  </a:ext>
                </a:extLst>
              </a:tr>
              <a:tr h="187963">
                <a:tc>
                  <a:txBody>
                    <a:bodyPr/>
                    <a:lstStyle/>
                    <a:p>
                      <a:pPr algn="l" fontAlgn="b"/>
                      <a:r>
                        <a:rPr lang="en-US" sz="1100" b="0" i="0" u="none" strike="noStrike">
                          <a:solidFill>
                            <a:srgbClr val="000000"/>
                          </a:solidFill>
                          <a:effectLst/>
                          <a:latin typeface="Calibri" panose="020F0502020204030204" pitchFamily="34" charset="0"/>
                        </a:rPr>
                        <a:t>NGS-indel-R2-Fwd-3</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AATGATACGGCGACCACCGAGATCTACACCCTATCCTACACTCTTTCCCTACACGACGCTCTTCC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0896"/>
                  </a:ext>
                </a:extLst>
              </a:tr>
              <a:tr h="187963">
                <a:tc>
                  <a:txBody>
                    <a:bodyPr/>
                    <a:lstStyle/>
                    <a:p>
                      <a:pPr algn="l" fontAlgn="b"/>
                      <a:r>
                        <a:rPr lang="en-US" sz="1100" b="0" i="0" u="none" strike="noStrike">
                          <a:solidFill>
                            <a:srgbClr val="000000"/>
                          </a:solidFill>
                          <a:effectLst/>
                          <a:latin typeface="Calibri" panose="020F0502020204030204" pitchFamily="34" charset="0"/>
                        </a:rPr>
                        <a:t>NGS-indel-R2-Fwd-4</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AATGATACGGCGACCACCGAGATCTACACGGCTCTGAACACTCTTTCCCTACACGACGCTCTTCC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0898623"/>
                  </a:ext>
                </a:extLst>
              </a:tr>
              <a:tr h="187963">
                <a:tc>
                  <a:txBody>
                    <a:bodyPr/>
                    <a:lstStyle/>
                    <a:p>
                      <a:pPr algn="l" fontAlgn="b"/>
                      <a:r>
                        <a:rPr lang="en-US" sz="1100" b="0" i="0" u="none" strike="noStrike">
                          <a:solidFill>
                            <a:srgbClr val="000000"/>
                          </a:solidFill>
                          <a:effectLst/>
                          <a:latin typeface="Calibri" panose="020F0502020204030204" pitchFamily="34" charset="0"/>
                        </a:rPr>
                        <a:t>NGS-indel-R2-Rev-1</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CAAGCAGAAGACGGCATACGAGATCGAGTAATGTGACTGGAGTTCAGACGTGTGCTCTTC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520787"/>
                  </a:ext>
                </a:extLst>
              </a:tr>
              <a:tr h="187963">
                <a:tc>
                  <a:txBody>
                    <a:bodyPr/>
                    <a:lstStyle/>
                    <a:p>
                      <a:pPr algn="l" fontAlgn="b"/>
                      <a:r>
                        <a:rPr lang="en-US" sz="1100" b="0" i="0" u="none" strike="noStrike">
                          <a:solidFill>
                            <a:srgbClr val="000000"/>
                          </a:solidFill>
                          <a:effectLst/>
                          <a:latin typeface="Calibri" panose="020F0502020204030204" pitchFamily="34" charset="0"/>
                        </a:rPr>
                        <a:t>NGS-indel-R2-Rev-2</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CAAGCAGAAGACGGCATACGAGATTCTCCGGAGTGACTGGAGTTCAGACGTGTGCTCTTC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7911837"/>
                  </a:ext>
                </a:extLst>
              </a:tr>
              <a:tr h="187963">
                <a:tc>
                  <a:txBody>
                    <a:bodyPr/>
                    <a:lstStyle/>
                    <a:p>
                      <a:pPr algn="l" fontAlgn="b"/>
                      <a:r>
                        <a:rPr lang="en-US" sz="1100" b="0" i="0" u="none" strike="noStrike">
                          <a:solidFill>
                            <a:srgbClr val="000000"/>
                          </a:solidFill>
                          <a:effectLst/>
                          <a:latin typeface="Calibri" panose="020F0502020204030204" pitchFamily="34" charset="0"/>
                        </a:rPr>
                        <a:t>NGS-indel-R2-Rev-3</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CAAGCAGAAGACGGCATACGAGATAATGAGCGGTGACTGGAGTTCAGACGTGTGCTCTTC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5172735"/>
                  </a:ext>
                </a:extLst>
              </a:tr>
              <a:tr h="197361">
                <a:tc>
                  <a:txBody>
                    <a:bodyPr/>
                    <a:lstStyle/>
                    <a:p>
                      <a:pPr algn="l" fontAlgn="b"/>
                      <a:r>
                        <a:rPr lang="en-US" sz="1100" b="0" i="0" u="none" strike="noStrike">
                          <a:solidFill>
                            <a:srgbClr val="000000"/>
                          </a:solidFill>
                          <a:effectLst/>
                          <a:latin typeface="Calibri" panose="020F0502020204030204" pitchFamily="34" charset="0"/>
                        </a:rPr>
                        <a:t>NGS-indel-R2-Rev-4</a:t>
                      </a:r>
                    </a:p>
                  </a:txBody>
                  <a:tcPr marL="9398" marR="9398" marT="939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panose="020F0502020204030204" pitchFamily="34" charset="0"/>
                        </a:rPr>
                        <a:t>CAAGCAGAAGACGGCATACGAGATGGAATCTCGTGACTGGAGTTCAGACGTGTGCTCTTC</a:t>
                      </a:r>
                    </a:p>
                  </a:txBody>
                  <a:tcPr marL="9398" marR="9398" marT="939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565977"/>
                  </a:ext>
                </a:extLst>
              </a:tr>
            </a:tbl>
          </a:graphicData>
        </a:graphic>
      </p:graphicFrame>
      <p:sp>
        <p:nvSpPr>
          <p:cNvPr id="5" name="TextBox 4">
            <a:extLst>
              <a:ext uri="{FF2B5EF4-FFF2-40B4-BE49-F238E27FC236}">
                <a16:creationId xmlns:a16="http://schemas.microsoft.com/office/drawing/2014/main" id="{5A4B404F-8594-46F4-8EEE-A87BD1598230}"/>
              </a:ext>
            </a:extLst>
          </p:cNvPr>
          <p:cNvSpPr txBox="1"/>
          <p:nvPr/>
        </p:nvSpPr>
        <p:spPr>
          <a:xfrm>
            <a:off x="8625454" y="6177875"/>
            <a:ext cx="2759602" cy="430887"/>
          </a:xfrm>
          <a:prstGeom prst="rect">
            <a:avLst/>
          </a:prstGeom>
          <a:noFill/>
        </p:spPr>
        <p:txBody>
          <a:bodyPr wrap="none" rtlCol="0">
            <a:spAutoFit/>
          </a:bodyPr>
          <a:lstStyle/>
          <a:p>
            <a:r>
              <a:rPr lang="en-US" sz="2200" b="1" dirty="0"/>
              <a:t>Supplemental Table 2</a:t>
            </a:r>
          </a:p>
        </p:txBody>
      </p:sp>
    </p:spTree>
    <p:extLst>
      <p:ext uri="{BB962C8B-B14F-4D97-AF65-F5344CB8AC3E}">
        <p14:creationId xmlns:p14="http://schemas.microsoft.com/office/powerpoint/2010/main" val="123787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A0B952-A65E-439F-9D2C-127091F40633}"/>
              </a:ext>
            </a:extLst>
          </p:cNvPr>
          <p:cNvSpPr>
            <a:spLocks noGrp="1"/>
          </p:cNvSpPr>
          <p:nvPr>
            <p:ph type="ftr" sz="quarter" idx="11"/>
          </p:nvPr>
        </p:nvSpPr>
        <p:spPr/>
        <p:txBody>
          <a:bodyPr/>
          <a:lstStyle/>
          <a:p>
            <a:r>
              <a:rPr lang="en-US"/>
              <a:t>Amgen Proprietary - For Internal Use Only</a:t>
            </a:r>
          </a:p>
        </p:txBody>
      </p:sp>
      <p:graphicFrame>
        <p:nvGraphicFramePr>
          <p:cNvPr id="3" name="Table 2">
            <a:extLst>
              <a:ext uri="{FF2B5EF4-FFF2-40B4-BE49-F238E27FC236}">
                <a16:creationId xmlns:a16="http://schemas.microsoft.com/office/drawing/2014/main" id="{5A258198-B64C-49D0-A86E-C84CE5E41F5C}"/>
              </a:ext>
            </a:extLst>
          </p:cNvPr>
          <p:cNvGraphicFramePr>
            <a:graphicFrameLocks noGrp="1"/>
          </p:cNvGraphicFramePr>
          <p:nvPr>
            <p:extLst>
              <p:ext uri="{D42A27DB-BD31-4B8C-83A1-F6EECF244321}">
                <p14:modId xmlns:p14="http://schemas.microsoft.com/office/powerpoint/2010/main" val="1977318099"/>
              </p:ext>
            </p:extLst>
          </p:nvPr>
        </p:nvGraphicFramePr>
        <p:xfrm>
          <a:off x="3503482" y="1195701"/>
          <a:ext cx="3451062" cy="4351346"/>
        </p:xfrm>
        <a:graphic>
          <a:graphicData uri="http://schemas.openxmlformats.org/drawingml/2006/table">
            <a:tbl>
              <a:tblPr/>
              <a:tblGrid>
                <a:gridCol w="1297675">
                  <a:extLst>
                    <a:ext uri="{9D8B030D-6E8A-4147-A177-3AD203B41FA5}">
                      <a16:colId xmlns:a16="http://schemas.microsoft.com/office/drawing/2014/main" val="1773736091"/>
                    </a:ext>
                  </a:extLst>
                </a:gridCol>
                <a:gridCol w="2153387">
                  <a:extLst>
                    <a:ext uri="{9D8B030D-6E8A-4147-A177-3AD203B41FA5}">
                      <a16:colId xmlns:a16="http://schemas.microsoft.com/office/drawing/2014/main" val="1109997430"/>
                    </a:ext>
                  </a:extLst>
                </a:gridCol>
              </a:tblGrid>
              <a:tr h="196936">
                <a:tc gridSpan="2">
                  <a:txBody>
                    <a:bodyPr/>
                    <a:lstStyle/>
                    <a:p>
                      <a:pPr algn="ctr" fontAlgn="b"/>
                      <a:r>
                        <a:rPr lang="en-US" sz="1100" b="1" i="0" u="none" strike="noStrike">
                          <a:solidFill>
                            <a:srgbClr val="000000"/>
                          </a:solidFill>
                          <a:effectLst/>
                          <a:latin typeface="Calibri" panose="020F0502020204030204" pitchFamily="34" charset="0"/>
                        </a:rPr>
                        <a:t>Taqman Primers</a:t>
                      </a:r>
                    </a:p>
                  </a:txBody>
                  <a:tcPr marL="9378" marR="9378" marT="937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210125639"/>
                  </a:ext>
                </a:extLst>
              </a:tr>
              <a:tr h="187558">
                <a:tc>
                  <a:txBody>
                    <a:bodyPr/>
                    <a:lstStyle/>
                    <a:p>
                      <a:pPr algn="ctr" fontAlgn="b"/>
                      <a:r>
                        <a:rPr lang="en-US" sz="1100" b="1" i="0" u="none" strike="noStrike">
                          <a:solidFill>
                            <a:srgbClr val="000000"/>
                          </a:solidFill>
                          <a:effectLst/>
                          <a:latin typeface="Calibri" panose="020F0502020204030204" pitchFamily="34" charset="0"/>
                        </a:rPr>
                        <a:t>Gene name</a:t>
                      </a:r>
                    </a:p>
                  </a:txBody>
                  <a:tcPr marL="9378" marR="9378" marT="9378"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panose="020F0502020204030204" pitchFamily="34" charset="0"/>
                        </a:rPr>
                        <a:t>ThermoFisher Assay ID</a:t>
                      </a:r>
                    </a:p>
                  </a:txBody>
                  <a:tcPr marL="9378" marR="9378" marT="9378"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11195234"/>
                  </a:ext>
                </a:extLst>
              </a:tr>
              <a:tr h="187558">
                <a:tc>
                  <a:txBody>
                    <a:bodyPr/>
                    <a:lstStyle/>
                    <a:p>
                      <a:pPr algn="ctr" fontAlgn="b"/>
                      <a:r>
                        <a:rPr lang="en-US" sz="1100" b="0" i="0" u="none" strike="noStrike">
                          <a:solidFill>
                            <a:srgbClr val="363636"/>
                          </a:solidFill>
                          <a:effectLst/>
                          <a:latin typeface="Calibri" panose="020F0502020204030204" pitchFamily="34" charset="0"/>
                        </a:rPr>
                        <a:t>GAPDH</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Hs02786624_g1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43158605"/>
                  </a:ext>
                </a:extLst>
              </a:tr>
              <a:tr h="187558">
                <a:tc>
                  <a:txBody>
                    <a:bodyPr/>
                    <a:lstStyle/>
                    <a:p>
                      <a:pPr algn="ctr" fontAlgn="b"/>
                      <a:r>
                        <a:rPr lang="en-US" sz="1100" b="0" i="0" u="none" strike="noStrike">
                          <a:solidFill>
                            <a:srgbClr val="363636"/>
                          </a:solidFill>
                          <a:effectLst/>
                          <a:latin typeface="Calibri" panose="020F0502020204030204" pitchFamily="34" charset="0"/>
                        </a:rPr>
                        <a:t>HPRT1</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Hs02800695_m1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16757063"/>
                  </a:ext>
                </a:extLst>
              </a:tr>
              <a:tr h="187558">
                <a:tc>
                  <a:txBody>
                    <a:bodyPr/>
                    <a:lstStyle/>
                    <a:p>
                      <a:pPr algn="ctr" fontAlgn="b"/>
                      <a:r>
                        <a:rPr lang="en-US" sz="1100" b="0" i="0" u="none" strike="noStrike">
                          <a:solidFill>
                            <a:srgbClr val="363636"/>
                          </a:solidFill>
                          <a:effectLst/>
                          <a:latin typeface="Calibri" panose="020F0502020204030204" pitchFamily="34" charset="0"/>
                        </a:rPr>
                        <a:t>ACTB</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Hs01060665_g1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21675795"/>
                  </a:ext>
                </a:extLst>
              </a:tr>
              <a:tr h="187558">
                <a:tc>
                  <a:txBody>
                    <a:bodyPr/>
                    <a:lstStyle/>
                    <a:p>
                      <a:pPr algn="ctr" fontAlgn="b"/>
                      <a:r>
                        <a:rPr lang="en-US" sz="1100" b="0" i="0" u="none" strike="noStrike">
                          <a:solidFill>
                            <a:srgbClr val="4D5156"/>
                          </a:solidFill>
                          <a:effectLst/>
                          <a:latin typeface="Calibri" panose="020F0502020204030204" pitchFamily="34" charset="0"/>
                        </a:rPr>
                        <a:t>HSD17B13</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Hs01068199_m1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03904275"/>
                  </a:ext>
                </a:extLst>
              </a:tr>
              <a:tr h="187558">
                <a:tc>
                  <a:txBody>
                    <a:bodyPr/>
                    <a:lstStyle/>
                    <a:p>
                      <a:pPr algn="ctr" fontAlgn="b"/>
                      <a:r>
                        <a:rPr lang="en-US" sz="1100" b="0" i="0" u="none" strike="noStrike">
                          <a:solidFill>
                            <a:srgbClr val="363636"/>
                          </a:solidFill>
                          <a:effectLst/>
                          <a:latin typeface="Calibri" panose="020F0502020204030204" pitchFamily="34" charset="0"/>
                        </a:rPr>
                        <a:t>TXNIP</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Hs01006897_g1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70314552"/>
                  </a:ext>
                </a:extLst>
              </a:tr>
              <a:tr h="187558">
                <a:tc>
                  <a:txBody>
                    <a:bodyPr/>
                    <a:lstStyle/>
                    <a:p>
                      <a:pPr algn="ctr" fontAlgn="b"/>
                      <a:r>
                        <a:rPr lang="en-US" sz="1100" b="0" i="0" u="none" strike="noStrike">
                          <a:solidFill>
                            <a:srgbClr val="4D5156"/>
                          </a:solidFill>
                          <a:effectLst/>
                          <a:latin typeface="Calibri" panose="020F0502020204030204" pitchFamily="34" charset="0"/>
                        </a:rPr>
                        <a:t>G0S2</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Hs00274783_s1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17729046"/>
                  </a:ext>
                </a:extLst>
              </a:tr>
              <a:tr h="187558">
                <a:tc>
                  <a:txBody>
                    <a:bodyPr/>
                    <a:lstStyle/>
                    <a:p>
                      <a:pPr algn="ctr" fontAlgn="b"/>
                      <a:r>
                        <a:rPr lang="en-US" sz="1100" b="0" i="0" u="none" strike="noStrike">
                          <a:solidFill>
                            <a:srgbClr val="363636"/>
                          </a:solidFill>
                          <a:effectLst/>
                          <a:latin typeface="Calibri" panose="020F0502020204030204" pitchFamily="34" charset="0"/>
                        </a:rPr>
                        <a:t>MID1IP1</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Hs04998899_s1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00722595"/>
                  </a:ext>
                </a:extLst>
              </a:tr>
              <a:tr h="187558">
                <a:tc>
                  <a:txBody>
                    <a:bodyPr/>
                    <a:lstStyle/>
                    <a:p>
                      <a:pPr algn="ctr" fontAlgn="b"/>
                      <a:r>
                        <a:rPr lang="en-US" sz="1100" b="0" i="0" u="none" strike="noStrike">
                          <a:solidFill>
                            <a:srgbClr val="363636"/>
                          </a:solidFill>
                          <a:effectLst/>
                          <a:latin typeface="Calibri" panose="020F0502020204030204" pitchFamily="34" charset="0"/>
                        </a:rPr>
                        <a:t>HMGCS1</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Hs00940429_m1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17297830"/>
                  </a:ext>
                </a:extLst>
              </a:tr>
              <a:tr h="187558">
                <a:tc>
                  <a:txBody>
                    <a:bodyPr/>
                    <a:lstStyle/>
                    <a:p>
                      <a:pPr algn="ctr" fontAlgn="b"/>
                      <a:r>
                        <a:rPr lang="en-US" sz="1100" b="0" i="0" u="none" strike="noStrike">
                          <a:solidFill>
                            <a:srgbClr val="363636"/>
                          </a:solidFill>
                          <a:effectLst/>
                          <a:latin typeface="Calibri" panose="020F0502020204030204" pitchFamily="34" charset="0"/>
                        </a:rPr>
                        <a:t>PNPLA3</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Hs00228747_m1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93420071"/>
                  </a:ext>
                </a:extLst>
              </a:tr>
              <a:tr h="187558">
                <a:tc>
                  <a:txBody>
                    <a:bodyPr/>
                    <a:lstStyle/>
                    <a:p>
                      <a:pPr algn="ctr" fontAlgn="b"/>
                      <a:r>
                        <a:rPr lang="en-US" sz="1100" b="0" i="0" u="none" strike="noStrike">
                          <a:solidFill>
                            <a:srgbClr val="363636"/>
                          </a:solidFill>
                          <a:effectLst/>
                          <a:latin typeface="Calibri" panose="020F0502020204030204" pitchFamily="34" charset="0"/>
                        </a:rPr>
                        <a:t>FASN</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Hs01005622_m1 </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70437380"/>
                  </a:ext>
                </a:extLst>
              </a:tr>
              <a:tr h="187558">
                <a:tc>
                  <a:txBody>
                    <a:bodyPr/>
                    <a:lstStyle/>
                    <a:p>
                      <a:pPr algn="ctr" fontAlgn="b"/>
                      <a:r>
                        <a:rPr lang="en-US" sz="1100" b="0" i="0" u="none" strike="noStrike">
                          <a:solidFill>
                            <a:srgbClr val="000000"/>
                          </a:solidFill>
                          <a:effectLst/>
                          <a:latin typeface="Calibri" panose="020F0502020204030204" pitchFamily="34" charset="0"/>
                        </a:rPr>
                        <a:t>DPYD</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Hs01115750_m1</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95047455"/>
                  </a:ext>
                </a:extLst>
              </a:tr>
              <a:tr h="187558">
                <a:tc>
                  <a:txBody>
                    <a:bodyPr/>
                    <a:lstStyle/>
                    <a:p>
                      <a:pPr algn="ctr" fontAlgn="b"/>
                      <a:r>
                        <a:rPr lang="en-US" sz="1100" b="0" i="0" u="none" strike="noStrike">
                          <a:solidFill>
                            <a:srgbClr val="2B2B2B"/>
                          </a:solidFill>
                          <a:effectLst/>
                          <a:latin typeface="Calibri" panose="020F0502020204030204" pitchFamily="34" charset="0"/>
                        </a:rPr>
                        <a:t>UPP1</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Hs01066247_m1</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05272546"/>
                  </a:ext>
                </a:extLst>
              </a:tr>
              <a:tr h="196936">
                <a:tc>
                  <a:txBody>
                    <a:bodyPr/>
                    <a:lstStyle/>
                    <a:p>
                      <a:pPr algn="ctr" fontAlgn="b"/>
                      <a:r>
                        <a:rPr lang="en-US" sz="1100" b="0" i="0" u="none" strike="noStrike">
                          <a:solidFill>
                            <a:srgbClr val="000000"/>
                          </a:solidFill>
                          <a:effectLst/>
                          <a:latin typeface="Calibri" panose="020F0502020204030204" pitchFamily="34" charset="0"/>
                        </a:rPr>
                        <a:t>UBC</a:t>
                      </a:r>
                    </a:p>
                  </a:txBody>
                  <a:tcPr marL="9378" marR="9378" marT="9378"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Hs01867132_s1</a:t>
                      </a:r>
                    </a:p>
                  </a:txBody>
                  <a:tcPr marL="9378" marR="9378" marT="9378"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399976"/>
                  </a:ext>
                </a:extLst>
              </a:tr>
              <a:tr h="196936">
                <a:tc gridSpan="2">
                  <a:txBody>
                    <a:bodyPr/>
                    <a:lstStyle/>
                    <a:p>
                      <a:pPr algn="ctr" fontAlgn="b"/>
                      <a:r>
                        <a:rPr lang="en-US" sz="1100" b="1" i="0" u="none" strike="noStrike">
                          <a:solidFill>
                            <a:srgbClr val="363636"/>
                          </a:solidFill>
                          <a:effectLst/>
                          <a:latin typeface="Calibri" panose="020F0502020204030204" pitchFamily="34" charset="0"/>
                        </a:rPr>
                        <a:t>ddPCR primers</a:t>
                      </a:r>
                    </a:p>
                  </a:txBody>
                  <a:tcPr marL="9378" marR="9378" marT="937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81220272"/>
                  </a:ext>
                </a:extLst>
              </a:tr>
              <a:tr h="187558">
                <a:tc>
                  <a:txBody>
                    <a:bodyPr/>
                    <a:lstStyle/>
                    <a:p>
                      <a:pPr algn="ctr" fontAlgn="b"/>
                      <a:r>
                        <a:rPr lang="en-US" sz="1100" b="1" i="0" u="none" strike="noStrike">
                          <a:solidFill>
                            <a:srgbClr val="363636"/>
                          </a:solidFill>
                          <a:effectLst/>
                          <a:latin typeface="Calibri" panose="020F0502020204030204" pitchFamily="34" charset="0"/>
                        </a:rPr>
                        <a:t>Primer Name</a:t>
                      </a:r>
                    </a:p>
                  </a:txBody>
                  <a:tcPr marL="9378" marR="9378" marT="9378"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363636"/>
                          </a:solidFill>
                          <a:effectLst/>
                          <a:latin typeface="Calibri" panose="020F0502020204030204" pitchFamily="34" charset="0"/>
                        </a:rPr>
                        <a:t>Sequence</a:t>
                      </a:r>
                    </a:p>
                  </a:txBody>
                  <a:tcPr marL="9378" marR="9378" marT="9378"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2093150"/>
                  </a:ext>
                </a:extLst>
              </a:tr>
              <a:tr h="187558">
                <a:tc>
                  <a:txBody>
                    <a:bodyPr/>
                    <a:lstStyle/>
                    <a:p>
                      <a:pPr algn="ctr" fontAlgn="b"/>
                      <a:r>
                        <a:rPr lang="en-US" sz="1100" b="0" i="0" u="none" strike="noStrike">
                          <a:solidFill>
                            <a:srgbClr val="000000"/>
                          </a:solidFill>
                          <a:effectLst/>
                          <a:latin typeface="Calibri" panose="020F0502020204030204" pitchFamily="34" charset="0"/>
                        </a:rPr>
                        <a:t>UPP1 Forward</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CCACGGGAGCCAATGCAG</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95699067"/>
                  </a:ext>
                </a:extLst>
              </a:tr>
              <a:tr h="187558">
                <a:tc>
                  <a:txBody>
                    <a:bodyPr/>
                    <a:lstStyle/>
                    <a:p>
                      <a:pPr algn="ctr" fontAlgn="b"/>
                      <a:r>
                        <a:rPr lang="en-US" sz="1100" b="0" i="0" u="none" strike="noStrike">
                          <a:solidFill>
                            <a:srgbClr val="000000"/>
                          </a:solidFill>
                          <a:effectLst/>
                          <a:latin typeface="Calibri" panose="020F0502020204030204" pitchFamily="34" charset="0"/>
                        </a:rPr>
                        <a:t>UPP1 Reverse</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CCCGTCAGACTTTTAAATCCAAACA</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18799450"/>
                  </a:ext>
                </a:extLst>
              </a:tr>
              <a:tr h="187558">
                <a:tc>
                  <a:txBody>
                    <a:bodyPr/>
                    <a:lstStyle/>
                    <a:p>
                      <a:pPr algn="ctr" fontAlgn="b"/>
                      <a:r>
                        <a:rPr lang="en-US" sz="1100" b="0" i="0" u="none" strike="noStrike">
                          <a:solidFill>
                            <a:srgbClr val="000000"/>
                          </a:solidFill>
                          <a:effectLst/>
                          <a:latin typeface="Calibri" panose="020F0502020204030204" pitchFamily="34" charset="0"/>
                        </a:rPr>
                        <a:t>DPYD Forward</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GTGTTCCACTTCGGCCAAGAA</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13491412"/>
                  </a:ext>
                </a:extLst>
              </a:tr>
              <a:tr h="187558">
                <a:tc>
                  <a:txBody>
                    <a:bodyPr/>
                    <a:lstStyle/>
                    <a:p>
                      <a:pPr algn="ctr" fontAlgn="b"/>
                      <a:r>
                        <a:rPr lang="en-US" sz="1100" b="0" i="0" u="none" strike="noStrike">
                          <a:solidFill>
                            <a:srgbClr val="000000"/>
                          </a:solidFill>
                          <a:effectLst/>
                          <a:latin typeface="Calibri" panose="020F0502020204030204" pitchFamily="34" charset="0"/>
                        </a:rPr>
                        <a:t>DPYD Reverse</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GAGTCGTGTGCTTGATGTCAT</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51531898"/>
                  </a:ext>
                </a:extLst>
              </a:tr>
              <a:tr h="187558">
                <a:tc>
                  <a:txBody>
                    <a:bodyPr/>
                    <a:lstStyle/>
                    <a:p>
                      <a:pPr algn="ctr" fontAlgn="b"/>
                      <a:r>
                        <a:rPr lang="en-US" sz="1100" b="0" i="0" u="none" strike="noStrike">
                          <a:solidFill>
                            <a:srgbClr val="000000"/>
                          </a:solidFill>
                          <a:effectLst/>
                          <a:latin typeface="Calibri" panose="020F0502020204030204" pitchFamily="34" charset="0"/>
                        </a:rPr>
                        <a:t>FXR Forward</a:t>
                      </a:r>
                    </a:p>
                  </a:txBody>
                  <a:tcPr marL="9378" marR="9378" marT="9378"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GATGCCTGTAACAAAGAAGCCCC</a:t>
                      </a:r>
                    </a:p>
                  </a:txBody>
                  <a:tcPr marL="9378" marR="9378" marT="9378"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89906784"/>
                  </a:ext>
                </a:extLst>
              </a:tr>
              <a:tr h="196936">
                <a:tc>
                  <a:txBody>
                    <a:bodyPr/>
                    <a:lstStyle/>
                    <a:p>
                      <a:pPr algn="ctr" fontAlgn="b"/>
                      <a:r>
                        <a:rPr lang="en-US" sz="1100" b="0" i="0" u="none" strike="noStrike">
                          <a:solidFill>
                            <a:srgbClr val="000000"/>
                          </a:solidFill>
                          <a:effectLst/>
                          <a:latin typeface="Calibri" panose="020F0502020204030204" pitchFamily="34" charset="0"/>
                        </a:rPr>
                        <a:t>FXR Reverse</a:t>
                      </a:r>
                    </a:p>
                  </a:txBody>
                  <a:tcPr marL="9378" marR="9378" marT="9378"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CACACAGTTGCCCCCGTTTTTAC</a:t>
                      </a:r>
                    </a:p>
                  </a:txBody>
                  <a:tcPr marL="9378" marR="9378" marT="9378"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80676"/>
                  </a:ext>
                </a:extLst>
              </a:tr>
            </a:tbl>
          </a:graphicData>
        </a:graphic>
      </p:graphicFrame>
      <p:sp>
        <p:nvSpPr>
          <p:cNvPr id="4" name="TextBox 3">
            <a:extLst>
              <a:ext uri="{FF2B5EF4-FFF2-40B4-BE49-F238E27FC236}">
                <a16:creationId xmlns:a16="http://schemas.microsoft.com/office/drawing/2014/main" id="{CFE8BFEE-D1BF-4BCD-A711-FEEBA728760E}"/>
              </a:ext>
            </a:extLst>
          </p:cNvPr>
          <p:cNvSpPr txBox="1"/>
          <p:nvPr/>
        </p:nvSpPr>
        <p:spPr>
          <a:xfrm>
            <a:off x="8625454" y="6177875"/>
            <a:ext cx="2759602" cy="430887"/>
          </a:xfrm>
          <a:prstGeom prst="rect">
            <a:avLst/>
          </a:prstGeom>
          <a:noFill/>
        </p:spPr>
        <p:txBody>
          <a:bodyPr wrap="none" rtlCol="0">
            <a:spAutoFit/>
          </a:bodyPr>
          <a:lstStyle/>
          <a:p>
            <a:r>
              <a:rPr lang="en-US" sz="2200" b="1" dirty="0"/>
              <a:t>Supplemental Table 3</a:t>
            </a:r>
          </a:p>
        </p:txBody>
      </p:sp>
    </p:spTree>
    <p:extLst>
      <p:ext uri="{BB962C8B-B14F-4D97-AF65-F5344CB8AC3E}">
        <p14:creationId xmlns:p14="http://schemas.microsoft.com/office/powerpoint/2010/main" val="112305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B11DF698-7B54-460A-ABCB-3E32644D3121}"/>
              </a:ext>
            </a:extLst>
          </p:cNvPr>
          <p:cNvGraphicFramePr>
            <a:graphicFrameLocks noChangeAspect="1"/>
          </p:cNvGraphicFramePr>
          <p:nvPr>
            <p:extLst>
              <p:ext uri="{D42A27DB-BD31-4B8C-83A1-F6EECF244321}">
                <p14:modId xmlns:p14="http://schemas.microsoft.com/office/powerpoint/2010/main" val="1668372647"/>
              </p:ext>
            </p:extLst>
          </p:nvPr>
        </p:nvGraphicFramePr>
        <p:xfrm>
          <a:off x="3040544" y="1800256"/>
          <a:ext cx="5918200" cy="2770187"/>
        </p:xfrm>
        <a:graphic>
          <a:graphicData uri="http://schemas.openxmlformats.org/presentationml/2006/ole">
            <mc:AlternateContent xmlns:mc="http://schemas.openxmlformats.org/markup-compatibility/2006">
              <mc:Choice xmlns:v="urn:schemas-microsoft-com:vml" Requires="v">
                <p:oleObj name="Prism 7" r:id="rId4" imgW="5918470" imgH="2770923" progId="Prism7.Document">
                  <p:embed/>
                </p:oleObj>
              </mc:Choice>
              <mc:Fallback>
                <p:oleObj name="Prism 7" r:id="rId4" imgW="5918470" imgH="2770923" progId="Prism7.Document">
                  <p:embed/>
                  <p:pic>
                    <p:nvPicPr>
                      <p:cNvPr id="6" name="Object 5">
                        <a:extLst>
                          <a:ext uri="{FF2B5EF4-FFF2-40B4-BE49-F238E27FC236}">
                            <a16:creationId xmlns:a16="http://schemas.microsoft.com/office/drawing/2014/main" id="{B11DF698-7B54-460A-ABCB-3E32644D3121}"/>
                          </a:ext>
                        </a:extLst>
                      </p:cNvPr>
                      <p:cNvPicPr/>
                      <p:nvPr/>
                    </p:nvPicPr>
                    <p:blipFill>
                      <a:blip r:embed="rId5"/>
                      <a:stretch>
                        <a:fillRect/>
                      </a:stretch>
                    </p:blipFill>
                    <p:spPr>
                      <a:xfrm>
                        <a:off x="3040544" y="1800256"/>
                        <a:ext cx="5918200" cy="2770187"/>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F79EE3AE-5332-4658-9783-43224BB40801}"/>
              </a:ext>
            </a:extLst>
          </p:cNvPr>
          <p:cNvSpPr txBox="1"/>
          <p:nvPr/>
        </p:nvSpPr>
        <p:spPr>
          <a:xfrm>
            <a:off x="7721359" y="2055362"/>
            <a:ext cx="405800" cy="307777"/>
          </a:xfrm>
          <a:prstGeom prst="rect">
            <a:avLst/>
          </a:prstGeom>
          <a:noFill/>
        </p:spPr>
        <p:txBody>
          <a:bodyPr wrap="square" rtlCol="0">
            <a:spAutoFit/>
          </a:bodyPr>
          <a:lstStyle/>
          <a:p>
            <a:r>
              <a:rPr lang="en-US" sz="1400" dirty="0"/>
              <a:t>**</a:t>
            </a:r>
          </a:p>
        </p:txBody>
      </p:sp>
      <p:sp>
        <p:nvSpPr>
          <p:cNvPr id="8" name="TextBox 7">
            <a:extLst>
              <a:ext uri="{FF2B5EF4-FFF2-40B4-BE49-F238E27FC236}">
                <a16:creationId xmlns:a16="http://schemas.microsoft.com/office/drawing/2014/main" id="{83393060-4138-45AD-9CD6-EE15E83B54A8}"/>
              </a:ext>
            </a:extLst>
          </p:cNvPr>
          <p:cNvSpPr txBox="1"/>
          <p:nvPr/>
        </p:nvSpPr>
        <p:spPr>
          <a:xfrm>
            <a:off x="8625454" y="6177875"/>
            <a:ext cx="2798651" cy="430887"/>
          </a:xfrm>
          <a:prstGeom prst="rect">
            <a:avLst/>
          </a:prstGeom>
          <a:noFill/>
        </p:spPr>
        <p:txBody>
          <a:bodyPr wrap="none" rtlCol="0">
            <a:spAutoFit/>
          </a:bodyPr>
          <a:lstStyle/>
          <a:p>
            <a:r>
              <a:rPr lang="en-US" sz="2200" b="1" dirty="0"/>
              <a:t>Supplemental Figure 1</a:t>
            </a:r>
          </a:p>
        </p:txBody>
      </p:sp>
      <p:sp>
        <p:nvSpPr>
          <p:cNvPr id="2" name="Footer Placeholder 1">
            <a:extLst>
              <a:ext uri="{FF2B5EF4-FFF2-40B4-BE49-F238E27FC236}">
                <a16:creationId xmlns:a16="http://schemas.microsoft.com/office/drawing/2014/main" id="{3C1978DA-60BE-4B7B-9060-E2BCD3F849C3}"/>
              </a:ext>
            </a:extLst>
          </p:cNvPr>
          <p:cNvSpPr>
            <a:spLocks noGrp="1"/>
          </p:cNvSpPr>
          <p:nvPr>
            <p:ph type="ftr" sz="quarter" idx="11"/>
            <p:custDataLst>
              <p:tags r:id="rId1"/>
            </p:custDataLst>
          </p:nvPr>
        </p:nvSpPr>
        <p:spPr/>
        <p:txBody>
          <a:bodyPr/>
          <a:lstStyle/>
          <a:p>
            <a:r>
              <a:rPr lang="en-US"/>
              <a:t>Amgen Proprietary - For Internal Use Only</a:t>
            </a:r>
          </a:p>
        </p:txBody>
      </p:sp>
    </p:spTree>
    <p:extLst>
      <p:ext uri="{BB962C8B-B14F-4D97-AF65-F5344CB8AC3E}">
        <p14:creationId xmlns:p14="http://schemas.microsoft.com/office/powerpoint/2010/main" val="63838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864B84-13E5-47B6-887C-0A6541067E92}"/>
              </a:ext>
            </a:extLst>
          </p:cNvPr>
          <p:cNvSpPr txBox="1"/>
          <p:nvPr/>
        </p:nvSpPr>
        <p:spPr>
          <a:xfrm>
            <a:off x="8625454" y="6177875"/>
            <a:ext cx="2798651" cy="430887"/>
          </a:xfrm>
          <a:prstGeom prst="rect">
            <a:avLst/>
          </a:prstGeom>
          <a:noFill/>
        </p:spPr>
        <p:txBody>
          <a:bodyPr wrap="none" rtlCol="0">
            <a:spAutoFit/>
          </a:bodyPr>
          <a:lstStyle/>
          <a:p>
            <a:r>
              <a:rPr lang="en-US" sz="2200" b="1" dirty="0"/>
              <a:t>Supplemental Figure 2</a:t>
            </a:r>
          </a:p>
        </p:txBody>
      </p:sp>
      <p:pic>
        <p:nvPicPr>
          <p:cNvPr id="4" name="Picture 3">
            <a:extLst>
              <a:ext uri="{FF2B5EF4-FFF2-40B4-BE49-F238E27FC236}">
                <a16:creationId xmlns:a16="http://schemas.microsoft.com/office/drawing/2014/main" id="{25183C6D-3595-4D10-A9EF-04BA2BC6A39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50115" y="1305046"/>
            <a:ext cx="4495325" cy="4114998"/>
          </a:xfrm>
          <a:prstGeom prst="rect">
            <a:avLst/>
          </a:prstGeom>
        </p:spPr>
      </p:pic>
      <p:pic>
        <p:nvPicPr>
          <p:cNvPr id="5" name="Picture 4">
            <a:extLst>
              <a:ext uri="{FF2B5EF4-FFF2-40B4-BE49-F238E27FC236}">
                <a16:creationId xmlns:a16="http://schemas.microsoft.com/office/drawing/2014/main" id="{201E7C01-F0C1-4090-9350-9DFF8803D74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244373" y="1311280"/>
            <a:ext cx="4233461" cy="4108764"/>
          </a:xfrm>
          <a:prstGeom prst="rect">
            <a:avLst/>
          </a:prstGeom>
        </p:spPr>
      </p:pic>
      <p:sp>
        <p:nvSpPr>
          <p:cNvPr id="6" name="TextBox 5">
            <a:extLst>
              <a:ext uri="{FF2B5EF4-FFF2-40B4-BE49-F238E27FC236}">
                <a16:creationId xmlns:a16="http://schemas.microsoft.com/office/drawing/2014/main" id="{AEB8F091-3909-48DB-A294-39DAC4A89DE1}"/>
              </a:ext>
            </a:extLst>
          </p:cNvPr>
          <p:cNvSpPr txBox="1"/>
          <p:nvPr/>
        </p:nvSpPr>
        <p:spPr>
          <a:xfrm>
            <a:off x="650115" y="5573619"/>
            <a:ext cx="699615" cy="369332"/>
          </a:xfrm>
          <a:prstGeom prst="rect">
            <a:avLst/>
          </a:prstGeom>
          <a:noFill/>
        </p:spPr>
        <p:txBody>
          <a:bodyPr wrap="none" rtlCol="0">
            <a:spAutoFit/>
          </a:bodyPr>
          <a:lstStyle/>
          <a:p>
            <a:r>
              <a:rPr lang="en-US" dirty="0"/>
              <a:t>DPYD</a:t>
            </a:r>
          </a:p>
        </p:txBody>
      </p:sp>
      <p:sp>
        <p:nvSpPr>
          <p:cNvPr id="7" name="TextBox 6">
            <a:extLst>
              <a:ext uri="{FF2B5EF4-FFF2-40B4-BE49-F238E27FC236}">
                <a16:creationId xmlns:a16="http://schemas.microsoft.com/office/drawing/2014/main" id="{BE553025-2D7F-4CE1-B7E7-FFCECE5B6EFC}"/>
              </a:ext>
            </a:extLst>
          </p:cNvPr>
          <p:cNvSpPr txBox="1"/>
          <p:nvPr/>
        </p:nvSpPr>
        <p:spPr>
          <a:xfrm>
            <a:off x="6244373" y="5529551"/>
            <a:ext cx="840295" cy="369332"/>
          </a:xfrm>
          <a:prstGeom prst="rect">
            <a:avLst/>
          </a:prstGeom>
          <a:noFill/>
        </p:spPr>
        <p:txBody>
          <a:bodyPr wrap="none" rtlCol="0">
            <a:spAutoFit/>
          </a:bodyPr>
          <a:lstStyle/>
          <a:p>
            <a:r>
              <a:rPr lang="el-GR" dirty="0"/>
              <a:t>Β</a:t>
            </a:r>
            <a:r>
              <a:rPr lang="en-US" dirty="0"/>
              <a:t>-actin</a:t>
            </a:r>
          </a:p>
        </p:txBody>
      </p:sp>
      <p:sp>
        <p:nvSpPr>
          <p:cNvPr id="8" name="Footer Placeholder 7">
            <a:extLst>
              <a:ext uri="{FF2B5EF4-FFF2-40B4-BE49-F238E27FC236}">
                <a16:creationId xmlns:a16="http://schemas.microsoft.com/office/drawing/2014/main" id="{067814BC-857E-4621-AD35-0B549B235AD1}"/>
              </a:ext>
            </a:extLst>
          </p:cNvPr>
          <p:cNvSpPr>
            <a:spLocks noGrp="1"/>
          </p:cNvSpPr>
          <p:nvPr>
            <p:ph type="ftr" sz="quarter" idx="11"/>
            <p:custDataLst>
              <p:tags r:id="rId1"/>
            </p:custDataLst>
          </p:nvPr>
        </p:nvSpPr>
        <p:spPr/>
        <p:txBody>
          <a:bodyPr/>
          <a:lstStyle/>
          <a:p>
            <a:r>
              <a:rPr lang="en-US"/>
              <a:t>Amgen Proprietary - For Internal Use Only</a:t>
            </a:r>
          </a:p>
        </p:txBody>
      </p:sp>
    </p:spTree>
    <p:extLst>
      <p:ext uri="{BB962C8B-B14F-4D97-AF65-F5344CB8AC3E}">
        <p14:creationId xmlns:p14="http://schemas.microsoft.com/office/powerpoint/2010/main" val="4135309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For Internal Use Only"/>
  <p:tag name="BJHEADERFOOTERTEXTMARKING" val="Amgen Proprietary - For Internal Use Only"/>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sisl xmlns:xsi="http://www.w3.org/2001/XMLSchema-instance" xmlns:xsd="http://www.w3.org/2001/XMLSchema" xmlns="http://www.boldonjames.com/2008/01/sie/internal/label" sislVersion="0" policy="82ad3a63-90ad-4a46-a3cb-757f4658e205" origin="userSelected">
  <element uid="f057fdcd-f1c4-417c-a7f8-9d10d102e03d" value=""/>
  <element uid="9036a7a1-5a4f-48d3-b24b-dfdab053dac9" value=""/>
  <element uid="98fd9816-b2d7-4f66-a4f1-22172171e0fb" value=""/>
</sisl>
</file>

<file path=customXml/item4.xml><?xml version="1.0" encoding="utf-8"?>
<ct:contentTypeSchema xmlns:ct="http://schemas.microsoft.com/office/2006/metadata/contentType" xmlns:ma="http://schemas.microsoft.com/office/2006/metadata/properties/metaAttributes" ct:_="" ma:_="" ma:contentTypeName="Document" ma:contentTypeID="0x010100EC3BD9781E5BFC4CBB035FBA2E8C4D55" ma:contentTypeVersion="13" ma:contentTypeDescription="Create a new document." ma:contentTypeScope="" ma:versionID="f21a77602f7943d3f4ab6a28a9e58556">
  <xsd:schema xmlns:xsd="http://www.w3.org/2001/XMLSchema" xmlns:xs="http://www.w3.org/2001/XMLSchema" xmlns:p="http://schemas.microsoft.com/office/2006/metadata/properties" xmlns:ns3="3cd98956-38d8-4fbe-8a85-f97f7d5ae891" xmlns:ns4="b9a6d8e6-01b0-4c52-b49f-97d1e9ac7c6e" targetNamespace="http://schemas.microsoft.com/office/2006/metadata/properties" ma:root="true" ma:fieldsID="40960ccea81726bd83853ca983d22df9" ns3:_="" ns4:_="">
    <xsd:import namespace="3cd98956-38d8-4fbe-8a85-f97f7d5ae891"/>
    <xsd:import namespace="b9a6d8e6-01b0-4c52-b49f-97d1e9ac7c6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d98956-38d8-4fbe-8a85-f97f7d5ae8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a6d8e6-01b0-4c52-b49f-97d1e9ac7c6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51639D-EDA9-4C3E-829B-7F87787DE749}">
  <ds:schemaRefs>
    <ds:schemaRef ds:uri="http://schemas.microsoft.com/sharepoint/v3/contenttype/forms"/>
  </ds:schemaRefs>
</ds:datastoreItem>
</file>

<file path=customXml/itemProps2.xml><?xml version="1.0" encoding="utf-8"?>
<ds:datastoreItem xmlns:ds="http://schemas.openxmlformats.org/officeDocument/2006/customXml" ds:itemID="{A9FF00F5-66D0-42F8-9662-BA18BE85C9EE}">
  <ds:schemaRefs>
    <ds:schemaRef ds:uri="http://purl.org/dc/elements/1.1/"/>
    <ds:schemaRef ds:uri="http://schemas.microsoft.com/office/infopath/2007/PartnerControls"/>
    <ds:schemaRef ds:uri="http://purl.org/dc/terms/"/>
    <ds:schemaRef ds:uri="http://schemas.microsoft.com/office/2006/metadata/properties"/>
    <ds:schemaRef ds:uri="http://schemas.microsoft.com/office/2006/documentManagement/types"/>
    <ds:schemaRef ds:uri="3cd98956-38d8-4fbe-8a85-f97f7d5ae891"/>
    <ds:schemaRef ds:uri="b9a6d8e6-01b0-4c52-b49f-97d1e9ac7c6e"/>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4594E96-FC3E-4B00-A090-BDCCF3E5E1FD}">
  <ds:schemaRefs>
    <ds:schemaRef ds:uri="http://www.w3.org/2001/XMLSchema"/>
    <ds:schemaRef ds:uri="http://www.boldonjames.com/2008/01/sie/internal/label"/>
  </ds:schemaRefs>
</ds:datastoreItem>
</file>

<file path=customXml/itemProps4.xml><?xml version="1.0" encoding="utf-8"?>
<ds:datastoreItem xmlns:ds="http://schemas.openxmlformats.org/officeDocument/2006/customXml" ds:itemID="{5263CCEB-ECA1-4AEC-9525-BB7A74A3FA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d98956-38d8-4fbe-8a85-f97f7d5ae891"/>
    <ds:schemaRef ds:uri="b9a6d8e6-01b0-4c52-b49f-97d1e9ac7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27191</TotalTime>
  <Words>461</Words>
  <Application>Microsoft Office PowerPoint</Application>
  <PresentationFormat>Widescreen</PresentationFormat>
  <Paragraphs>121</Paragraphs>
  <Slides>5</Slides>
  <Notes>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Office Theme</vt:lpstr>
      <vt:lpstr>Prism 7</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Sullivan, Kelly</dc:creator>
  <cp:keywords>*$%IU-*$%IntProp</cp:keywords>
  <cp:lastModifiedBy>Kelly Sullivan</cp:lastModifiedBy>
  <cp:revision>330</cp:revision>
  <cp:lastPrinted>2019-12-06T21:09:24Z</cp:lastPrinted>
  <dcterms:created xsi:type="dcterms:W3CDTF">2019-11-18T15:08:48Z</dcterms:created>
  <dcterms:modified xsi:type="dcterms:W3CDTF">2021-10-26T19:28:04Z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ba9ab065-f3e3-4876-96d4-ef564154c925</vt:lpwstr>
  </property>
  <property fmtid="{D5CDD505-2E9C-101B-9397-08002B2CF9AE}" pid="3" name="bjSaver">
    <vt:lpwstr>cbLtRiUl8G9MCWfSzpSHEGLWPSNg0N4M</vt:lpwstr>
  </property>
  <property fmtid="{D5CDD505-2E9C-101B-9397-08002B2CF9AE}" pid="4" name="bjSlideMasterFooterText">
    <vt:lpwstr>Amgen Proprietary - For Internal Use Only</vt:lpwstr>
  </property>
  <property fmtid="{D5CDD505-2E9C-101B-9397-08002B2CF9AE}" pid="5" name="bjDocumentLabelXML">
    <vt:lpwstr>&lt;?xml version="1.0" encoding="us-ascii"?&gt;&lt;sisl xmlns:xsi="http://www.w3.org/2001/XMLSchema-instance" xmlns:xsd="http://www.w3.org/2001/XMLSchema" sislVersion="0" policy="82ad3a63-90ad-4a46-a3cb-757f4658e205" origin="userSelected" xmlns="http://www.boldonj</vt:lpwstr>
  </property>
  <property fmtid="{D5CDD505-2E9C-101B-9397-08002B2CF9AE}" pid="6" name="bjDocumentLabelXML-0">
    <vt:lpwstr>ames.com/2008/01/sie/internal/label"&gt;&lt;element uid="f057fdcd-f1c4-417c-a7f8-9d10d102e03d" value="" /&gt;&lt;element uid="9036a7a1-5a4f-48d3-b24b-dfdab053dac9" value="" /&gt;&lt;element uid="98fd9816-b2d7-4f66-a4f1-22172171e0fb" value="" /&gt;&lt;/sisl&gt;</vt:lpwstr>
  </property>
  <property fmtid="{D5CDD505-2E9C-101B-9397-08002B2CF9AE}" pid="7" name="bjDocumentSecurityLabel">
    <vt:lpwstr>Internal Use Only - Intellectual Property</vt:lpwstr>
  </property>
  <property fmtid="{D5CDD505-2E9C-101B-9397-08002B2CF9AE}" pid="8" name="ContentTypeId">
    <vt:lpwstr>0x010100EC3BD9781E5BFC4CBB035FBA2E8C4D55</vt:lpwstr>
  </property>
</Properties>
</file>