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0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3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tiff"/><Relationship Id="rId8" Type="http://schemas.openxmlformats.org/officeDocument/2006/relationships/image" Target="../media/image14.tiff"/><Relationship Id="rId7" Type="http://schemas.openxmlformats.org/officeDocument/2006/relationships/image" Target="../media/image13.tiff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64.xml"/><Relationship Id="rId10" Type="http://schemas.openxmlformats.org/officeDocument/2006/relationships/image" Target="../media/image16.tiff"/><Relationship Id="rId1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tiff"/><Relationship Id="rId8" Type="http://schemas.openxmlformats.org/officeDocument/2006/relationships/image" Target="../media/image24.tiff"/><Relationship Id="rId7" Type="http://schemas.openxmlformats.org/officeDocument/2006/relationships/image" Target="../media/image23.tiff"/><Relationship Id="rId6" Type="http://schemas.openxmlformats.org/officeDocument/2006/relationships/image" Target="../media/image22.tiff"/><Relationship Id="rId5" Type="http://schemas.openxmlformats.org/officeDocument/2006/relationships/image" Target="../media/image21.tiff"/><Relationship Id="rId4" Type="http://schemas.openxmlformats.org/officeDocument/2006/relationships/image" Target="../media/image20.tiff"/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65.xml"/><Relationship Id="rId10" Type="http://schemas.openxmlformats.org/officeDocument/2006/relationships/image" Target="../media/image26.tiff"/><Relationship Id="rId1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rcRect l="6728" t="15208" r="37312" b="41553"/>
          <a:stretch>
            <a:fillRect/>
          </a:stretch>
        </p:blipFill>
        <p:spPr>
          <a:xfrm>
            <a:off x="896620" y="607695"/>
            <a:ext cx="1954530" cy="144970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574675" y="2272665"/>
            <a:ext cx="4476115" cy="487045"/>
          </a:xfrm>
          <a:prstGeom prst="rect">
            <a:avLst/>
          </a:prstGeom>
        </p:spPr>
        <p:txBody>
          <a:bodyPr wrap="square">
            <a:noAutofit/>
          </a:bodyPr>
          <a:p>
            <a:pPr defTabSz="266700"/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Fig.7A    </a:t>
            </a: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</a:rPr>
              <a:t>EphB4</a:t>
            </a: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</a:rPr>
              <a:t>                        GAPDH                                                  </a:t>
            </a:r>
            <a:endParaRPr lang="en-US" altLang="zh-CN" sz="1600">
              <a:latin typeface="Times New Roman" panose="02020603050405020304"/>
              <a:ea typeface="宋体" panose="02010600030101010101" pitchFamily="2" charset="-122"/>
            </a:endParaRPr>
          </a:p>
        </p:txBody>
      </p:sp>
      <p:pic>
        <p:nvPicPr>
          <p:cNvPr id="3" name="图片 2" descr="5"/>
          <p:cNvPicPr>
            <a:picLocks noChangeAspect="1"/>
          </p:cNvPicPr>
          <p:nvPr/>
        </p:nvPicPr>
        <p:blipFill>
          <a:blip r:embed="rId2"/>
          <a:srcRect l="6573" t="20398" r="35452" b="37822"/>
          <a:stretch>
            <a:fillRect/>
          </a:stretch>
        </p:blipFill>
        <p:spPr>
          <a:xfrm>
            <a:off x="2975610" y="607060"/>
            <a:ext cx="1952625" cy="14503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10250" y="2272665"/>
            <a:ext cx="4476115" cy="487045"/>
          </a:xfrm>
          <a:prstGeom prst="rect">
            <a:avLst/>
          </a:prstGeom>
        </p:spPr>
        <p:txBody>
          <a:bodyPr wrap="square">
            <a:noAutofit/>
          </a:bodyPr>
          <a:p>
            <a:pPr defTabSz="266700"/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Fig.7B    </a:t>
            </a: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</a:rPr>
              <a:t>EphB4</a:t>
            </a: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</a:rPr>
              <a:t>                        GAPDH                                                  </a:t>
            </a:r>
            <a:endParaRPr lang="en-US" altLang="zh-CN" sz="160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6620" y="4940300"/>
            <a:ext cx="4476115" cy="487045"/>
          </a:xfrm>
          <a:prstGeom prst="rect">
            <a:avLst/>
          </a:prstGeom>
        </p:spPr>
        <p:txBody>
          <a:bodyPr wrap="square">
            <a:noAutofit/>
          </a:bodyPr>
          <a:p>
            <a:pPr defTabSz="266700"/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Fig.7C    </a:t>
            </a: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</a:rPr>
              <a:t>EphB4</a:t>
            </a: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</a:rPr>
              <a:t>                      actin                                                 </a:t>
            </a:r>
            <a:endParaRPr lang="en-US" altLang="zh-CN" sz="1600">
              <a:latin typeface="Times New Roman" panose="02020603050405020304"/>
              <a:ea typeface="宋体" panose="02010600030101010101" pitchFamily="2" charset="-122"/>
            </a:endParaRPr>
          </a:p>
        </p:txBody>
      </p:sp>
      <p:pic>
        <p:nvPicPr>
          <p:cNvPr id="6" name="图片 5" descr="6"/>
          <p:cNvPicPr>
            <a:picLocks noChangeAspect="1"/>
          </p:cNvPicPr>
          <p:nvPr/>
        </p:nvPicPr>
        <p:blipFill>
          <a:blip r:embed="rId3"/>
          <a:srcRect l="10122" t="26117" r="45218" b="29186"/>
          <a:stretch>
            <a:fillRect/>
          </a:stretch>
        </p:blipFill>
        <p:spPr>
          <a:xfrm>
            <a:off x="5495290" y="607060"/>
            <a:ext cx="1980565" cy="1498600"/>
          </a:xfrm>
          <a:prstGeom prst="rect">
            <a:avLst/>
          </a:prstGeom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4"/>
          <a:srcRect l="10122" t="19129" r="45900" b="36610"/>
          <a:stretch>
            <a:fillRect/>
          </a:stretch>
        </p:blipFill>
        <p:spPr>
          <a:xfrm>
            <a:off x="7842250" y="663575"/>
            <a:ext cx="1801495" cy="1483995"/>
          </a:xfrm>
          <a:prstGeom prst="rect">
            <a:avLst/>
          </a:prstGeom>
        </p:spPr>
      </p:pic>
      <p:pic>
        <p:nvPicPr>
          <p:cNvPr id="8" name="图片 7" descr="5"/>
          <p:cNvPicPr>
            <a:picLocks noChangeAspect="1"/>
          </p:cNvPicPr>
          <p:nvPr/>
        </p:nvPicPr>
        <p:blipFill>
          <a:blip r:embed="rId5"/>
          <a:srcRect l="9611" t="15758" r="47078" b="39167"/>
          <a:stretch>
            <a:fillRect/>
          </a:stretch>
        </p:blipFill>
        <p:spPr>
          <a:xfrm>
            <a:off x="807085" y="3284220"/>
            <a:ext cx="1774190" cy="1511300"/>
          </a:xfrm>
          <a:prstGeom prst="rect">
            <a:avLst/>
          </a:prstGeom>
        </p:spPr>
      </p:pic>
      <p:pic>
        <p:nvPicPr>
          <p:cNvPr id="9" name="图片 8" descr="5"/>
          <p:cNvPicPr>
            <a:picLocks noChangeAspect="1"/>
          </p:cNvPicPr>
          <p:nvPr/>
        </p:nvPicPr>
        <p:blipFill>
          <a:blip r:embed="rId6"/>
          <a:srcRect l="12293" t="15625" r="44551" b="38466"/>
          <a:stretch>
            <a:fillRect/>
          </a:stretch>
        </p:blipFill>
        <p:spPr>
          <a:xfrm>
            <a:off x="2906395" y="3256280"/>
            <a:ext cx="1767840" cy="153924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文本框 37"/>
          <p:cNvSpPr txBox="1"/>
          <p:nvPr/>
        </p:nvSpPr>
        <p:spPr>
          <a:xfrm>
            <a:off x="464185" y="1896110"/>
            <a:ext cx="9300845" cy="748665"/>
          </a:xfrm>
          <a:prstGeom prst="rect">
            <a:avLst/>
          </a:prstGeom>
        </p:spPr>
        <p:txBody>
          <a:bodyPr wrap="square">
            <a:noAutofit/>
          </a:bodyPr>
          <a:p>
            <a:pPr defTabSz="266700"/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Fig.</a:t>
            </a: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</a:rPr>
              <a:t>10   eIF2α               p-eIF2α                       p- PERK                      </a:t>
            </a: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  <a:sym typeface="+mn-ea"/>
              </a:rPr>
              <a:t>PERK</a:t>
            </a: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</a:rPr>
              <a:t>                            IRE1                                            </a:t>
            </a:r>
            <a:endParaRPr lang="en-US" altLang="zh-CN" sz="1600">
              <a:latin typeface="Times New Roman" panose="02020603050405020304"/>
              <a:ea typeface="宋体" panose="02010600030101010101" pitchFamily="2" charset="-122"/>
            </a:endParaRPr>
          </a:p>
        </p:txBody>
      </p:sp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rcRect l="11456" t="17898" r="45745" b="37424"/>
          <a:stretch>
            <a:fillRect/>
          </a:stretch>
        </p:blipFill>
        <p:spPr>
          <a:xfrm>
            <a:off x="372110" y="346075"/>
            <a:ext cx="1753235" cy="1497965"/>
          </a:xfrm>
          <a:prstGeom prst="rect">
            <a:avLst/>
          </a:prstGeom>
        </p:spPr>
      </p:pic>
      <p:pic>
        <p:nvPicPr>
          <p:cNvPr id="3" name="图片 2" descr="5"/>
          <p:cNvPicPr>
            <a:picLocks noChangeAspect="1"/>
          </p:cNvPicPr>
          <p:nvPr/>
        </p:nvPicPr>
        <p:blipFill>
          <a:blip r:embed="rId2"/>
          <a:srcRect l="8247" t="16667" r="50287" b="37822"/>
          <a:stretch>
            <a:fillRect/>
          </a:stretch>
        </p:blipFill>
        <p:spPr>
          <a:xfrm>
            <a:off x="2242820" y="370205"/>
            <a:ext cx="1698625" cy="1473835"/>
          </a:xfrm>
          <a:prstGeom prst="rect">
            <a:avLst/>
          </a:prstGeom>
        </p:spPr>
      </p:pic>
      <p:pic>
        <p:nvPicPr>
          <p:cNvPr id="4" name="图片 3" descr="5"/>
          <p:cNvPicPr>
            <a:picLocks noChangeAspect="1"/>
          </p:cNvPicPr>
          <p:nvPr/>
        </p:nvPicPr>
        <p:blipFill>
          <a:blip r:embed="rId3"/>
          <a:srcRect l="12975" t="17481" r="43544" b="37633"/>
          <a:stretch>
            <a:fillRect/>
          </a:stretch>
        </p:blipFill>
        <p:spPr>
          <a:xfrm>
            <a:off x="4058920" y="391160"/>
            <a:ext cx="1781175" cy="150495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l="6061" t="20568" r="50442" b="36383"/>
          <a:stretch>
            <a:fillRect/>
          </a:stretch>
        </p:blipFill>
        <p:spPr>
          <a:xfrm>
            <a:off x="5915660" y="391160"/>
            <a:ext cx="1781810" cy="1504950"/>
          </a:xfrm>
          <a:prstGeom prst="rect">
            <a:avLst/>
          </a:prstGeom>
        </p:spPr>
      </p:pic>
      <p:pic>
        <p:nvPicPr>
          <p:cNvPr id="6" name="图片 5" descr="5"/>
          <p:cNvPicPr>
            <a:picLocks noChangeAspect="1"/>
          </p:cNvPicPr>
          <p:nvPr/>
        </p:nvPicPr>
        <p:blipFill>
          <a:blip r:embed="rId5"/>
          <a:srcRect l="8650" t="23258" r="48039" b="33920"/>
          <a:stretch>
            <a:fillRect/>
          </a:stretch>
        </p:blipFill>
        <p:spPr>
          <a:xfrm>
            <a:off x="7773670" y="390525"/>
            <a:ext cx="1774190" cy="1505585"/>
          </a:xfrm>
          <a:prstGeom prst="rect">
            <a:avLst/>
          </a:prstGeom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6"/>
          <a:srcRect l="11797" t="11496" r="44551" b="45663"/>
          <a:stretch>
            <a:fillRect/>
          </a:stretch>
        </p:blipFill>
        <p:spPr>
          <a:xfrm>
            <a:off x="464185" y="2934335"/>
            <a:ext cx="1660525" cy="14363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22960" y="4501515"/>
            <a:ext cx="9300845" cy="748665"/>
          </a:xfrm>
          <a:prstGeom prst="rect">
            <a:avLst/>
          </a:prstGeom>
        </p:spPr>
        <p:txBody>
          <a:bodyPr wrap="square">
            <a:noAutofit/>
          </a:bodyPr>
          <a:p>
            <a:pPr defTabSz="266700"/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Bip</a:t>
            </a: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</a:rPr>
              <a:t>                          ATF6                      </a:t>
            </a: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  <a:sym typeface="+mn-ea"/>
              </a:rPr>
              <a:t>  ATF4   </a:t>
            </a: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</a:rPr>
              <a:t>                             </a:t>
            </a: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  <a:sym typeface="+mn-ea"/>
              </a:rPr>
              <a:t>CHOP</a:t>
            </a: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</a:rPr>
              <a:t>                           GAPDH                                            </a:t>
            </a:r>
            <a:endParaRPr lang="en-US" altLang="zh-CN" sz="1600">
              <a:latin typeface="Times New Roman" panose="02020603050405020304"/>
              <a:ea typeface="宋体" panose="02010600030101010101" pitchFamily="2" charset="-122"/>
            </a:endParaRPr>
          </a:p>
        </p:txBody>
      </p:sp>
      <p:pic>
        <p:nvPicPr>
          <p:cNvPr id="9" name="图片 8" descr="5"/>
          <p:cNvPicPr>
            <a:picLocks noChangeAspect="1"/>
          </p:cNvPicPr>
          <p:nvPr/>
        </p:nvPicPr>
        <p:blipFill>
          <a:blip r:embed="rId7"/>
          <a:srcRect l="8092" t="22424" r="48597" b="35152"/>
          <a:stretch>
            <a:fillRect/>
          </a:stretch>
        </p:blipFill>
        <p:spPr>
          <a:xfrm>
            <a:off x="2290445" y="2934335"/>
            <a:ext cx="1699260" cy="1422400"/>
          </a:xfrm>
          <a:prstGeom prst="rect">
            <a:avLst/>
          </a:prstGeom>
        </p:spPr>
      </p:pic>
      <p:pic>
        <p:nvPicPr>
          <p:cNvPr id="10" name="图片 9" descr="5"/>
          <p:cNvPicPr>
            <a:picLocks noChangeAspect="1"/>
          </p:cNvPicPr>
          <p:nvPr/>
        </p:nvPicPr>
        <p:blipFill>
          <a:blip r:embed="rId8"/>
          <a:srcRect l="15176" t="18295" r="42024" b="37841"/>
          <a:stretch>
            <a:fillRect/>
          </a:stretch>
        </p:blipFill>
        <p:spPr>
          <a:xfrm>
            <a:off x="4058920" y="2900045"/>
            <a:ext cx="1769745" cy="1470660"/>
          </a:xfrm>
          <a:prstGeom prst="rect">
            <a:avLst/>
          </a:prstGeom>
        </p:spPr>
      </p:pic>
      <p:pic>
        <p:nvPicPr>
          <p:cNvPr id="11" name="图片 10" descr="5"/>
          <p:cNvPicPr>
            <a:picLocks noChangeAspect="1"/>
          </p:cNvPicPr>
          <p:nvPr/>
        </p:nvPicPr>
        <p:blipFill>
          <a:blip r:embed="rId9"/>
          <a:srcRect l="17191" t="13163" r="40164" b="42765"/>
          <a:stretch>
            <a:fillRect/>
          </a:stretch>
        </p:blipFill>
        <p:spPr>
          <a:xfrm>
            <a:off x="5915660" y="2893060"/>
            <a:ext cx="1746885" cy="1477645"/>
          </a:xfrm>
          <a:prstGeom prst="rect">
            <a:avLst/>
          </a:prstGeom>
        </p:spPr>
      </p:pic>
      <p:pic>
        <p:nvPicPr>
          <p:cNvPr id="12" name="图片 11" descr="5"/>
          <p:cNvPicPr>
            <a:picLocks noChangeAspect="1"/>
          </p:cNvPicPr>
          <p:nvPr/>
        </p:nvPicPr>
        <p:blipFill>
          <a:blip r:embed="rId10"/>
          <a:srcRect l="20896" t="16042" r="37142" b="38447"/>
          <a:stretch>
            <a:fillRect/>
          </a:stretch>
        </p:blipFill>
        <p:spPr>
          <a:xfrm>
            <a:off x="7762875" y="2893060"/>
            <a:ext cx="1797685" cy="152590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rcRect l="13982" t="19943" r="42366" b="33712"/>
          <a:stretch>
            <a:fillRect/>
          </a:stretch>
        </p:blipFill>
        <p:spPr>
          <a:xfrm>
            <a:off x="613410" y="494030"/>
            <a:ext cx="1445895" cy="138176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526415" y="2061845"/>
            <a:ext cx="7734935" cy="748665"/>
          </a:xfrm>
          <a:prstGeom prst="rect">
            <a:avLst/>
          </a:prstGeom>
        </p:spPr>
        <p:txBody>
          <a:bodyPr wrap="square">
            <a:noAutofit/>
          </a:bodyPr>
          <a:p>
            <a:pPr defTabSz="266700"/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Fig.</a:t>
            </a: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</a:rPr>
              <a:t>12 GLUT3               c-MYC          Vinculin                    JAK2                  p-JAK2                                             </a:t>
            </a:r>
            <a:endParaRPr lang="en-US" altLang="zh-CN" sz="1600">
              <a:latin typeface="Times New Roman" panose="02020603050405020304"/>
              <a:ea typeface="宋体" panose="02010600030101010101" pitchFamily="2" charset="-122"/>
            </a:endParaRPr>
          </a:p>
        </p:txBody>
      </p:sp>
      <p:pic>
        <p:nvPicPr>
          <p:cNvPr id="3" name="图片 2" descr="6"/>
          <p:cNvPicPr>
            <a:picLocks noChangeAspect="1"/>
          </p:cNvPicPr>
          <p:nvPr/>
        </p:nvPicPr>
        <p:blipFill>
          <a:blip r:embed="rId2"/>
          <a:srcRect l="19036" t="24072" r="38149" b="25284"/>
          <a:stretch>
            <a:fillRect/>
          </a:stretch>
        </p:blipFill>
        <p:spPr>
          <a:xfrm>
            <a:off x="2167255" y="494030"/>
            <a:ext cx="1330960" cy="1381760"/>
          </a:xfrm>
          <a:prstGeom prst="rect">
            <a:avLst/>
          </a:prstGeom>
        </p:spPr>
      </p:pic>
      <p:pic>
        <p:nvPicPr>
          <p:cNvPr id="4" name="图片 3" descr="7"/>
          <p:cNvPicPr>
            <a:picLocks noChangeAspect="1"/>
          </p:cNvPicPr>
          <p:nvPr/>
        </p:nvPicPr>
        <p:blipFill>
          <a:blip r:embed="rId3"/>
          <a:srcRect l="20384" t="21818" r="37979" b="27860"/>
          <a:stretch>
            <a:fillRect/>
          </a:stretch>
        </p:blipFill>
        <p:spPr>
          <a:xfrm>
            <a:off x="3551555" y="494030"/>
            <a:ext cx="1435735" cy="138176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l="10277" t="19337" r="34956" b="41117"/>
          <a:stretch>
            <a:fillRect/>
          </a:stretch>
        </p:blipFill>
        <p:spPr>
          <a:xfrm>
            <a:off x="5071110" y="494030"/>
            <a:ext cx="1551305" cy="1382395"/>
          </a:xfrm>
          <a:prstGeom prst="rect">
            <a:avLst/>
          </a:prstGeom>
        </p:spPr>
      </p:pic>
      <p:pic>
        <p:nvPicPr>
          <p:cNvPr id="6" name="图片 5" descr="7"/>
          <p:cNvPicPr>
            <a:picLocks noChangeAspect="1"/>
          </p:cNvPicPr>
          <p:nvPr/>
        </p:nvPicPr>
        <p:blipFill>
          <a:blip r:embed="rId5"/>
          <a:srcRect l="11471" t="22348" r="32910" b="38239"/>
          <a:stretch>
            <a:fillRect/>
          </a:stretch>
        </p:blipFill>
        <p:spPr>
          <a:xfrm>
            <a:off x="6659245" y="494665"/>
            <a:ext cx="1726565" cy="1381760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6"/>
          <a:srcRect l="10432" t="28201" r="33266" b="29583"/>
          <a:stretch>
            <a:fillRect/>
          </a:stretch>
        </p:blipFill>
        <p:spPr>
          <a:xfrm>
            <a:off x="526415" y="2738120"/>
            <a:ext cx="1533525" cy="13811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26415" y="4344035"/>
            <a:ext cx="766953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  <a:sym typeface="+mn-ea"/>
              </a:rPr>
              <a:t>STAT3                   p-STAT3                   Src                            p-Src                  GAPDH </a:t>
            </a:r>
            <a:endParaRPr lang="en-US" altLang="zh-CN" sz="1600">
              <a:latin typeface="Times New Roman" panose="02020603050405020304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9" name="图片 8" descr="6"/>
          <p:cNvPicPr>
            <a:picLocks noChangeAspect="1"/>
          </p:cNvPicPr>
          <p:nvPr/>
        </p:nvPicPr>
        <p:blipFill>
          <a:blip r:embed="rId7"/>
          <a:srcRect l="9936" t="19034" r="36971" b="38542"/>
          <a:stretch>
            <a:fillRect/>
          </a:stretch>
        </p:blipFill>
        <p:spPr>
          <a:xfrm>
            <a:off x="2137410" y="2738120"/>
            <a:ext cx="1414145" cy="1381760"/>
          </a:xfrm>
          <a:prstGeom prst="rect">
            <a:avLst/>
          </a:prstGeom>
        </p:spPr>
      </p:pic>
      <p:pic>
        <p:nvPicPr>
          <p:cNvPr id="10" name="图片 9" descr="6"/>
          <p:cNvPicPr>
            <a:picLocks noChangeAspect="1"/>
          </p:cNvPicPr>
          <p:nvPr/>
        </p:nvPicPr>
        <p:blipFill>
          <a:blip r:embed="rId8"/>
          <a:srcRect l="11626" t="22216" r="33607" b="32481"/>
          <a:stretch>
            <a:fillRect/>
          </a:stretch>
        </p:blipFill>
        <p:spPr>
          <a:xfrm>
            <a:off x="3634740" y="2738120"/>
            <a:ext cx="1518285" cy="1381125"/>
          </a:xfrm>
          <a:prstGeom prst="rect">
            <a:avLst/>
          </a:prstGeom>
        </p:spPr>
      </p:pic>
      <p:pic>
        <p:nvPicPr>
          <p:cNvPr id="11" name="图片 10" descr="6"/>
          <p:cNvPicPr>
            <a:picLocks noChangeAspect="1"/>
          </p:cNvPicPr>
          <p:nvPr/>
        </p:nvPicPr>
        <p:blipFill>
          <a:blip r:embed="rId9"/>
          <a:srcRect l="13316" t="26951" r="32135" b="29602"/>
          <a:stretch>
            <a:fillRect/>
          </a:stretch>
        </p:blipFill>
        <p:spPr>
          <a:xfrm>
            <a:off x="5236210" y="2738120"/>
            <a:ext cx="1419860" cy="1381125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/>
        </p:nvPicPr>
        <p:blipFill>
          <a:blip r:embed="rId10"/>
          <a:srcRect l="17191" t="28201" r="27531" b="28769"/>
          <a:stretch>
            <a:fillRect/>
          </a:stretch>
        </p:blipFill>
        <p:spPr>
          <a:xfrm>
            <a:off x="6727825" y="2738120"/>
            <a:ext cx="1656715" cy="144272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873</Words>
  <Application>WPS 演示</Application>
  <PresentationFormat>宽屏</PresentationFormat>
  <Paragraphs>14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Times New Roman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百花醉鹅掌</dc:creator>
  <cp:lastModifiedBy>Leslie</cp:lastModifiedBy>
  <cp:revision>157</cp:revision>
  <dcterms:created xsi:type="dcterms:W3CDTF">2019-06-19T02:08:00Z</dcterms:created>
  <dcterms:modified xsi:type="dcterms:W3CDTF">2026-06-25T09:02:23Z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CD7F1633C23F4F82B999D7A6AB91FF10_11</vt:lpwstr>
  </property>
</Properties>
</file>