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12192000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E64"/>
    <a:srgbClr val="EDB709"/>
    <a:srgbClr val="00B050"/>
    <a:srgbClr val="FFC000"/>
    <a:srgbClr val="FFF9E7"/>
    <a:srgbClr val="FFF3CD"/>
    <a:srgbClr val="FFECA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633" y="-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Woolley" userId="c68b937274374ce0" providerId="LiveId" clId="{96E668BA-E001-4E15-8DEF-5A9453DC8142}"/>
    <pc:docChg chg="modSld">
      <pc:chgData name="Karen Woolley" userId="c68b937274374ce0" providerId="LiveId" clId="{96E668BA-E001-4E15-8DEF-5A9453DC8142}" dt="2026-03-23T00:31:09.961" v="78" actId="20577"/>
      <pc:docMkLst>
        <pc:docMk/>
      </pc:docMkLst>
      <pc:sldChg chg="modSp mod">
        <pc:chgData name="Karen Woolley" userId="c68b937274374ce0" providerId="LiveId" clId="{96E668BA-E001-4E15-8DEF-5A9453DC8142}" dt="2026-03-23T00:31:09.961" v="78" actId="20577"/>
        <pc:sldMkLst>
          <pc:docMk/>
          <pc:sldMk cId="4127983279" sldId="256"/>
        </pc:sldMkLst>
        <pc:spChg chg="mod">
          <ac:chgData name="Karen Woolley" userId="c68b937274374ce0" providerId="LiveId" clId="{96E668BA-E001-4E15-8DEF-5A9453DC8142}" dt="2026-03-23T00:31:09.961" v="78" actId="20577"/>
          <ac:spMkLst>
            <pc:docMk/>
            <pc:sldMk cId="4127983279" sldId="256"/>
            <ac:spMk id="11" creationId="{5EF9AE02-FF6A-4E04-6D51-D532D13EFBC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790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558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972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560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329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510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969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698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362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564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633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FE0ECC-D43C-4170-9EB8-880D56848DB7}" type="datetimeFigureOut">
              <a:rPr lang="en-AU" smtClean="0"/>
              <a:t>23/03/2026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70ED60-B896-4044-A8CB-2B3F5191BBE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79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FDF0697-2F55-E4A8-9C25-26A320FA27F5}"/>
              </a:ext>
            </a:extLst>
          </p:cNvPr>
          <p:cNvSpPr/>
          <p:nvPr/>
        </p:nvSpPr>
        <p:spPr>
          <a:xfrm>
            <a:off x="0" y="-1"/>
            <a:ext cx="6858000" cy="131006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90773-78D3-1D45-C64D-890C48C54C3D}"/>
              </a:ext>
            </a:extLst>
          </p:cNvPr>
          <p:cNvSpPr txBox="1"/>
          <p:nvPr/>
        </p:nvSpPr>
        <p:spPr>
          <a:xfrm>
            <a:off x="2091699" y="-1"/>
            <a:ext cx="4534276" cy="12003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Patient authorship of </a:t>
            </a:r>
          </a:p>
          <a:p>
            <a:r>
              <a:rPr lang="en-AU" sz="2800" b="1" dirty="0">
                <a:solidFill>
                  <a:schemeClr val="bg1"/>
                </a:solidFill>
              </a:rPr>
              <a:t>medical journal articles</a:t>
            </a:r>
            <a:endParaRPr lang="en-AU" sz="2800" dirty="0">
              <a:solidFill>
                <a:schemeClr val="bg1"/>
              </a:solidFill>
            </a:endParaRPr>
          </a:p>
          <a:p>
            <a:r>
              <a:rPr lang="en-AU" sz="1600" dirty="0">
                <a:solidFill>
                  <a:schemeClr val="bg1"/>
                </a:solidFill>
              </a:rPr>
              <a:t>A plain language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497AF-6BDE-5723-24E2-E9750EC27AE2}"/>
              </a:ext>
            </a:extLst>
          </p:cNvPr>
          <p:cNvSpPr txBox="1"/>
          <p:nvPr/>
        </p:nvSpPr>
        <p:spPr>
          <a:xfrm>
            <a:off x="86879" y="4494577"/>
            <a:ext cx="50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AU" sz="2000" dirty="0">
                <a:solidFill>
                  <a:srgbClr val="002060"/>
                </a:solidFill>
              </a:rPr>
              <a:t>2. What were the main findings?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35A65-9B9A-4D45-2769-B6F06F45268F}"/>
              </a:ext>
            </a:extLst>
          </p:cNvPr>
          <p:cNvSpPr txBox="1"/>
          <p:nvPr/>
        </p:nvSpPr>
        <p:spPr>
          <a:xfrm>
            <a:off x="159474" y="9893048"/>
            <a:ext cx="5919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2060"/>
                </a:solidFill>
              </a:rPr>
              <a:t>3. What was the key message from this study?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14D47E-81B3-8ABD-0AD8-120FBAA72AAC}"/>
              </a:ext>
            </a:extLst>
          </p:cNvPr>
          <p:cNvGrpSpPr/>
          <p:nvPr/>
        </p:nvGrpSpPr>
        <p:grpSpPr>
          <a:xfrm>
            <a:off x="55311" y="1618585"/>
            <a:ext cx="6586532" cy="2451515"/>
            <a:chOff x="-28571" y="990790"/>
            <a:chExt cx="6586532" cy="24515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597618-2D81-0328-70F4-C7309A6BE630}"/>
                </a:ext>
              </a:extLst>
            </p:cNvPr>
            <p:cNvSpPr txBox="1"/>
            <p:nvPr/>
          </p:nvSpPr>
          <p:spPr>
            <a:xfrm>
              <a:off x="-28571" y="990790"/>
              <a:ext cx="36385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b="1" dirty="0">
                  <a:solidFill>
                    <a:srgbClr val="002060"/>
                  </a:solidFill>
                </a:rPr>
                <a:t>1. What did this study look at?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F9AE02-FF6A-4E04-6D51-D532D13EFBCA}"/>
                </a:ext>
              </a:extLst>
            </p:cNvPr>
            <p:cNvSpPr txBox="1"/>
            <p:nvPr/>
          </p:nvSpPr>
          <p:spPr>
            <a:xfrm>
              <a:off x="100010" y="1412692"/>
              <a:ext cx="64579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400" dirty="0"/>
                <a:t>This study looked at patient authorship. </a:t>
              </a:r>
            </a:p>
            <a:p>
              <a:pPr marL="742950" lvl="1" indent="-285750">
                <a:buFont typeface="Courier New" panose="02070309020205020404" pitchFamily="49" charset="0"/>
                <a:buChar char="o"/>
              </a:pPr>
              <a:r>
                <a:rPr lang="en-AU" sz="1400" dirty="0"/>
                <a:t>This means studying the type of patients who write articles for medical journals and the </a:t>
              </a:r>
              <a:r>
                <a:rPr lang="en-AU" sz="1400"/>
                <a:t>type of articles </a:t>
              </a:r>
              <a:r>
                <a:rPr lang="en-AU" sz="1400" dirty="0"/>
                <a:t>they write.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400" dirty="0"/>
                <a:t>Patient authorship is new. We need to study patient authorship to know how to do it well.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F5F281-2A68-AFF9-43AD-4FD30970DBEA}"/>
                </a:ext>
              </a:extLst>
            </p:cNvPr>
            <p:cNvSpPr txBox="1"/>
            <p:nvPr/>
          </p:nvSpPr>
          <p:spPr>
            <a:xfrm>
              <a:off x="75592" y="2488633"/>
              <a:ext cx="6457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400" dirty="0"/>
                <a:t>This study asked three key questions about patient authorship: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F92717C-AB47-BDB1-9580-36AAF391C1E3}"/>
                </a:ext>
              </a:extLst>
            </p:cNvPr>
            <p:cNvGrpSpPr/>
            <p:nvPr/>
          </p:nvGrpSpPr>
          <p:grpSpPr>
            <a:xfrm>
              <a:off x="380998" y="2919085"/>
              <a:ext cx="6096001" cy="523220"/>
              <a:chOff x="381000" y="3006172"/>
              <a:chExt cx="6096001" cy="52322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16245C-E433-14B2-C522-5F28874AA8C0}"/>
                  </a:ext>
                </a:extLst>
              </p:cNvPr>
              <p:cNvSpPr txBox="1"/>
              <p:nvPr/>
            </p:nvSpPr>
            <p:spPr>
              <a:xfrm>
                <a:off x="4752975" y="3006172"/>
                <a:ext cx="1724026" cy="523220"/>
              </a:xfrm>
              <a:prstGeom prst="rect">
                <a:avLst/>
              </a:prstGeom>
              <a:noFill/>
              <a:ln w="28575">
                <a:solidFill>
                  <a:srgbClr val="163E64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pPr algn="l"/>
                <a:r>
                  <a:rPr lang="en-AU" dirty="0"/>
                  <a:t>What do we </a:t>
                </a:r>
              </a:p>
              <a:p>
                <a:pPr algn="l"/>
                <a:r>
                  <a:rPr lang="en-AU" dirty="0"/>
                  <a:t>need to know? 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DEE73D2-4B35-9290-BAFA-143172A7104B}"/>
                  </a:ext>
                </a:extLst>
              </p:cNvPr>
              <p:cNvGrpSpPr/>
              <p:nvPr/>
            </p:nvGrpSpPr>
            <p:grpSpPr>
              <a:xfrm>
                <a:off x="381000" y="3006172"/>
                <a:ext cx="1343025" cy="523220"/>
                <a:chOff x="381000" y="3006172"/>
                <a:chExt cx="1343025" cy="523220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401971E-7FFF-285B-44D9-045553CD82BB}"/>
                    </a:ext>
                  </a:extLst>
                </p:cNvPr>
                <p:cNvSpPr txBox="1"/>
                <p:nvPr/>
              </p:nvSpPr>
              <p:spPr>
                <a:xfrm>
                  <a:off x="381000" y="3006172"/>
                  <a:ext cx="1343025" cy="523220"/>
                </a:xfrm>
                <a:prstGeom prst="rect">
                  <a:avLst/>
                </a:prstGeom>
                <a:noFill/>
                <a:ln w="28575">
                  <a:solidFill>
                    <a:srgbClr val="163E64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400" dirty="0"/>
                    <a:t>What do </a:t>
                  </a:r>
                </a:p>
                <a:p>
                  <a:r>
                    <a:rPr lang="en-AU" sz="1400" dirty="0"/>
                    <a:t>we know?</a:t>
                  </a:r>
                </a:p>
              </p:txBody>
            </p:sp>
            <p:pic>
              <p:nvPicPr>
                <p:cNvPr id="17" name="Graphic 16" descr="Checkmark with solid fill">
                  <a:extLst>
                    <a:ext uri="{FF2B5EF4-FFF2-40B4-BE49-F238E27FC236}">
                      <a16:creationId xmlns:a16="http://schemas.microsoft.com/office/drawing/2014/main" id="{849C9E8B-1980-7187-00FC-3393938B6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9271" y="3095588"/>
                  <a:ext cx="338554" cy="338554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64B8EB4-C5CC-C951-9448-EE3C91557A48}"/>
                  </a:ext>
                </a:extLst>
              </p:cNvPr>
              <p:cNvGrpSpPr/>
              <p:nvPr/>
            </p:nvGrpSpPr>
            <p:grpSpPr>
              <a:xfrm>
                <a:off x="2569372" y="3006172"/>
                <a:ext cx="1433505" cy="523220"/>
                <a:chOff x="2755102" y="2998907"/>
                <a:chExt cx="1433505" cy="523220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5C558B2-5C7C-6C13-F18D-264AC6CE5C6F}"/>
                    </a:ext>
                  </a:extLst>
                </p:cNvPr>
                <p:cNvSpPr txBox="1"/>
                <p:nvPr/>
              </p:nvSpPr>
              <p:spPr>
                <a:xfrm>
                  <a:off x="2755102" y="2998907"/>
                  <a:ext cx="1433505" cy="523220"/>
                </a:xfrm>
                <a:prstGeom prst="rect">
                  <a:avLst/>
                </a:prstGeom>
                <a:noFill/>
                <a:ln w="28575">
                  <a:solidFill>
                    <a:srgbClr val="163E64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/>
                  </a:lvl1pPr>
                </a:lstStyle>
                <a:p>
                  <a:pPr algn="l"/>
                  <a:r>
                    <a:rPr lang="en-AU" dirty="0"/>
                    <a:t>What don’t </a:t>
                  </a:r>
                </a:p>
                <a:p>
                  <a:pPr algn="l"/>
                  <a:r>
                    <a:rPr lang="en-AU" dirty="0"/>
                    <a:t>we know?</a:t>
                  </a:r>
                </a:p>
              </p:txBody>
            </p:sp>
            <p:pic>
              <p:nvPicPr>
                <p:cNvPr id="19" name="Graphic 18" descr="Question Mark with solid fill">
                  <a:extLst>
                    <a:ext uri="{FF2B5EF4-FFF2-40B4-BE49-F238E27FC236}">
                      <a16:creationId xmlns:a16="http://schemas.microsoft.com/office/drawing/2014/main" id="{14D2FEBD-C5AD-341C-7106-2C0CEBDB02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9635" y="3063373"/>
                  <a:ext cx="389313" cy="389313"/>
                </a:xfrm>
                <a:prstGeom prst="rect">
                  <a:avLst/>
                </a:prstGeom>
              </p:spPr>
            </p:pic>
          </p:grpSp>
          <p:pic>
            <p:nvPicPr>
              <p:cNvPr id="23" name="Graphic 22" descr="Information with solid fill">
                <a:extLst>
                  <a:ext uri="{FF2B5EF4-FFF2-40B4-BE49-F238E27FC236}">
                    <a16:creationId xmlns:a16="http://schemas.microsoft.com/office/drawing/2014/main" id="{DF7EFABC-5C92-8AEE-FA28-67F5806A8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19800" y="3048822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26E2A36-B7FB-0CEF-264E-47847133049A}"/>
              </a:ext>
            </a:extLst>
          </p:cNvPr>
          <p:cNvSpPr txBox="1"/>
          <p:nvPr/>
        </p:nvSpPr>
        <p:spPr>
          <a:xfrm>
            <a:off x="248046" y="4999228"/>
            <a:ext cx="2000249" cy="44012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endParaRPr lang="en-AU" sz="1400" dirty="0"/>
          </a:p>
          <a:p>
            <a:endParaRPr lang="en-AU" sz="1400" dirty="0"/>
          </a:p>
          <a:p>
            <a:pPr marL="176213" indent="-176213">
              <a:buClr>
                <a:srgbClr val="163E64"/>
              </a:buClr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176213" indent="-176213">
              <a:buClr>
                <a:srgbClr val="163E64"/>
              </a:buClr>
              <a:buFont typeface="Arial" panose="020B0604020202020204" pitchFamily="34" charset="0"/>
              <a:buChar char="•"/>
            </a:pPr>
            <a:r>
              <a:rPr lang="en-AU" sz="1400" dirty="0"/>
              <a:t>Evidence to guide patient authorship: 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Is limited and hard to find, but is increasing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Supports the value of patient authorship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Has identified gaps and areas of concern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Could be used today to help gain funds to support patient authorship projects and research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B8445-ADD3-1CD7-C826-D1EA7BDF3330}"/>
              </a:ext>
            </a:extLst>
          </p:cNvPr>
          <p:cNvSpPr txBox="1"/>
          <p:nvPr/>
        </p:nvSpPr>
        <p:spPr>
          <a:xfrm>
            <a:off x="2410221" y="4999228"/>
            <a:ext cx="2000249" cy="44012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AU" dirty="0"/>
              <a:t>Evidence is missing about the best ways: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For patient authorship teams to help plan, generate, share, and evaluate publications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To make sure patient authorship is done ethically and effectively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To find and study patient authors and patient-authored publications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A2B648-6537-8429-6ACA-EEA7D7111013}"/>
              </a:ext>
            </a:extLst>
          </p:cNvPr>
          <p:cNvSpPr txBox="1"/>
          <p:nvPr/>
        </p:nvSpPr>
        <p:spPr>
          <a:xfrm>
            <a:off x="4639071" y="4999228"/>
            <a:ext cx="2085973" cy="44012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176213" indent="-176213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AU" sz="1400" dirty="0"/>
              <a:t>A research roadmap is now available for  patient authorship </a:t>
            </a:r>
          </a:p>
          <a:p>
            <a:pPr marL="176213" indent="-176213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AU" sz="1400" dirty="0"/>
              <a:t>This roadmap: 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Includes a list of questions that focus on important evidence gaps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Allows different groups to choose questions most relevant to them</a:t>
            </a:r>
          </a:p>
          <a:p>
            <a:pPr marL="388937" lvl="1" indent="-285750">
              <a:buClr>
                <a:srgbClr val="163E64"/>
              </a:buClr>
              <a:buFont typeface="Courier New" panose="02070309020205020404" pitchFamily="49" charset="0"/>
              <a:buChar char="o"/>
            </a:pPr>
            <a:r>
              <a:rPr lang="en-AU" sz="1400" dirty="0"/>
              <a:t>Will make it easier and quicker for groups to start research on patient authorship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682C4A-674E-DB3D-53C3-C1406C29841D}"/>
              </a:ext>
            </a:extLst>
          </p:cNvPr>
          <p:cNvSpPr/>
          <p:nvPr/>
        </p:nvSpPr>
        <p:spPr>
          <a:xfrm>
            <a:off x="248045" y="5000806"/>
            <a:ext cx="2000249" cy="4956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C40A87-7F61-087D-BDB7-D9697E3F31B7}"/>
              </a:ext>
            </a:extLst>
          </p:cNvPr>
          <p:cNvSpPr/>
          <p:nvPr/>
        </p:nvSpPr>
        <p:spPr>
          <a:xfrm>
            <a:off x="2410221" y="5013240"/>
            <a:ext cx="2000249" cy="4956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528112-3838-7747-BB9A-34A5ABF0B29C}"/>
              </a:ext>
            </a:extLst>
          </p:cNvPr>
          <p:cNvSpPr/>
          <p:nvPr/>
        </p:nvSpPr>
        <p:spPr>
          <a:xfrm>
            <a:off x="4639071" y="4999228"/>
            <a:ext cx="2085973" cy="5063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FB16E-2489-7ED2-42AC-E28076876232}"/>
              </a:ext>
            </a:extLst>
          </p:cNvPr>
          <p:cNvSpPr txBox="1"/>
          <p:nvPr/>
        </p:nvSpPr>
        <p:spPr>
          <a:xfrm>
            <a:off x="275982" y="5044390"/>
            <a:ext cx="194437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We know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A2DF0-1F11-6497-31EE-520FC1006BD5}"/>
              </a:ext>
            </a:extLst>
          </p:cNvPr>
          <p:cNvSpPr txBox="1"/>
          <p:nvPr/>
        </p:nvSpPr>
        <p:spPr>
          <a:xfrm>
            <a:off x="2410220" y="5041652"/>
            <a:ext cx="194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We don’t know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DCB3D-603F-12A2-E83C-030CA8D57461}"/>
              </a:ext>
            </a:extLst>
          </p:cNvPr>
          <p:cNvSpPr txBox="1"/>
          <p:nvPr/>
        </p:nvSpPr>
        <p:spPr>
          <a:xfrm>
            <a:off x="4639071" y="5041652"/>
            <a:ext cx="205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We need to know</a:t>
            </a:r>
          </a:p>
        </p:txBody>
      </p:sp>
      <p:pic>
        <p:nvPicPr>
          <p:cNvPr id="34" name="Picture 33" descr="Senior adult working at desk in library">
            <a:extLst>
              <a:ext uri="{FF2B5EF4-FFF2-40B4-BE49-F238E27FC236}">
                <a16:creationId xmlns:a16="http://schemas.microsoft.com/office/drawing/2014/main" id="{67EAD502-AB4F-5984-D056-A604AED5D16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" y="29371"/>
            <a:ext cx="1824638" cy="12164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0BA86D6-B653-7D75-7279-292B09B6F7BE}"/>
              </a:ext>
            </a:extLst>
          </p:cNvPr>
          <p:cNvSpPr txBox="1"/>
          <p:nvPr/>
        </p:nvSpPr>
        <p:spPr>
          <a:xfrm>
            <a:off x="183892" y="10252077"/>
            <a:ext cx="6584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Patient authorship is changing medical journal articles. Evidence supports patient authorship, but more studies are needed. A world-first research roadmap is now available to guide future studies. This roadmap will help build evidence-based best practices for patient authorship.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E13AF2-4BF1-BDE3-C94C-62840545DAC4}"/>
              </a:ext>
            </a:extLst>
          </p:cNvPr>
          <p:cNvSpPr/>
          <p:nvPr/>
        </p:nvSpPr>
        <p:spPr>
          <a:xfrm>
            <a:off x="-1" y="11563585"/>
            <a:ext cx="6857260" cy="62841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F2CEAB-A7F3-6969-8BC6-4BE5E8A341BD}"/>
              </a:ext>
            </a:extLst>
          </p:cNvPr>
          <p:cNvSpPr txBox="1"/>
          <p:nvPr/>
        </p:nvSpPr>
        <p:spPr>
          <a:xfrm>
            <a:off x="741" y="11563585"/>
            <a:ext cx="41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This summary and the full publication was prepared by the patient author, Karen L. Woolley. The publication (What we know, don’t know, and need to know about patient authorship: a scoping review, evidence gap analysis, and research roadmap)  can be found for free here:  </a:t>
            </a:r>
          </a:p>
          <a:p>
            <a:r>
              <a:rPr lang="en-US" sz="800" dirty="0">
                <a:solidFill>
                  <a:schemeClr val="bg1"/>
                </a:solidFill>
                <a:highlight>
                  <a:srgbClr val="FFFF00"/>
                </a:highlight>
              </a:rPr>
              <a:t>XXXX XXXX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F8CFB5-1AFD-9669-306E-FF95EF34D003}"/>
              </a:ext>
            </a:extLst>
          </p:cNvPr>
          <p:cNvSpPr txBox="1"/>
          <p:nvPr/>
        </p:nvSpPr>
        <p:spPr>
          <a:xfrm>
            <a:off x="4590814" y="11570015"/>
            <a:ext cx="230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The author thanks patient authors and their co-authors for publishing research on patient authorship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sz="700" dirty="0">
                <a:solidFill>
                  <a:schemeClr val="bg1"/>
                </a:solidFill>
              </a:rPr>
              <a:t>Summary prepared: 26 January 2026</a:t>
            </a:r>
            <a:endParaRPr lang="en-AU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83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1321</TotalTime>
  <Words>374</Words>
  <Application>Microsoft Office PowerPoint</Application>
  <PresentationFormat>Widescreen</PresentationFormat>
  <Paragraphs>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Courier New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Woolley</dc:creator>
  <cp:lastModifiedBy>Karen Woolley</cp:lastModifiedBy>
  <cp:revision>4</cp:revision>
  <cp:lastPrinted>2026-01-26T02:22:48Z</cp:lastPrinted>
  <dcterms:created xsi:type="dcterms:W3CDTF">2026-01-25T04:09:51Z</dcterms:created>
  <dcterms:modified xsi:type="dcterms:W3CDTF">2026-03-23T00:31:18Z</dcterms:modified>
</cp:coreProperties>
</file>