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219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1219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1219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1219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1219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1219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1219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1219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1219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1016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1016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1016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1016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1016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1016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127000" cap="flat">
              <a:solidFill>
                <a:srgbClr val="000000"/>
              </a:solidFill>
              <a:prstDash val="solid"/>
              <a:round/>
            </a:ln>
          </a:top>
          <a:bottom>
            <a:ln w="635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63500" cap="flat">
              <a:solidFill>
                <a:srgbClr val="000000"/>
              </a:solidFill>
              <a:prstDash val="solid"/>
              <a:round/>
            </a:ln>
          </a:top>
          <a:bottom>
            <a:ln w="635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1016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1016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1270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635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10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219200" latinLnBrk="0">
      <a:defRPr sz="3200">
        <a:latin typeface="+mn-lt"/>
        <a:ea typeface="+mn-ea"/>
        <a:cs typeface="+mn-cs"/>
        <a:sym typeface="Calibri"/>
      </a:defRPr>
    </a:lvl1pPr>
    <a:lvl2pPr indent="228600" defTabSz="1219200" latinLnBrk="0">
      <a:defRPr sz="3200">
        <a:latin typeface="+mn-lt"/>
        <a:ea typeface="+mn-ea"/>
        <a:cs typeface="+mn-cs"/>
        <a:sym typeface="Calibri"/>
      </a:defRPr>
    </a:lvl2pPr>
    <a:lvl3pPr indent="457200" defTabSz="1219200" latinLnBrk="0">
      <a:defRPr sz="3200">
        <a:latin typeface="+mn-lt"/>
        <a:ea typeface="+mn-ea"/>
        <a:cs typeface="+mn-cs"/>
        <a:sym typeface="Calibri"/>
      </a:defRPr>
    </a:lvl3pPr>
    <a:lvl4pPr indent="685800" defTabSz="1219200" latinLnBrk="0">
      <a:defRPr sz="3200">
        <a:latin typeface="+mn-lt"/>
        <a:ea typeface="+mn-ea"/>
        <a:cs typeface="+mn-cs"/>
        <a:sym typeface="Calibri"/>
      </a:defRPr>
    </a:lvl4pPr>
    <a:lvl5pPr indent="914400" defTabSz="1219200" latinLnBrk="0">
      <a:defRPr sz="3200">
        <a:latin typeface="+mn-lt"/>
        <a:ea typeface="+mn-ea"/>
        <a:cs typeface="+mn-cs"/>
        <a:sym typeface="Calibri"/>
      </a:defRPr>
    </a:lvl5pPr>
    <a:lvl6pPr indent="1143000" defTabSz="1219200" latinLnBrk="0">
      <a:defRPr sz="3200">
        <a:latin typeface="+mn-lt"/>
        <a:ea typeface="+mn-ea"/>
        <a:cs typeface="+mn-cs"/>
        <a:sym typeface="Calibri"/>
      </a:defRPr>
    </a:lvl6pPr>
    <a:lvl7pPr indent="1371600" defTabSz="1219200" latinLnBrk="0">
      <a:defRPr sz="3200">
        <a:latin typeface="+mn-lt"/>
        <a:ea typeface="+mn-ea"/>
        <a:cs typeface="+mn-cs"/>
        <a:sym typeface="Calibri"/>
      </a:defRPr>
    </a:lvl7pPr>
    <a:lvl8pPr indent="1600200" defTabSz="1219200" latinLnBrk="0">
      <a:defRPr sz="3200">
        <a:latin typeface="+mn-lt"/>
        <a:ea typeface="+mn-ea"/>
        <a:cs typeface="+mn-cs"/>
        <a:sym typeface="Calibri"/>
      </a:defRPr>
    </a:lvl8pPr>
    <a:lvl9pPr indent="1828800" defTabSz="1219200" latinLnBrk="0">
      <a:defRPr sz="3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6266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3047999" y="2244725"/>
            <a:ext cx="18288001" cy="4775201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047999" y="7204074"/>
            <a:ext cx="18288001" cy="3311526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4800"/>
            </a:lvl1pPr>
            <a:lvl2pPr marL="0" indent="342900" algn="ctr">
              <a:buSzTx/>
              <a:buFontTx/>
              <a:buNone/>
              <a:defRPr sz="4800"/>
            </a:lvl2pPr>
            <a:lvl3pPr marL="0" indent="685800" algn="ctr">
              <a:buSzTx/>
              <a:buFontTx/>
              <a:buNone/>
              <a:defRPr sz="4800"/>
            </a:lvl3pPr>
            <a:lvl4pPr marL="0" indent="1028700" algn="ctr">
              <a:buSzTx/>
              <a:buFontTx/>
              <a:buNone/>
              <a:defRPr sz="4800"/>
            </a:lvl4pPr>
            <a:lvl5pPr marL="0" indent="1371600" algn="ctr">
              <a:buSzTx/>
              <a:buFontTx/>
              <a:buNone/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142092" y="12805391"/>
            <a:ext cx="565509" cy="54487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1663698" y="3419477"/>
            <a:ext cx="21031201" cy="5705475"/>
          </a:xfrm>
          <a:prstGeom prst="rect">
            <a:avLst/>
          </a:prstGeom>
        </p:spPr>
        <p:txBody>
          <a:bodyPr anchor="b"/>
          <a:lstStyle>
            <a:lvl1pPr>
              <a:defRPr sz="12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63698" y="9178928"/>
            <a:ext cx="21031201" cy="3000374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4800">
                <a:solidFill>
                  <a:srgbClr val="888888"/>
                </a:solidFill>
              </a:defRPr>
            </a:lvl1pPr>
            <a:lvl2pPr marL="0" indent="342900">
              <a:buSzTx/>
              <a:buFontTx/>
              <a:buNone/>
              <a:defRPr sz="4800">
                <a:solidFill>
                  <a:srgbClr val="888888"/>
                </a:solidFill>
              </a:defRPr>
            </a:lvl2pPr>
            <a:lvl3pPr marL="0" indent="685800">
              <a:buSzTx/>
              <a:buFontTx/>
              <a:buNone/>
              <a:defRPr sz="4800">
                <a:solidFill>
                  <a:srgbClr val="888888"/>
                </a:solidFill>
              </a:defRPr>
            </a:lvl3pPr>
            <a:lvl4pPr marL="0" indent="1028700">
              <a:buSzTx/>
              <a:buFontTx/>
              <a:buNone/>
              <a:defRPr sz="4800">
                <a:solidFill>
                  <a:srgbClr val="888888"/>
                </a:solidFill>
              </a:defRPr>
            </a:lvl4pPr>
            <a:lvl5pPr marL="0" indent="1371600">
              <a:buSzTx/>
              <a:buFontTx/>
              <a:buNone/>
              <a:defRPr sz="48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142092" y="12805391"/>
            <a:ext cx="565509" cy="54487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xfrm>
            <a:off x="1676399" y="730250"/>
            <a:ext cx="21031201" cy="26511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76399" y="3651247"/>
            <a:ext cx="10363201" cy="870267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142092" y="12805391"/>
            <a:ext cx="565509" cy="54487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1679575" y="730250"/>
            <a:ext cx="21031201" cy="26511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79578" y="3362325"/>
            <a:ext cx="10315574" cy="16478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4800" b="1"/>
            </a:lvl1pPr>
            <a:lvl2pPr marL="0" indent="342900">
              <a:buSzTx/>
              <a:buFontTx/>
              <a:buNone/>
              <a:defRPr sz="4800" b="1"/>
            </a:lvl2pPr>
            <a:lvl3pPr marL="0" indent="685800">
              <a:buSzTx/>
              <a:buFontTx/>
              <a:buNone/>
              <a:defRPr sz="4800" b="1"/>
            </a:lvl3pPr>
            <a:lvl4pPr marL="0" indent="1028700">
              <a:buSzTx/>
              <a:buFontTx/>
              <a:buNone/>
              <a:defRPr sz="4800" b="1"/>
            </a:lvl4pPr>
            <a:lvl5pPr marL="0" indent="1371600">
              <a:buSzTx/>
              <a:buFontTx/>
              <a:buNone/>
              <a:defRPr sz="48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12344400" y="3362325"/>
            <a:ext cx="10366377" cy="16478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48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142092" y="12805391"/>
            <a:ext cx="565509" cy="54487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xfrm>
            <a:off x="1676399" y="730250"/>
            <a:ext cx="21031201" cy="26511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142092" y="12805391"/>
            <a:ext cx="565509" cy="54487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142092" y="12805391"/>
            <a:ext cx="565509" cy="54487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1679575" y="914399"/>
            <a:ext cx="7864476" cy="3200401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366375" y="1974850"/>
            <a:ext cx="12344401" cy="9747253"/>
          </a:xfrm>
          <a:prstGeom prst="rect">
            <a:avLst/>
          </a:prstGeom>
        </p:spPr>
        <p:txBody>
          <a:bodyPr/>
          <a:lstStyle>
            <a:lvl1pPr>
              <a:defRPr sz="6400"/>
            </a:lvl1pPr>
            <a:lvl2pPr marL="865414" indent="-522514">
              <a:defRPr sz="6400"/>
            </a:lvl2pPr>
            <a:lvl3pPr marL="1295400" indent="-609600">
              <a:defRPr sz="6400"/>
            </a:lvl3pPr>
            <a:lvl4pPr marL="1760220" indent="-731520">
              <a:defRPr sz="6400"/>
            </a:lvl4pPr>
            <a:lvl5pPr marL="2103120" indent="-731520">
              <a:defRPr sz="6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1679575" y="4114800"/>
            <a:ext cx="7864476" cy="7623177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32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142092" y="12805391"/>
            <a:ext cx="565509" cy="54487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679575" y="914399"/>
            <a:ext cx="7864476" cy="3200401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0366375" y="1974850"/>
            <a:ext cx="12344401" cy="9747253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79575" y="4114800"/>
            <a:ext cx="7864476" cy="762317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3200"/>
            </a:lvl1pPr>
            <a:lvl2pPr marL="0" indent="342900">
              <a:buSzTx/>
              <a:buFontTx/>
              <a:buNone/>
              <a:defRPr sz="3200"/>
            </a:lvl2pPr>
            <a:lvl3pPr marL="0" indent="685800">
              <a:buSzTx/>
              <a:buFontTx/>
              <a:buNone/>
              <a:defRPr sz="3200"/>
            </a:lvl3pPr>
            <a:lvl4pPr marL="0" indent="1028700">
              <a:buSzTx/>
              <a:buFontTx/>
              <a:buNone/>
              <a:defRPr sz="3200"/>
            </a:lvl4pPr>
            <a:lvl5pPr marL="0" indent="1371600">
              <a:buSzTx/>
              <a:buFont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142092" y="12805391"/>
            <a:ext cx="565509" cy="54487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76399" y="730250"/>
            <a:ext cx="21031202" cy="265112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21919" tIns="121919" rIns="121919" bIns="1219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76399" y="3651247"/>
            <a:ext cx="21031202" cy="870267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21919" tIns="121919" rIns="121919" bIns="1219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142093" y="12805391"/>
            <a:ext cx="565508" cy="544871"/>
          </a:xfrm>
          <a:prstGeom prst="rect">
            <a:avLst/>
          </a:prstGeom>
          <a:ln w="25400">
            <a:miter lim="400000"/>
          </a:ln>
        </p:spPr>
        <p:txBody>
          <a:bodyPr wrap="none" lIns="121919" tIns="121919" rIns="121919" bIns="121919" anchor="ctr">
            <a:spAutoFit/>
          </a:bodyPr>
          <a:lstStyle>
            <a:lvl1pPr algn="r">
              <a:defRPr sz="24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457200" marR="0" indent="-457200" algn="l" defTabSz="18288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876300" marR="0" indent="-533400" algn="l" defTabSz="18288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325879" marR="0" indent="-640079" algn="l" defTabSz="18288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67253" marR="0" indent="-738553" algn="l" defTabSz="18288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10153" marR="0" indent="-738553" algn="l" defTabSz="18288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453053" marR="0" indent="-738553" algn="l" defTabSz="18288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2795953" marR="0" indent="-738553" algn="l" defTabSz="18288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138853" marR="0" indent="-738553" algn="l" defTabSz="18288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3481753" marR="0" indent="-738553" algn="l" defTabSz="1828800" rtl="0" latinLnBrk="0">
        <a:lnSpc>
          <a:spcPct val="90000"/>
        </a:lnSpc>
        <a:spcBef>
          <a:spcPts val="1800"/>
        </a:spcBef>
        <a:spcAft>
          <a:spcPts val="0"/>
        </a:spcAft>
        <a:buClrTx/>
        <a:buSzPct val="100000"/>
        <a:buFont typeface="Arial"/>
        <a:buChar char="•"/>
        <a:tabLst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1219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1219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1219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1219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1219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1219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1219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1219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1219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1"/>
          <p:cNvSpPr txBox="1"/>
          <p:nvPr/>
        </p:nvSpPr>
        <p:spPr>
          <a:xfrm>
            <a:off x="22456457" y="13065177"/>
            <a:ext cx="1623454" cy="52321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21919" tIns="121919" rIns="121919" bIns="121919">
            <a:spAutoFit/>
          </a:bodyPr>
          <a:lstStyle>
            <a:lvl1pPr algn="r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noProof="0" dirty="0"/>
              <a:t>May 2026</a:t>
            </a:r>
          </a:p>
        </p:txBody>
      </p:sp>
      <p:sp>
        <p:nvSpPr>
          <p:cNvPr id="95" name="TextBox 32"/>
          <p:cNvSpPr txBox="1"/>
          <p:nvPr/>
        </p:nvSpPr>
        <p:spPr>
          <a:xfrm>
            <a:off x="285721" y="12931827"/>
            <a:ext cx="21812205" cy="76976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21919" tIns="121919" rIns="121919" bIns="121919">
            <a:spAutoFit/>
          </a:bodyPr>
          <a:lstStyle/>
          <a:p>
            <a:pPr algn="just"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Franceschini J, Williams S, Fitch N, Fonte P, Correia-de-Sousa J, Kaplan A, van Boven JFM, Salvi S, Khoo EM.</a:t>
            </a:r>
            <a:r>
              <a:rPr lang="en-GB" b="0" noProof="0" dirty="0"/>
              <a:t> Global perceptions and practices on systemic corticosteroid use for asthma and COPD in primary care: results from a multinational survey on prescribers and community pharmacists. </a:t>
            </a:r>
            <a:r>
              <a:rPr lang="en-GB" b="0" i="1" noProof="0" dirty="0"/>
              <a:t>[Journal Name]</a:t>
            </a:r>
            <a:r>
              <a:rPr lang="en-GB" b="0" noProof="0" dirty="0"/>
              <a:t>. [Year];[Volume(Issue)]:[Pages].</a:t>
            </a:r>
          </a:p>
        </p:txBody>
      </p:sp>
      <p:sp>
        <p:nvSpPr>
          <p:cNvPr id="96" name="Rectangle"/>
          <p:cNvSpPr/>
          <p:nvPr/>
        </p:nvSpPr>
        <p:spPr>
          <a:xfrm>
            <a:off x="326516" y="1621944"/>
            <a:ext cx="4643233" cy="3723462"/>
          </a:xfrm>
          <a:prstGeom prst="rect">
            <a:avLst/>
          </a:prstGeom>
          <a:solidFill>
            <a:srgbClr val="F3F6FB"/>
          </a:solidFill>
          <a:ln w="25400">
            <a:solidFill>
              <a:srgbClr val="2C6891"/>
            </a:solidFill>
            <a:miter/>
          </a:ln>
        </p:spPr>
        <p:txBody>
          <a:bodyPr lIns="121919" tIns="121919" rIns="121919" bIns="121919" anchor="ctr"/>
          <a:lstStyle/>
          <a:p>
            <a:endParaRPr lang="en-GB" noProof="0" dirty="0"/>
          </a:p>
        </p:txBody>
      </p:sp>
      <p:sp>
        <p:nvSpPr>
          <p:cNvPr id="97" name="Rectangle"/>
          <p:cNvSpPr/>
          <p:nvPr/>
        </p:nvSpPr>
        <p:spPr>
          <a:xfrm>
            <a:off x="316580" y="5576946"/>
            <a:ext cx="4643171" cy="2687731"/>
          </a:xfrm>
          <a:prstGeom prst="rect">
            <a:avLst/>
          </a:prstGeom>
          <a:solidFill>
            <a:srgbClr val="F3F6FB"/>
          </a:solidFill>
          <a:ln w="25400">
            <a:solidFill>
              <a:srgbClr val="2C6891"/>
            </a:solidFill>
            <a:miter/>
          </a:ln>
        </p:spPr>
        <p:txBody>
          <a:bodyPr lIns="121919" tIns="121919" rIns="121919" bIns="121919" anchor="ctr"/>
          <a:lstStyle/>
          <a:p>
            <a:endParaRPr lang="en-GB" noProof="0" dirty="0"/>
          </a:p>
        </p:txBody>
      </p:sp>
      <p:sp>
        <p:nvSpPr>
          <p:cNvPr id="98" name="Rectangle"/>
          <p:cNvSpPr/>
          <p:nvPr/>
        </p:nvSpPr>
        <p:spPr>
          <a:xfrm>
            <a:off x="306643" y="8496218"/>
            <a:ext cx="4646958" cy="4400027"/>
          </a:xfrm>
          <a:prstGeom prst="rect">
            <a:avLst/>
          </a:prstGeom>
          <a:solidFill>
            <a:srgbClr val="F3F6FB"/>
          </a:solidFill>
          <a:ln w="25400">
            <a:solidFill>
              <a:srgbClr val="2C6891"/>
            </a:solidFill>
            <a:miter/>
          </a:ln>
        </p:spPr>
        <p:txBody>
          <a:bodyPr lIns="121919" tIns="121919" rIns="121919" bIns="121919" anchor="ctr"/>
          <a:lstStyle/>
          <a:p>
            <a:endParaRPr lang="en-GB" noProof="0" dirty="0"/>
          </a:p>
        </p:txBody>
      </p:sp>
      <p:sp>
        <p:nvSpPr>
          <p:cNvPr id="99" name="Rectangle"/>
          <p:cNvSpPr/>
          <p:nvPr/>
        </p:nvSpPr>
        <p:spPr>
          <a:xfrm>
            <a:off x="5155297" y="1621944"/>
            <a:ext cx="11240727" cy="11289646"/>
          </a:xfrm>
          <a:prstGeom prst="rect">
            <a:avLst/>
          </a:prstGeom>
          <a:solidFill>
            <a:srgbClr val="F3F6FB"/>
          </a:solidFill>
          <a:ln w="25400">
            <a:solidFill>
              <a:srgbClr val="2C6891"/>
            </a:solidFill>
            <a:miter/>
          </a:ln>
        </p:spPr>
        <p:txBody>
          <a:bodyPr lIns="121919" tIns="121919" rIns="121919" bIns="121919" anchor="ctr"/>
          <a:lstStyle/>
          <a:p>
            <a:endParaRPr lang="en-GB" noProof="0" dirty="0"/>
          </a:p>
        </p:txBody>
      </p:sp>
      <p:sp>
        <p:nvSpPr>
          <p:cNvPr id="100" name="Rectangle"/>
          <p:cNvSpPr/>
          <p:nvPr/>
        </p:nvSpPr>
        <p:spPr>
          <a:xfrm>
            <a:off x="16605295" y="6288145"/>
            <a:ext cx="7472062" cy="6617254"/>
          </a:xfrm>
          <a:prstGeom prst="rect">
            <a:avLst/>
          </a:prstGeom>
          <a:solidFill>
            <a:srgbClr val="F3F6FB"/>
          </a:solidFill>
          <a:ln w="25400">
            <a:solidFill>
              <a:srgbClr val="2C6891"/>
            </a:solidFill>
            <a:miter/>
          </a:ln>
        </p:spPr>
        <p:txBody>
          <a:bodyPr lIns="121919" tIns="121919" rIns="121919" bIns="121919" anchor="ctr"/>
          <a:lstStyle/>
          <a:p>
            <a:endParaRPr lang="en-GB" noProof="0" dirty="0"/>
          </a:p>
        </p:txBody>
      </p:sp>
      <p:sp>
        <p:nvSpPr>
          <p:cNvPr id="101" name="Rectangle"/>
          <p:cNvSpPr/>
          <p:nvPr/>
        </p:nvSpPr>
        <p:spPr>
          <a:xfrm>
            <a:off x="16605295" y="1621983"/>
            <a:ext cx="7472062" cy="4448780"/>
          </a:xfrm>
          <a:prstGeom prst="rect">
            <a:avLst/>
          </a:prstGeom>
          <a:solidFill>
            <a:srgbClr val="FFFFFF"/>
          </a:solidFill>
          <a:ln w="25400">
            <a:solidFill>
              <a:srgbClr val="D5493C"/>
            </a:solidFill>
            <a:miter/>
          </a:ln>
        </p:spPr>
        <p:txBody>
          <a:bodyPr lIns="121919" tIns="121919" rIns="121919" bIns="121919" anchor="ctr"/>
          <a:lstStyle/>
          <a:p>
            <a:endParaRPr lang="en-GB" noProof="0" dirty="0"/>
          </a:p>
        </p:txBody>
      </p:sp>
      <p:sp>
        <p:nvSpPr>
          <p:cNvPr id="102" name="Population…"/>
          <p:cNvSpPr txBox="1"/>
          <p:nvPr/>
        </p:nvSpPr>
        <p:spPr>
          <a:xfrm>
            <a:off x="402469" y="1667729"/>
            <a:ext cx="4471393" cy="17181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21919" tIns="121919" rIns="121919" bIns="121919">
            <a:spAutoFit/>
          </a:bodyPr>
          <a:lstStyle/>
          <a:p>
            <a:pPr>
              <a:lnSpc>
                <a:spcPts val="3500"/>
              </a:lnSpc>
              <a:spcBef>
                <a:spcPts val="1300"/>
              </a:spcBef>
              <a:defRPr sz="2600" b="1">
                <a:solidFill>
                  <a:srgbClr val="D5493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Population</a:t>
            </a:r>
          </a:p>
          <a:p>
            <a:pPr marL="342901" indent="-342901">
              <a:lnSpc>
                <a:spcPts val="3500"/>
              </a:lnSpc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b="1" noProof="0" dirty="0"/>
              <a:t>314</a:t>
            </a:r>
            <a:r>
              <a:rPr lang="en-GB" noProof="0" dirty="0"/>
              <a:t> primary care prescribers</a:t>
            </a:r>
          </a:p>
          <a:p>
            <a:pPr marL="342901" indent="-342901">
              <a:lnSpc>
                <a:spcPts val="3500"/>
              </a:lnSpc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b="1" noProof="0" dirty="0"/>
              <a:t>62</a:t>
            </a:r>
            <a:r>
              <a:rPr lang="en-GB" noProof="0" dirty="0"/>
              <a:t> community pharmacists</a:t>
            </a:r>
          </a:p>
        </p:txBody>
      </p:sp>
      <p:pic>
        <p:nvPicPr>
          <p:cNvPr id="103" name="pasted-movie.png" descr="pasted-movi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92595" y="573703"/>
            <a:ext cx="7497462" cy="49264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4" name="Picture 38" descr="Picture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9757" y="3499017"/>
            <a:ext cx="1547073" cy="1547073"/>
          </a:xfrm>
          <a:prstGeom prst="rect">
            <a:avLst/>
          </a:prstGeom>
          <a:ln w="12700">
            <a:miter lim="400000"/>
          </a:ln>
        </p:spPr>
      </p:pic>
      <p:pic>
        <p:nvPicPr>
          <p:cNvPr id="105" name="Picture 40" descr="Picture 4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8381" y="3499017"/>
            <a:ext cx="1898193" cy="1898193"/>
          </a:xfrm>
          <a:prstGeom prst="rect">
            <a:avLst/>
          </a:prstGeom>
          <a:ln w="12700">
            <a:miter lim="400000"/>
          </a:ln>
        </p:spPr>
      </p:pic>
      <p:sp>
        <p:nvSpPr>
          <p:cNvPr id="106" name="Rectangle"/>
          <p:cNvSpPr/>
          <p:nvPr/>
        </p:nvSpPr>
        <p:spPr>
          <a:xfrm>
            <a:off x="316580" y="210545"/>
            <a:ext cx="16070801" cy="1218963"/>
          </a:xfrm>
          <a:prstGeom prst="rect">
            <a:avLst/>
          </a:prstGeom>
          <a:solidFill>
            <a:srgbClr val="FFFFFF"/>
          </a:solidFill>
          <a:ln w="25400">
            <a:solidFill>
              <a:srgbClr val="D5493C"/>
            </a:solidFill>
            <a:miter/>
          </a:ln>
        </p:spPr>
        <p:txBody>
          <a:bodyPr lIns="121919" tIns="121919" rIns="121919" bIns="121919" anchor="ctr"/>
          <a:lstStyle/>
          <a:p>
            <a:pPr>
              <a:defRPr sz="3200">
                <a:latin typeface="Arial"/>
                <a:ea typeface="Arial"/>
                <a:cs typeface="Arial"/>
                <a:sym typeface="Arial"/>
              </a:defRPr>
            </a:pPr>
            <a:endParaRPr lang="en-GB" noProof="0" dirty="0"/>
          </a:p>
        </p:txBody>
      </p:sp>
      <p:sp>
        <p:nvSpPr>
          <p:cNvPr id="107" name="Question: How do primary healthcare professionals (PCPs) globally perceive and use systemic corticosteroids (SCS) for asthma and COPD?"/>
          <p:cNvSpPr txBox="1"/>
          <p:nvPr/>
        </p:nvSpPr>
        <p:spPr>
          <a:xfrm>
            <a:off x="333790" y="187790"/>
            <a:ext cx="15876311" cy="124436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21919" tIns="121919" rIns="121919" bIns="121919">
            <a:spAutoFit/>
          </a:bodyPr>
          <a:lstStyle/>
          <a:p>
            <a:pPr>
              <a:lnSpc>
                <a:spcPts val="4000"/>
              </a:lnSpc>
              <a:defRPr sz="32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GB" b="1" noProof="0" dirty="0">
                <a:solidFill>
                  <a:srgbClr val="D5493C"/>
                </a:solidFill>
              </a:rPr>
              <a:t>Question:</a:t>
            </a:r>
            <a:r>
              <a:rPr lang="en-GB" noProof="0" dirty="0">
                <a:solidFill>
                  <a:srgbClr val="000000"/>
                </a:solidFill>
              </a:rPr>
              <a:t> </a:t>
            </a:r>
            <a:r>
              <a:rPr lang="en-GB" noProof="0" dirty="0">
                <a:solidFill>
                  <a:srgbClr val="2C6891"/>
                </a:solidFill>
              </a:rPr>
              <a:t>How do primary healthcare professionals (PCPs) globally perceive and use systemic corticosteroids (SCS) for asthma and COPD?</a:t>
            </a:r>
          </a:p>
        </p:txBody>
      </p:sp>
      <p:sp>
        <p:nvSpPr>
          <p:cNvPr id="108" name="Study design…"/>
          <p:cNvSpPr txBox="1"/>
          <p:nvPr/>
        </p:nvSpPr>
        <p:spPr>
          <a:xfrm>
            <a:off x="394426" y="5633478"/>
            <a:ext cx="4471393" cy="260713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21919" tIns="121919" rIns="121919" bIns="121919">
            <a:spAutoFit/>
          </a:bodyPr>
          <a:lstStyle/>
          <a:p>
            <a:pPr>
              <a:lnSpc>
                <a:spcPts val="3500"/>
              </a:lnSpc>
              <a:spcBef>
                <a:spcPts val="1300"/>
              </a:spcBef>
              <a:defRPr sz="2600" b="1">
                <a:solidFill>
                  <a:srgbClr val="D5493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Study design</a:t>
            </a:r>
          </a:p>
          <a:p>
            <a:pPr>
              <a:lnSpc>
                <a:spcPts val="3500"/>
              </a:lnSpc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Cross-sectional, observational study using online scenario-based self-administered questionnaire</a:t>
            </a:r>
          </a:p>
        </p:txBody>
      </p:sp>
      <p:sp>
        <p:nvSpPr>
          <p:cNvPr id="109" name="Location…"/>
          <p:cNvSpPr txBox="1"/>
          <p:nvPr/>
        </p:nvSpPr>
        <p:spPr>
          <a:xfrm>
            <a:off x="394426" y="8483518"/>
            <a:ext cx="4471393" cy="12736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21919" tIns="121919" rIns="121919" bIns="121919">
            <a:spAutoFit/>
          </a:bodyPr>
          <a:lstStyle/>
          <a:p>
            <a:pPr>
              <a:lnSpc>
                <a:spcPts val="3500"/>
              </a:lnSpc>
              <a:spcBef>
                <a:spcPts val="1300"/>
              </a:spcBef>
              <a:defRPr sz="2600" b="1">
                <a:solidFill>
                  <a:srgbClr val="D5493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Location</a:t>
            </a:r>
          </a:p>
          <a:p>
            <a:pPr>
              <a:lnSpc>
                <a:spcPts val="3500"/>
              </a:lnSpc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b="1" noProof="0" dirty="0"/>
              <a:t>41</a:t>
            </a:r>
            <a:r>
              <a:rPr lang="en-GB" noProof="0" dirty="0"/>
              <a:t> countries</a:t>
            </a:r>
          </a:p>
        </p:txBody>
      </p:sp>
      <p:sp>
        <p:nvSpPr>
          <p:cNvPr id="110" name="LMIC 46.3%  HICs 53.7%"/>
          <p:cNvSpPr txBox="1"/>
          <p:nvPr/>
        </p:nvSpPr>
        <p:spPr>
          <a:xfrm>
            <a:off x="408548" y="12296378"/>
            <a:ext cx="4466811" cy="65864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21919" tIns="121919" rIns="121919" bIns="121919">
            <a:spAutoFit/>
          </a:bodyPr>
          <a:lstStyle>
            <a:lvl1pPr algn="ctr">
              <a:lnSpc>
                <a:spcPts val="3500"/>
              </a:lnSpc>
              <a:defRPr sz="2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noProof="0" dirty="0"/>
              <a:t>LMIC 46.3%  HICs 53.7%</a:t>
            </a:r>
          </a:p>
        </p:txBody>
      </p:sp>
      <p:pic>
        <p:nvPicPr>
          <p:cNvPr id="111" name="Imagem 12" descr="Imagem 12"/>
          <p:cNvPicPr>
            <a:picLocks noChangeAspect="1"/>
          </p:cNvPicPr>
          <p:nvPr/>
        </p:nvPicPr>
        <p:blipFill>
          <a:blip r:embed="rId6"/>
          <a:srcRect l="14786" t="27586" r="13311" b="41274"/>
          <a:stretch>
            <a:fillRect/>
          </a:stretch>
        </p:blipFill>
        <p:spPr>
          <a:xfrm>
            <a:off x="333756" y="9449221"/>
            <a:ext cx="4628622" cy="3006975"/>
          </a:xfrm>
          <a:prstGeom prst="rect">
            <a:avLst/>
          </a:prstGeom>
          <a:ln w="12700">
            <a:miter lim="400000"/>
          </a:ln>
        </p:spPr>
      </p:pic>
      <p:sp>
        <p:nvSpPr>
          <p:cNvPr id="112" name="Outcomes measured…"/>
          <p:cNvSpPr txBox="1"/>
          <p:nvPr/>
        </p:nvSpPr>
        <p:spPr>
          <a:xfrm>
            <a:off x="5285263" y="1675389"/>
            <a:ext cx="10980795" cy="1100606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21919" tIns="121919" rIns="121919" bIns="121919">
            <a:spAutoFit/>
          </a:bodyPr>
          <a:lstStyle/>
          <a:p>
            <a:pPr>
              <a:lnSpc>
                <a:spcPts val="3500"/>
              </a:lnSpc>
              <a:spcBef>
                <a:spcPts val="1200"/>
              </a:spcBef>
              <a:defRPr sz="2600" b="1">
                <a:solidFill>
                  <a:srgbClr val="D5493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Outcomes measured</a:t>
            </a:r>
          </a:p>
          <a:p>
            <a:pPr>
              <a:lnSpc>
                <a:spcPts val="3500"/>
              </a:lnSpc>
              <a:spcBef>
                <a:spcPts val="4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PCP’s reported perceptions and practices of SCS use in asthma and COPD:</a:t>
            </a:r>
          </a:p>
          <a:p>
            <a:pPr marL="342901" indent="-342901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reported availability and use of clinical guidelines</a:t>
            </a:r>
          </a:p>
          <a:p>
            <a:pPr marL="342901" indent="-342901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indications and patterns of SCS prescribing or dispensing </a:t>
            </a:r>
          </a:p>
          <a:p>
            <a:pPr marL="342901" indent="-342901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perceived appropriateness of SCS use in different clinical scenarios </a:t>
            </a:r>
          </a:p>
          <a:p>
            <a:pPr marL="342901" indent="-342901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provision of SCS “action packs” for patient-initiated use</a:t>
            </a:r>
          </a:p>
          <a:p>
            <a:pPr marL="342901" indent="-342901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perceptions of OTC availability and self-medication with SCS</a:t>
            </a:r>
          </a:p>
          <a:p>
            <a:pPr>
              <a:lnSpc>
                <a:spcPts val="3700"/>
              </a:lnSpc>
              <a:defRPr sz="2400">
                <a:latin typeface="Arial"/>
                <a:ea typeface="Arial"/>
                <a:cs typeface="Arial"/>
                <a:sym typeface="Arial"/>
              </a:defRPr>
            </a:pPr>
            <a:endParaRPr lang="en-GB" noProof="0" dirty="0"/>
          </a:p>
          <a:p>
            <a:pPr>
              <a:lnSpc>
                <a:spcPts val="3500"/>
              </a:lnSpc>
              <a:spcBef>
                <a:spcPts val="1300"/>
              </a:spcBef>
              <a:defRPr sz="2600" b="1">
                <a:solidFill>
                  <a:srgbClr val="D5493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Findings</a:t>
            </a:r>
          </a:p>
          <a:p>
            <a:pPr marL="457199" indent="-457199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AutoNum type="arabicPeriod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SCS perceived as overused in asthma and COPD - frequently outside guideline recommendations  by ≈60% prescribers and 67% pharmacists</a:t>
            </a:r>
          </a:p>
          <a:p>
            <a:pPr marL="457199" indent="-457199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AutoNum type="arabicPeriod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Causes of overuse: limited access to inhaled or biologic therapies and gaps in knowledge gaps</a:t>
            </a:r>
          </a:p>
          <a:p>
            <a:pPr marL="457199" indent="-457199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AutoNum type="arabicPeriod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Despite ~60% reporting mandatory prescriptions, OTC availability still observed (oral 48%; injectable 36%), with variation across countries</a:t>
            </a:r>
          </a:p>
          <a:p>
            <a:pPr marL="457199" indent="-457199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AutoNum type="arabicPeriod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Self-medication rates also high (oral: adults ~50%, children 34%; injectable: adults 30%, children 17%) </a:t>
            </a:r>
          </a:p>
          <a:p>
            <a:pPr marL="457199" indent="-457199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AutoNum type="arabicPeriod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67% prescribers would issue repeat prescriptions without clinical review, compromising safety and increases risk of harm.</a:t>
            </a:r>
          </a:p>
          <a:p>
            <a:pPr marL="457199" indent="-457199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AutoNum type="arabicPeriod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Use of SCS for long-term management:</a:t>
            </a:r>
          </a:p>
          <a:p>
            <a:pPr>
              <a:lnSpc>
                <a:spcPts val="3500"/>
              </a:lnSpc>
              <a:spcBef>
                <a:spcPts val="4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      </a:t>
            </a:r>
            <a:r>
              <a:rPr lang="en-GB" b="1" noProof="0" dirty="0"/>
              <a:t>Asthma</a:t>
            </a:r>
            <a:r>
              <a:rPr lang="en-GB" noProof="0" dirty="0"/>
              <a:t>:  23% prescribers, vs 59.7% of community pharmacists</a:t>
            </a:r>
          </a:p>
          <a:p>
            <a:pPr>
              <a:lnSpc>
                <a:spcPts val="3500"/>
              </a:lnSpc>
              <a:spcBef>
                <a:spcPts val="4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      </a:t>
            </a:r>
            <a:r>
              <a:rPr lang="en-GB" b="1" noProof="0" dirty="0"/>
              <a:t>COPD</a:t>
            </a:r>
            <a:r>
              <a:rPr lang="en-GB" noProof="0" dirty="0"/>
              <a:t>:</a:t>
            </a:r>
            <a:r>
              <a:rPr lang="en-GB" b="1" noProof="0" dirty="0"/>
              <a:t> </a:t>
            </a:r>
            <a:r>
              <a:rPr lang="en-GB" noProof="0" dirty="0"/>
              <a:t>9.7% prescribers vs 46.8% of community pharmacists</a:t>
            </a:r>
          </a:p>
        </p:txBody>
      </p:sp>
      <p:pic>
        <p:nvPicPr>
          <p:cNvPr id="113" name="Picture 4" descr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367865" y="4297110"/>
            <a:ext cx="1898193" cy="1898193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What does this study add?…"/>
          <p:cNvSpPr txBox="1"/>
          <p:nvPr/>
        </p:nvSpPr>
        <p:spPr>
          <a:xfrm>
            <a:off x="16638765" y="1675315"/>
            <a:ext cx="7472061" cy="4448780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21919" tIns="121919" rIns="121919" bIns="121919">
            <a:spAutoFit/>
          </a:bodyPr>
          <a:lstStyle/>
          <a:p>
            <a:pPr>
              <a:lnSpc>
                <a:spcPts val="3500"/>
              </a:lnSpc>
              <a:spcBef>
                <a:spcPts val="1300"/>
              </a:spcBef>
              <a:defRPr sz="2600" b="1">
                <a:solidFill>
                  <a:srgbClr val="D5493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What does this study add?</a:t>
            </a:r>
          </a:p>
          <a:p>
            <a:pPr marL="342901" indent="-342901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sz="2400" noProof="0" dirty="0">
                <a:sym typeface="Arial"/>
              </a:rPr>
              <a:t>Addresses a key evidence gap in real-world prescribing behaviour in primary care</a:t>
            </a:r>
          </a:p>
          <a:p>
            <a:pPr marL="342901" indent="-342901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sz="2400" noProof="0" dirty="0">
                <a:sym typeface="Arial"/>
              </a:rPr>
              <a:t>Demonstrates clear perceptions of widespread SCS overuse across settings</a:t>
            </a:r>
            <a:endParaRPr lang="en-GB" noProof="0" dirty="0"/>
          </a:p>
          <a:p>
            <a:pPr marL="342901" indent="-342901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sz="2400" noProof="0">
                <a:sym typeface="Arial"/>
              </a:rPr>
              <a:t>Highlights a disconnect </a:t>
            </a:r>
            <a:r>
              <a:rPr lang="en-GB" noProof="0"/>
              <a:t>between </a:t>
            </a:r>
            <a:r>
              <a:rPr lang="en-GB" sz="2400" noProof="0">
                <a:sym typeface="Arial"/>
              </a:rPr>
              <a:t>existing </a:t>
            </a:r>
            <a:r>
              <a:rPr lang="en-GB" noProof="0"/>
              <a:t>evidence and practice</a:t>
            </a:r>
          </a:p>
          <a:p>
            <a:pPr marL="342901" indent="-342901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sz="2400" noProof="0" dirty="0">
                <a:sym typeface="Arial"/>
              </a:rPr>
              <a:t>Clarifies research needs, including the use of OTC data</a:t>
            </a:r>
            <a:endParaRPr lang="en-GB" noProof="0" dirty="0"/>
          </a:p>
        </p:txBody>
      </p:sp>
      <p:sp>
        <p:nvSpPr>
          <p:cNvPr id="115" name="Recommendations…"/>
          <p:cNvSpPr txBox="1"/>
          <p:nvPr/>
        </p:nvSpPr>
        <p:spPr>
          <a:xfrm>
            <a:off x="16642555" y="6288281"/>
            <a:ext cx="7261632" cy="50328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21919" tIns="121919" rIns="121919" bIns="121919">
            <a:spAutoFit/>
          </a:bodyPr>
          <a:lstStyle/>
          <a:p>
            <a:pPr>
              <a:lnSpc>
                <a:spcPts val="3500"/>
              </a:lnSpc>
              <a:spcBef>
                <a:spcPts val="1300"/>
              </a:spcBef>
              <a:defRPr sz="2600" b="1">
                <a:solidFill>
                  <a:srgbClr val="D5493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Recommendations</a:t>
            </a:r>
          </a:p>
          <a:p>
            <a:pPr marL="342901" indent="-342901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Stronger SCS stewardship by primary care</a:t>
            </a:r>
          </a:p>
          <a:p>
            <a:pPr lvl="1">
              <a:lnSpc>
                <a:spcPts val="3500"/>
              </a:lnSpc>
              <a:spcBef>
                <a:spcPts val="4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e.g. community pharmacy databases</a:t>
            </a:r>
          </a:p>
          <a:p>
            <a:pPr marL="342901" indent="-342901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Improve clinicians’ and public education about risks of long term SCS use</a:t>
            </a:r>
          </a:p>
          <a:p>
            <a:pPr marL="342901" indent="-342901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Improve access to inhaled corticosteroid therapies or biologics (when indicated)</a:t>
            </a:r>
          </a:p>
          <a:p>
            <a:pPr marL="342901" indent="-342901">
              <a:lnSpc>
                <a:spcPts val="3500"/>
              </a:lnSpc>
              <a:spcBef>
                <a:spcPts val="400"/>
              </a:spcBef>
              <a:buClr>
                <a:srgbClr val="006A95"/>
              </a:buClr>
              <a:buSzPct val="100000"/>
              <a:buFont typeface="Arial"/>
              <a:buChar char="+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n-GB" noProof="0" dirty="0"/>
              <a:t>National strategies for appropriate SCS use (e.g. emergency use out of hospital; stop-start guidance; dose, frequency and duration)</a:t>
            </a:r>
          </a:p>
        </p:txBody>
      </p:sp>
      <p:pic>
        <p:nvPicPr>
          <p:cNvPr id="116" name="Syringe.png" descr="Syringe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0336056">
            <a:off x="20009116" y="11118841"/>
            <a:ext cx="1919421" cy="191640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Medicine.png" descr="Medicine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831768" y="11104673"/>
            <a:ext cx="1799284" cy="17964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2013 - 2022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121919" tIns="121919" rIns="121919" bIns="121919" numCol="1" spcCol="38100" rtlCol="0" anchor="ctr">
        <a:spAutoFit/>
      </a:bodyPr>
      <a:lstStyle>
        <a:defPPr marL="0" marR="0" indent="0" algn="l" defTabSz="1219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121919" tIns="121919" rIns="121919" bIns="121919" numCol="1" spcCol="38100" rtlCol="0" anchor="t">
        <a:spAutoFit/>
      </a:bodyPr>
      <a:lstStyle>
        <a:defPPr marL="0" marR="0" indent="0" algn="l" defTabSz="1219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2013 - 2022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121919" tIns="121919" rIns="121919" bIns="121919" numCol="1" spcCol="38100" rtlCol="0" anchor="ctr">
        <a:spAutoFit/>
      </a:bodyPr>
      <a:lstStyle>
        <a:defPPr marL="0" marR="0" indent="0" algn="l" defTabSz="1219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121919" tIns="121919" rIns="121919" bIns="121919" numCol="1" spcCol="38100" rtlCol="0" anchor="t">
        <a:spAutoFit/>
      </a:bodyPr>
      <a:lstStyle>
        <a:defPPr marL="0" marR="0" indent="0" algn="l" defTabSz="1219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424</Words>
  <Application>Microsoft Office PowerPoint</Application>
  <PresentationFormat>Personalizar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Juliana Franceschini</dc:creator>
  <cp:lastModifiedBy>Fundação ProAR</cp:lastModifiedBy>
  <cp:revision>8</cp:revision>
  <dcterms:modified xsi:type="dcterms:W3CDTF">2026-05-12T20:10:58Z</dcterms:modified>
</cp:coreProperties>
</file>