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2" r:id="rId5"/>
    <p:sldId id="259" r:id="rId6"/>
    <p:sldId id="260" r:id="rId7"/>
    <p:sldId id="261"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0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showGuides="1">
      <p:cViewPr varScale="1">
        <p:scale>
          <a:sx n="111" d="100"/>
          <a:sy n="111" d="100"/>
        </p:scale>
        <p:origin x="1536" y="96"/>
      </p:cViewPr>
      <p:guideLst>
        <p:guide orient="horz" pos="250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4897BDB7-C1CE-431D-81D2-D07F2FE80E2B}" type="datetimeFigureOut">
              <a:rPr lang="de-DE" smtClean="0"/>
              <a:t>08.05.2026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AD1BB81D-DC13-4F2E-BC34-EFCBE494A24E}" type="slidenum">
              <a:rPr lang="de-DE" smtClean="0"/>
              <a:t>‹Nr.›</a:t>
            </a:fld>
            <a:endParaRPr lang="de-DE"/>
          </a:p>
        </p:txBody>
      </p:sp>
    </p:spTree>
    <p:extLst>
      <p:ext uri="{BB962C8B-B14F-4D97-AF65-F5344CB8AC3E}">
        <p14:creationId xmlns:p14="http://schemas.microsoft.com/office/powerpoint/2010/main" val="42730802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4897BDB7-C1CE-431D-81D2-D07F2FE80E2B}" type="datetimeFigureOut">
              <a:rPr lang="de-DE" smtClean="0"/>
              <a:t>08.05.2026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AD1BB81D-DC13-4F2E-BC34-EFCBE494A24E}" type="slidenum">
              <a:rPr lang="de-DE" smtClean="0"/>
              <a:t>‹Nr.›</a:t>
            </a:fld>
            <a:endParaRPr lang="de-DE"/>
          </a:p>
        </p:txBody>
      </p:sp>
    </p:spTree>
    <p:extLst>
      <p:ext uri="{BB962C8B-B14F-4D97-AF65-F5344CB8AC3E}">
        <p14:creationId xmlns:p14="http://schemas.microsoft.com/office/powerpoint/2010/main" val="5274110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4897BDB7-C1CE-431D-81D2-D07F2FE80E2B}" type="datetimeFigureOut">
              <a:rPr lang="de-DE" smtClean="0"/>
              <a:t>08.05.2026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AD1BB81D-DC13-4F2E-BC34-EFCBE494A24E}" type="slidenum">
              <a:rPr lang="de-DE" smtClean="0"/>
              <a:t>‹Nr.›</a:t>
            </a:fld>
            <a:endParaRPr lang="de-DE"/>
          </a:p>
        </p:txBody>
      </p:sp>
    </p:spTree>
    <p:extLst>
      <p:ext uri="{BB962C8B-B14F-4D97-AF65-F5344CB8AC3E}">
        <p14:creationId xmlns:p14="http://schemas.microsoft.com/office/powerpoint/2010/main" val="31745303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4897BDB7-C1CE-431D-81D2-D07F2FE80E2B}" type="datetimeFigureOut">
              <a:rPr lang="de-DE" smtClean="0"/>
              <a:t>08.05.2026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AD1BB81D-DC13-4F2E-BC34-EFCBE494A24E}" type="slidenum">
              <a:rPr lang="de-DE" smtClean="0"/>
              <a:t>‹Nr.›</a:t>
            </a:fld>
            <a:endParaRPr lang="de-DE"/>
          </a:p>
        </p:txBody>
      </p:sp>
    </p:spTree>
    <p:extLst>
      <p:ext uri="{BB962C8B-B14F-4D97-AF65-F5344CB8AC3E}">
        <p14:creationId xmlns:p14="http://schemas.microsoft.com/office/powerpoint/2010/main" val="7328244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4897BDB7-C1CE-431D-81D2-D07F2FE80E2B}" type="datetimeFigureOut">
              <a:rPr lang="de-DE" smtClean="0"/>
              <a:t>08.05.2026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AD1BB81D-DC13-4F2E-BC34-EFCBE494A24E}" type="slidenum">
              <a:rPr lang="de-DE" smtClean="0"/>
              <a:t>‹Nr.›</a:t>
            </a:fld>
            <a:endParaRPr lang="de-DE"/>
          </a:p>
        </p:txBody>
      </p:sp>
    </p:spTree>
    <p:extLst>
      <p:ext uri="{BB962C8B-B14F-4D97-AF65-F5344CB8AC3E}">
        <p14:creationId xmlns:p14="http://schemas.microsoft.com/office/powerpoint/2010/main" val="8381987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4897BDB7-C1CE-431D-81D2-D07F2FE80E2B}" type="datetimeFigureOut">
              <a:rPr lang="de-DE" smtClean="0"/>
              <a:t>08.05.2026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AD1BB81D-DC13-4F2E-BC34-EFCBE494A24E}" type="slidenum">
              <a:rPr lang="de-DE" smtClean="0"/>
              <a:t>‹Nr.›</a:t>
            </a:fld>
            <a:endParaRPr lang="de-DE"/>
          </a:p>
        </p:txBody>
      </p:sp>
    </p:spTree>
    <p:extLst>
      <p:ext uri="{BB962C8B-B14F-4D97-AF65-F5344CB8AC3E}">
        <p14:creationId xmlns:p14="http://schemas.microsoft.com/office/powerpoint/2010/main" val="27979683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29842" y="2505075"/>
            <a:ext cx="3868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4629150" y="2505075"/>
            <a:ext cx="3887391"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4897BDB7-C1CE-431D-81D2-D07F2FE80E2B}" type="datetimeFigureOut">
              <a:rPr lang="de-DE" smtClean="0"/>
              <a:t>08.05.2026</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AD1BB81D-DC13-4F2E-BC34-EFCBE494A24E}" type="slidenum">
              <a:rPr lang="de-DE" smtClean="0"/>
              <a:t>‹Nr.›</a:t>
            </a:fld>
            <a:endParaRPr lang="de-DE"/>
          </a:p>
        </p:txBody>
      </p:sp>
    </p:spTree>
    <p:extLst>
      <p:ext uri="{BB962C8B-B14F-4D97-AF65-F5344CB8AC3E}">
        <p14:creationId xmlns:p14="http://schemas.microsoft.com/office/powerpoint/2010/main" val="10245695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4897BDB7-C1CE-431D-81D2-D07F2FE80E2B}" type="datetimeFigureOut">
              <a:rPr lang="de-DE" smtClean="0"/>
              <a:t>08.05.2026</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AD1BB81D-DC13-4F2E-BC34-EFCBE494A24E}" type="slidenum">
              <a:rPr lang="de-DE" smtClean="0"/>
              <a:t>‹Nr.›</a:t>
            </a:fld>
            <a:endParaRPr lang="de-DE"/>
          </a:p>
        </p:txBody>
      </p:sp>
    </p:spTree>
    <p:extLst>
      <p:ext uri="{BB962C8B-B14F-4D97-AF65-F5344CB8AC3E}">
        <p14:creationId xmlns:p14="http://schemas.microsoft.com/office/powerpoint/2010/main" val="27817514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97BDB7-C1CE-431D-81D2-D07F2FE80E2B}" type="datetimeFigureOut">
              <a:rPr lang="de-DE" smtClean="0"/>
              <a:t>08.05.2026</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AD1BB81D-DC13-4F2E-BC34-EFCBE494A24E}" type="slidenum">
              <a:rPr lang="de-DE" smtClean="0"/>
              <a:t>‹Nr.›</a:t>
            </a:fld>
            <a:endParaRPr lang="de-DE"/>
          </a:p>
        </p:txBody>
      </p:sp>
    </p:spTree>
    <p:extLst>
      <p:ext uri="{BB962C8B-B14F-4D97-AF65-F5344CB8AC3E}">
        <p14:creationId xmlns:p14="http://schemas.microsoft.com/office/powerpoint/2010/main" val="10568681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4897BDB7-C1CE-431D-81D2-D07F2FE80E2B}" type="datetimeFigureOut">
              <a:rPr lang="de-DE" smtClean="0"/>
              <a:t>08.05.2026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AD1BB81D-DC13-4F2E-BC34-EFCBE494A24E}" type="slidenum">
              <a:rPr lang="de-DE" smtClean="0"/>
              <a:t>‹Nr.›</a:t>
            </a:fld>
            <a:endParaRPr lang="de-DE"/>
          </a:p>
        </p:txBody>
      </p:sp>
    </p:spTree>
    <p:extLst>
      <p:ext uri="{BB962C8B-B14F-4D97-AF65-F5344CB8AC3E}">
        <p14:creationId xmlns:p14="http://schemas.microsoft.com/office/powerpoint/2010/main" val="18166763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4897BDB7-C1CE-431D-81D2-D07F2FE80E2B}" type="datetimeFigureOut">
              <a:rPr lang="de-DE" smtClean="0"/>
              <a:t>08.05.2026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AD1BB81D-DC13-4F2E-BC34-EFCBE494A24E}" type="slidenum">
              <a:rPr lang="de-DE" smtClean="0"/>
              <a:t>‹Nr.›</a:t>
            </a:fld>
            <a:endParaRPr lang="de-DE"/>
          </a:p>
        </p:txBody>
      </p:sp>
    </p:spTree>
    <p:extLst>
      <p:ext uri="{BB962C8B-B14F-4D97-AF65-F5344CB8AC3E}">
        <p14:creationId xmlns:p14="http://schemas.microsoft.com/office/powerpoint/2010/main" val="23575292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897BDB7-C1CE-431D-81D2-D07F2FE80E2B}" type="datetimeFigureOut">
              <a:rPr lang="de-DE" smtClean="0"/>
              <a:t>08.05.2026</a:t>
            </a:fld>
            <a:endParaRPr lang="de-D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D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D1BB81D-DC13-4F2E-BC34-EFCBE494A24E}" type="slidenum">
              <a:rPr lang="de-DE" smtClean="0"/>
              <a:t>‹Nr.›</a:t>
            </a:fld>
            <a:endParaRPr lang="de-DE"/>
          </a:p>
        </p:txBody>
      </p:sp>
    </p:spTree>
    <p:extLst>
      <p:ext uri="{BB962C8B-B14F-4D97-AF65-F5344CB8AC3E}">
        <p14:creationId xmlns:p14="http://schemas.microsoft.com/office/powerpoint/2010/main" val="9667778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pieren 3">
            <a:extLst>
              <a:ext uri="{FF2B5EF4-FFF2-40B4-BE49-F238E27FC236}">
                <a16:creationId xmlns:a16="http://schemas.microsoft.com/office/drawing/2014/main" id="{9C9F9738-D99D-BB35-19DC-4FF227760C03}"/>
              </a:ext>
            </a:extLst>
          </p:cNvPr>
          <p:cNvGrpSpPr/>
          <p:nvPr/>
        </p:nvGrpSpPr>
        <p:grpSpPr>
          <a:xfrm>
            <a:off x="133261" y="343716"/>
            <a:ext cx="8706997" cy="6232559"/>
            <a:chOff x="156899" y="292581"/>
            <a:chExt cx="8706997" cy="6232559"/>
          </a:xfrm>
        </p:grpSpPr>
        <p:grpSp>
          <p:nvGrpSpPr>
            <p:cNvPr id="5" name="Gruppieren 4">
              <a:extLst>
                <a:ext uri="{FF2B5EF4-FFF2-40B4-BE49-F238E27FC236}">
                  <a16:creationId xmlns:a16="http://schemas.microsoft.com/office/drawing/2014/main" id="{FFAF82A5-BCCF-C5A4-9B44-1566B6C1539E}"/>
                </a:ext>
              </a:extLst>
            </p:cNvPr>
            <p:cNvGrpSpPr/>
            <p:nvPr/>
          </p:nvGrpSpPr>
          <p:grpSpPr>
            <a:xfrm>
              <a:off x="170537" y="292581"/>
              <a:ext cx="8117079" cy="2219634"/>
              <a:chOff x="170535" y="2549219"/>
              <a:chExt cx="8117079" cy="2219634"/>
            </a:xfrm>
          </p:grpSpPr>
          <p:pic>
            <p:nvPicPr>
              <p:cNvPr id="16" name="Grafik 15" descr="Ein Bild, das Text, Schrift, Zahl, Reihe enthält.&#10;&#10;KI-generierte Inhalte können fehlerhaft sein.">
                <a:extLst>
                  <a:ext uri="{FF2B5EF4-FFF2-40B4-BE49-F238E27FC236}">
                    <a16:creationId xmlns:a16="http://schemas.microsoft.com/office/drawing/2014/main" id="{57AA5138-89E7-D27F-C770-AE435AE3838D}"/>
                  </a:ext>
                </a:extLst>
              </p:cNvPr>
              <p:cNvPicPr>
                <a:picLocks noChangeAspect="1"/>
              </p:cNvPicPr>
              <p:nvPr/>
            </p:nvPicPr>
            <p:blipFill>
              <a:blip r:embed="rId2">
                <a:extLst>
                  <a:ext uri="{28A0092B-C50C-407E-A947-70E740481C1C}">
                    <a14:useLocalDpi xmlns:a14="http://schemas.microsoft.com/office/drawing/2010/main" val="0"/>
                  </a:ext>
                </a:extLst>
              </a:blip>
              <a:srcRect t="2662"/>
              <a:stretch/>
            </p:blipFill>
            <p:spPr>
              <a:xfrm>
                <a:off x="263526" y="2964583"/>
                <a:ext cx="6942618" cy="1804270"/>
              </a:xfrm>
              <a:prstGeom prst="rect">
                <a:avLst/>
              </a:prstGeom>
            </p:spPr>
          </p:pic>
          <p:sp>
            <p:nvSpPr>
              <p:cNvPr id="17" name="Textfeld 16">
                <a:extLst>
                  <a:ext uri="{FF2B5EF4-FFF2-40B4-BE49-F238E27FC236}">
                    <a16:creationId xmlns:a16="http://schemas.microsoft.com/office/drawing/2014/main" id="{820E4FF4-A7A8-C9D8-9DF2-C7F872223823}"/>
                  </a:ext>
                </a:extLst>
              </p:cNvPr>
              <p:cNvSpPr txBox="1"/>
              <p:nvPr/>
            </p:nvSpPr>
            <p:spPr>
              <a:xfrm>
                <a:off x="3841098" y="4178253"/>
                <a:ext cx="846707" cy="246221"/>
              </a:xfrm>
              <a:prstGeom prst="rect">
                <a:avLst/>
              </a:prstGeom>
              <a:noFill/>
            </p:spPr>
            <p:txBody>
              <a:bodyPr wrap="none" rtlCol="0">
                <a:spAutoFit/>
              </a:bodyPr>
              <a:lstStyle/>
              <a:p>
                <a:r>
                  <a:rPr lang="de-DE" sz="1000" dirty="0">
                    <a:solidFill>
                      <a:srgbClr val="FF0000"/>
                    </a:solidFill>
                  </a:rPr>
                  <a:t>= CEACAM1</a:t>
                </a:r>
              </a:p>
            </p:txBody>
          </p:sp>
          <p:sp>
            <p:nvSpPr>
              <p:cNvPr id="18" name="Textfeld 17">
                <a:extLst>
                  <a:ext uri="{FF2B5EF4-FFF2-40B4-BE49-F238E27FC236}">
                    <a16:creationId xmlns:a16="http://schemas.microsoft.com/office/drawing/2014/main" id="{1A53FAD8-5FDA-2437-1BAA-34A42660DE3D}"/>
                  </a:ext>
                </a:extLst>
              </p:cNvPr>
              <p:cNvSpPr txBox="1"/>
              <p:nvPr/>
            </p:nvSpPr>
            <p:spPr>
              <a:xfrm>
                <a:off x="170535" y="2549219"/>
                <a:ext cx="8117079" cy="369332"/>
              </a:xfrm>
              <a:prstGeom prst="rect">
                <a:avLst/>
              </a:prstGeom>
              <a:noFill/>
            </p:spPr>
            <p:txBody>
              <a:bodyPr wrap="square">
                <a:spAutoFit/>
              </a:bodyPr>
              <a:lstStyle/>
              <a:p>
                <a:r>
                  <a:rPr lang="de-DE" i="1" dirty="0"/>
                  <a:t>Struthio camelus </a:t>
                </a:r>
                <a:r>
                  <a:rPr lang="de-DE" dirty="0"/>
                  <a:t>(African ostrich) </a:t>
                </a:r>
                <a:r>
                  <a:rPr lang="de-DE" sz="1200" dirty="0"/>
                  <a:t>bStrCam1.hap1 (GCF_040807025.1) Chromosome 39 - NC_090980.1</a:t>
                </a:r>
              </a:p>
            </p:txBody>
          </p:sp>
        </p:grpSp>
        <p:grpSp>
          <p:nvGrpSpPr>
            <p:cNvPr id="6" name="Gruppieren 5">
              <a:extLst>
                <a:ext uri="{FF2B5EF4-FFF2-40B4-BE49-F238E27FC236}">
                  <a16:creationId xmlns:a16="http://schemas.microsoft.com/office/drawing/2014/main" id="{2E2FCA76-DC97-E7CC-FC01-FE71573A3076}"/>
                </a:ext>
              </a:extLst>
            </p:cNvPr>
            <p:cNvGrpSpPr/>
            <p:nvPr/>
          </p:nvGrpSpPr>
          <p:grpSpPr>
            <a:xfrm>
              <a:off x="176366" y="2698711"/>
              <a:ext cx="8687530" cy="1557757"/>
              <a:chOff x="201531" y="4749228"/>
              <a:chExt cx="8687530" cy="1557757"/>
            </a:xfrm>
          </p:grpSpPr>
          <p:pic>
            <p:nvPicPr>
              <p:cNvPr id="13" name="Grafik 12">
                <a:extLst>
                  <a:ext uri="{FF2B5EF4-FFF2-40B4-BE49-F238E27FC236}">
                    <a16:creationId xmlns:a16="http://schemas.microsoft.com/office/drawing/2014/main" id="{7FCA2B85-E8E1-DF88-2503-4A19F2C19FD1}"/>
                  </a:ext>
                </a:extLst>
              </p:cNvPr>
              <p:cNvPicPr>
                <a:picLocks noChangeAspect="1"/>
              </p:cNvPicPr>
              <p:nvPr/>
            </p:nvPicPr>
            <p:blipFill>
              <a:blip r:embed="rId3"/>
              <a:stretch>
                <a:fillRect/>
              </a:stretch>
            </p:blipFill>
            <p:spPr>
              <a:xfrm>
                <a:off x="293994" y="5152237"/>
                <a:ext cx="6912147" cy="1154748"/>
              </a:xfrm>
              <a:prstGeom prst="rect">
                <a:avLst/>
              </a:prstGeom>
            </p:spPr>
          </p:pic>
          <p:sp>
            <p:nvSpPr>
              <p:cNvPr id="14" name="Textfeld 13">
                <a:extLst>
                  <a:ext uri="{FF2B5EF4-FFF2-40B4-BE49-F238E27FC236}">
                    <a16:creationId xmlns:a16="http://schemas.microsoft.com/office/drawing/2014/main" id="{C8A4256C-49B5-C5BC-6FA6-C2391C68A026}"/>
                  </a:ext>
                </a:extLst>
              </p:cNvPr>
              <p:cNvSpPr txBox="1"/>
              <p:nvPr/>
            </p:nvSpPr>
            <p:spPr>
              <a:xfrm>
                <a:off x="3866958" y="5243183"/>
                <a:ext cx="846707" cy="246221"/>
              </a:xfrm>
              <a:prstGeom prst="rect">
                <a:avLst/>
              </a:prstGeom>
              <a:noFill/>
            </p:spPr>
            <p:txBody>
              <a:bodyPr wrap="none" rtlCol="0">
                <a:spAutoFit/>
              </a:bodyPr>
              <a:lstStyle/>
              <a:p>
                <a:r>
                  <a:rPr lang="de-DE" sz="1000" dirty="0">
                    <a:solidFill>
                      <a:srgbClr val="FF0000"/>
                    </a:solidFill>
                  </a:rPr>
                  <a:t>= CEACAM1</a:t>
                </a:r>
              </a:p>
            </p:txBody>
          </p:sp>
          <p:sp>
            <p:nvSpPr>
              <p:cNvPr id="15" name="Textfeld 14">
                <a:extLst>
                  <a:ext uri="{FF2B5EF4-FFF2-40B4-BE49-F238E27FC236}">
                    <a16:creationId xmlns:a16="http://schemas.microsoft.com/office/drawing/2014/main" id="{5620B1A3-C4A2-3C0F-5122-A314C2E2CB89}"/>
                  </a:ext>
                </a:extLst>
              </p:cNvPr>
              <p:cNvSpPr txBox="1"/>
              <p:nvPr/>
            </p:nvSpPr>
            <p:spPr>
              <a:xfrm>
                <a:off x="201531" y="4749228"/>
                <a:ext cx="8687530" cy="369332"/>
              </a:xfrm>
              <a:prstGeom prst="rect">
                <a:avLst/>
              </a:prstGeom>
              <a:noFill/>
            </p:spPr>
            <p:txBody>
              <a:bodyPr wrap="square">
                <a:spAutoFit/>
              </a:bodyPr>
              <a:lstStyle/>
              <a:p>
                <a:r>
                  <a:rPr lang="en-US" i="1" dirty="0"/>
                  <a:t>Apteryx mantelli </a:t>
                </a:r>
                <a:r>
                  <a:rPr lang="en-US" dirty="0"/>
                  <a:t>(North Island brown kiwi) </a:t>
                </a:r>
                <a:r>
                  <a:rPr lang="de-DE" sz="1200" dirty="0"/>
                  <a:t>bAptMan1.hap1 (GCF_036417845.1) NW_027118507.1</a:t>
                </a:r>
              </a:p>
            </p:txBody>
          </p:sp>
        </p:grpSp>
        <p:grpSp>
          <p:nvGrpSpPr>
            <p:cNvPr id="7" name="Gruppieren 6">
              <a:extLst>
                <a:ext uri="{FF2B5EF4-FFF2-40B4-BE49-F238E27FC236}">
                  <a16:creationId xmlns:a16="http://schemas.microsoft.com/office/drawing/2014/main" id="{C92C06C9-9C59-4012-08D0-B1265BE89D70}"/>
                </a:ext>
              </a:extLst>
            </p:cNvPr>
            <p:cNvGrpSpPr/>
            <p:nvPr/>
          </p:nvGrpSpPr>
          <p:grpSpPr>
            <a:xfrm>
              <a:off x="156899" y="4714505"/>
              <a:ext cx="7696476" cy="1810635"/>
              <a:chOff x="165288" y="192839"/>
              <a:chExt cx="7696476" cy="1810635"/>
            </a:xfrm>
          </p:grpSpPr>
          <p:sp>
            <p:nvSpPr>
              <p:cNvPr id="11" name="Textfeld 10">
                <a:extLst>
                  <a:ext uri="{FF2B5EF4-FFF2-40B4-BE49-F238E27FC236}">
                    <a16:creationId xmlns:a16="http://schemas.microsoft.com/office/drawing/2014/main" id="{E7DC16AB-971D-2B3E-0A27-F4753105CD4F}"/>
                  </a:ext>
                </a:extLst>
              </p:cNvPr>
              <p:cNvSpPr txBox="1"/>
              <p:nvPr/>
            </p:nvSpPr>
            <p:spPr>
              <a:xfrm>
                <a:off x="165288" y="192839"/>
                <a:ext cx="7696476" cy="369332"/>
              </a:xfrm>
              <a:prstGeom prst="rect">
                <a:avLst/>
              </a:prstGeom>
              <a:noFill/>
            </p:spPr>
            <p:txBody>
              <a:bodyPr wrap="square">
                <a:spAutoFit/>
              </a:bodyPr>
              <a:lstStyle/>
              <a:p>
                <a:r>
                  <a:rPr lang="de-DE" i="1" dirty="0"/>
                  <a:t>Rhea pennata </a:t>
                </a:r>
                <a:r>
                  <a:rPr lang="de-DE" dirty="0"/>
                  <a:t>(lesser rhea) </a:t>
                </a:r>
                <a:r>
                  <a:rPr lang="de-DE" sz="1200" dirty="0"/>
                  <a:t>bPtePen1.pri (GCF_028389875.1) Chromosome 36 - NC_084698.1</a:t>
                </a:r>
              </a:p>
            </p:txBody>
          </p:sp>
          <p:pic>
            <p:nvPicPr>
              <p:cNvPr id="12" name="Grafik 11">
                <a:extLst>
                  <a:ext uri="{FF2B5EF4-FFF2-40B4-BE49-F238E27FC236}">
                    <a16:creationId xmlns:a16="http://schemas.microsoft.com/office/drawing/2014/main" id="{23B89657-528E-833A-6E71-58005B87773F}"/>
                  </a:ext>
                </a:extLst>
              </p:cNvPr>
              <p:cNvPicPr>
                <a:picLocks noChangeAspect="1"/>
              </p:cNvPicPr>
              <p:nvPr/>
            </p:nvPicPr>
            <p:blipFill>
              <a:blip r:embed="rId4"/>
              <a:srcRect r="3439"/>
              <a:stretch/>
            </p:blipFill>
            <p:spPr>
              <a:xfrm>
                <a:off x="263526" y="732604"/>
                <a:ext cx="7109106" cy="1270870"/>
              </a:xfrm>
              <a:prstGeom prst="rect">
                <a:avLst/>
              </a:prstGeom>
            </p:spPr>
          </p:pic>
        </p:grpSp>
        <p:sp>
          <p:nvSpPr>
            <p:cNvPr id="8" name="Textfeld 7">
              <a:extLst>
                <a:ext uri="{FF2B5EF4-FFF2-40B4-BE49-F238E27FC236}">
                  <a16:creationId xmlns:a16="http://schemas.microsoft.com/office/drawing/2014/main" id="{0B00C1FE-D225-0BBB-6FE9-D0D5F4B2DA36}"/>
                </a:ext>
              </a:extLst>
            </p:cNvPr>
            <p:cNvSpPr txBox="1"/>
            <p:nvPr/>
          </p:nvSpPr>
          <p:spPr>
            <a:xfrm>
              <a:off x="7364242" y="707945"/>
              <a:ext cx="1494320" cy="877163"/>
            </a:xfrm>
            <a:prstGeom prst="rect">
              <a:avLst/>
            </a:prstGeom>
            <a:noFill/>
          </p:spPr>
          <p:txBody>
            <a:bodyPr wrap="none" rtlCol="0">
              <a:spAutoFit/>
            </a:bodyPr>
            <a:lstStyle/>
            <a:p>
              <a:r>
                <a:rPr lang="en-US" sz="1100" b="1"/>
                <a:t>BUSCO analysis</a:t>
              </a:r>
              <a:r>
                <a:rPr lang="en-US" sz="1100"/>
                <a:t> (5.7.1)</a:t>
              </a:r>
            </a:p>
            <a:p>
              <a:r>
                <a:rPr lang="en-US" sz="1000" dirty="0"/>
                <a:t>Single copy 94.5%</a:t>
              </a:r>
            </a:p>
            <a:p>
              <a:r>
                <a:rPr lang="en-US" sz="1000" dirty="0"/>
                <a:t>Duplicated 3.4%</a:t>
              </a:r>
            </a:p>
            <a:p>
              <a:r>
                <a:rPr lang="en-US" sz="1000" dirty="0"/>
                <a:t>Fragmented 0.4</a:t>
              </a:r>
            </a:p>
            <a:p>
              <a:r>
                <a:rPr lang="en-US" sz="1000" dirty="0"/>
                <a:t>Missing 1.6%</a:t>
              </a:r>
            </a:p>
          </p:txBody>
        </p:sp>
        <p:sp>
          <p:nvSpPr>
            <p:cNvPr id="9" name="Textfeld 8">
              <a:extLst>
                <a:ext uri="{FF2B5EF4-FFF2-40B4-BE49-F238E27FC236}">
                  <a16:creationId xmlns:a16="http://schemas.microsoft.com/office/drawing/2014/main" id="{F96D5A80-A489-FC1E-5B76-7A9D8F06F253}"/>
                </a:ext>
              </a:extLst>
            </p:cNvPr>
            <p:cNvSpPr txBox="1"/>
            <p:nvPr/>
          </p:nvSpPr>
          <p:spPr>
            <a:xfrm>
              <a:off x="7364242" y="3087498"/>
              <a:ext cx="1494320" cy="877163"/>
            </a:xfrm>
            <a:prstGeom prst="rect">
              <a:avLst/>
            </a:prstGeom>
            <a:noFill/>
          </p:spPr>
          <p:txBody>
            <a:bodyPr wrap="none" rtlCol="0">
              <a:spAutoFit/>
            </a:bodyPr>
            <a:lstStyle/>
            <a:p>
              <a:r>
                <a:rPr lang="en-US" sz="1100" b="1"/>
                <a:t>BUSCO analysis</a:t>
              </a:r>
              <a:r>
                <a:rPr lang="en-US" sz="1100"/>
                <a:t> (5.7.1)</a:t>
              </a:r>
            </a:p>
            <a:p>
              <a:r>
                <a:rPr lang="en-US" sz="1000" dirty="0"/>
                <a:t>Single copy 97.9%</a:t>
              </a:r>
            </a:p>
            <a:p>
              <a:r>
                <a:rPr lang="en-US" sz="1000" dirty="0"/>
                <a:t>Duplicated 0.5%</a:t>
              </a:r>
            </a:p>
            <a:p>
              <a:r>
                <a:rPr lang="en-US" sz="1000" dirty="0"/>
                <a:t>Fragmented 0.4</a:t>
              </a:r>
            </a:p>
            <a:p>
              <a:r>
                <a:rPr lang="en-US" sz="1000" dirty="0"/>
                <a:t>Missing 1.2%</a:t>
              </a:r>
            </a:p>
          </p:txBody>
        </p:sp>
        <p:sp>
          <p:nvSpPr>
            <p:cNvPr id="10" name="Textfeld 9">
              <a:extLst>
                <a:ext uri="{FF2B5EF4-FFF2-40B4-BE49-F238E27FC236}">
                  <a16:creationId xmlns:a16="http://schemas.microsoft.com/office/drawing/2014/main" id="{6040B795-BA97-82F7-05B8-3A0443F1A09C}"/>
                </a:ext>
              </a:extLst>
            </p:cNvPr>
            <p:cNvSpPr txBox="1"/>
            <p:nvPr/>
          </p:nvSpPr>
          <p:spPr>
            <a:xfrm>
              <a:off x="7364242" y="5133403"/>
              <a:ext cx="1494320" cy="877163"/>
            </a:xfrm>
            <a:prstGeom prst="rect">
              <a:avLst/>
            </a:prstGeom>
            <a:noFill/>
          </p:spPr>
          <p:txBody>
            <a:bodyPr wrap="none" rtlCol="0">
              <a:spAutoFit/>
            </a:bodyPr>
            <a:lstStyle/>
            <a:p>
              <a:r>
                <a:rPr lang="en-US" sz="1100" b="1"/>
                <a:t>BUSCO analysis</a:t>
              </a:r>
              <a:r>
                <a:rPr lang="en-US" sz="1100"/>
                <a:t> (5.7.1)</a:t>
              </a:r>
            </a:p>
            <a:p>
              <a:r>
                <a:rPr lang="en-US" sz="1000" dirty="0"/>
                <a:t>Single copy 98.6%</a:t>
              </a:r>
            </a:p>
            <a:p>
              <a:r>
                <a:rPr lang="en-US" sz="1000" dirty="0"/>
                <a:t>Duplicated 0.4%</a:t>
              </a:r>
            </a:p>
            <a:p>
              <a:r>
                <a:rPr lang="en-US" sz="1000" dirty="0"/>
                <a:t>Fragmented 0.2</a:t>
              </a:r>
            </a:p>
            <a:p>
              <a:r>
                <a:rPr lang="en-US" sz="1000" dirty="0"/>
                <a:t>Missing 0.8%</a:t>
              </a:r>
            </a:p>
          </p:txBody>
        </p:sp>
      </p:grpSp>
      <p:sp>
        <p:nvSpPr>
          <p:cNvPr id="19" name="Textfeld 18">
            <a:extLst>
              <a:ext uri="{FF2B5EF4-FFF2-40B4-BE49-F238E27FC236}">
                <a16:creationId xmlns:a16="http://schemas.microsoft.com/office/drawing/2014/main" id="{1036B809-F55B-7A2A-6EAD-FD6267704C06}"/>
              </a:ext>
            </a:extLst>
          </p:cNvPr>
          <p:cNvSpPr txBox="1"/>
          <p:nvPr/>
        </p:nvSpPr>
        <p:spPr>
          <a:xfrm>
            <a:off x="146899" y="-17145"/>
            <a:ext cx="317716" cy="369332"/>
          </a:xfrm>
          <a:prstGeom prst="rect">
            <a:avLst/>
          </a:prstGeom>
          <a:noFill/>
        </p:spPr>
        <p:txBody>
          <a:bodyPr wrap="none" rtlCol="0">
            <a:spAutoFit/>
          </a:bodyPr>
          <a:lstStyle/>
          <a:p>
            <a:r>
              <a:rPr lang="de-DE" dirty="0"/>
              <a:t>A</a:t>
            </a:r>
          </a:p>
        </p:txBody>
      </p:sp>
    </p:spTree>
    <p:extLst>
      <p:ext uri="{BB962C8B-B14F-4D97-AF65-F5344CB8AC3E}">
        <p14:creationId xmlns:p14="http://schemas.microsoft.com/office/powerpoint/2010/main" val="8341643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ieren 18">
            <a:extLst>
              <a:ext uri="{FF2B5EF4-FFF2-40B4-BE49-F238E27FC236}">
                <a16:creationId xmlns:a16="http://schemas.microsoft.com/office/drawing/2014/main" id="{9834C822-6BC8-2B88-1C23-A19600E65F83}"/>
              </a:ext>
            </a:extLst>
          </p:cNvPr>
          <p:cNvGrpSpPr/>
          <p:nvPr/>
        </p:nvGrpSpPr>
        <p:grpSpPr>
          <a:xfrm>
            <a:off x="170997" y="251973"/>
            <a:ext cx="8734679" cy="6354053"/>
            <a:chOff x="170997" y="251973"/>
            <a:chExt cx="8734679" cy="6354053"/>
          </a:xfrm>
        </p:grpSpPr>
        <p:grpSp>
          <p:nvGrpSpPr>
            <p:cNvPr id="2" name="Gruppieren 1">
              <a:extLst>
                <a:ext uri="{FF2B5EF4-FFF2-40B4-BE49-F238E27FC236}">
                  <a16:creationId xmlns:a16="http://schemas.microsoft.com/office/drawing/2014/main" id="{CE86974C-717E-7FA5-195B-9057C9EF4B55}"/>
                </a:ext>
              </a:extLst>
            </p:cNvPr>
            <p:cNvGrpSpPr/>
            <p:nvPr/>
          </p:nvGrpSpPr>
          <p:grpSpPr>
            <a:xfrm>
              <a:off x="170997" y="251973"/>
              <a:ext cx="8734679" cy="6354053"/>
              <a:chOff x="222158" y="293801"/>
              <a:chExt cx="8734679" cy="6354053"/>
            </a:xfrm>
          </p:grpSpPr>
          <p:grpSp>
            <p:nvGrpSpPr>
              <p:cNvPr id="3" name="Gruppieren 2">
                <a:extLst>
                  <a:ext uri="{FF2B5EF4-FFF2-40B4-BE49-F238E27FC236}">
                    <a16:creationId xmlns:a16="http://schemas.microsoft.com/office/drawing/2014/main" id="{74F6DB31-97E0-8A92-3240-295A4E21B640}"/>
                  </a:ext>
                </a:extLst>
              </p:cNvPr>
              <p:cNvGrpSpPr/>
              <p:nvPr/>
            </p:nvGrpSpPr>
            <p:grpSpPr>
              <a:xfrm>
                <a:off x="222158" y="293801"/>
                <a:ext cx="8219113" cy="1948982"/>
                <a:chOff x="370503" y="4357129"/>
                <a:chExt cx="8219113" cy="1948982"/>
              </a:xfrm>
            </p:grpSpPr>
            <p:sp>
              <p:nvSpPr>
                <p:cNvPr id="14" name="Textfeld 13">
                  <a:extLst>
                    <a:ext uri="{FF2B5EF4-FFF2-40B4-BE49-F238E27FC236}">
                      <a16:creationId xmlns:a16="http://schemas.microsoft.com/office/drawing/2014/main" id="{98C8FC87-1A2C-0D3B-77DD-2E137F083A12}"/>
                    </a:ext>
                  </a:extLst>
                </p:cNvPr>
                <p:cNvSpPr txBox="1"/>
                <p:nvPr/>
              </p:nvSpPr>
              <p:spPr>
                <a:xfrm>
                  <a:off x="370503" y="4357129"/>
                  <a:ext cx="8219113" cy="369332"/>
                </a:xfrm>
                <a:prstGeom prst="rect">
                  <a:avLst/>
                </a:prstGeom>
                <a:noFill/>
              </p:spPr>
              <p:txBody>
                <a:bodyPr wrap="square">
                  <a:spAutoFit/>
                </a:bodyPr>
                <a:lstStyle/>
                <a:p>
                  <a:r>
                    <a:rPr lang="de-DE" i="1" dirty="0"/>
                    <a:t>Strix aluco </a:t>
                  </a:r>
                  <a:r>
                    <a:rPr lang="de-DE" dirty="0"/>
                    <a:t>(tawny owl)</a:t>
                  </a:r>
                  <a:r>
                    <a:rPr lang="de-DE" sz="1200" dirty="0"/>
                    <a:t> bStrAlu1</a:t>
                  </a:r>
                  <a:r>
                    <a:rPr lang="de-DE" dirty="0"/>
                    <a:t> </a:t>
                  </a:r>
                  <a:r>
                    <a:rPr lang="de-DE" sz="1200" dirty="0"/>
                    <a:t>(GCF_031877795.1) Scaffold NW_027436525.1</a:t>
                  </a:r>
                </a:p>
              </p:txBody>
            </p:sp>
            <p:pic>
              <p:nvPicPr>
                <p:cNvPr id="15" name="Grafik 14" descr="Ein Bild, das Text, Screenshot, Schrift, Zahl enthält.&#10;&#10;KI-generierte Inhalte können fehlerhaft sein.">
                  <a:extLst>
                    <a:ext uri="{FF2B5EF4-FFF2-40B4-BE49-F238E27FC236}">
                      <a16:creationId xmlns:a16="http://schemas.microsoft.com/office/drawing/2014/main" id="{5D24C163-7ADD-EFCF-A807-373CB2C6F190}"/>
                    </a:ext>
                  </a:extLst>
                </p:cNvPr>
                <p:cNvPicPr>
                  <a:picLocks noChangeAspect="1"/>
                </p:cNvPicPr>
                <p:nvPr/>
              </p:nvPicPr>
              <p:blipFill>
                <a:blip r:embed="rId2">
                  <a:extLst>
                    <a:ext uri="{28A0092B-C50C-407E-A947-70E740481C1C}">
                      <a14:useLocalDpi xmlns:a14="http://schemas.microsoft.com/office/drawing/2010/main" val="0"/>
                    </a:ext>
                  </a:extLst>
                </a:blip>
                <a:srcRect b="16345"/>
                <a:stretch/>
              </p:blipFill>
              <p:spPr>
                <a:xfrm>
                  <a:off x="497714" y="4749404"/>
                  <a:ext cx="7047265" cy="1556707"/>
                </a:xfrm>
                <a:prstGeom prst="rect">
                  <a:avLst/>
                </a:prstGeom>
              </p:spPr>
            </p:pic>
            <p:sp>
              <p:nvSpPr>
                <p:cNvPr id="16" name="Textfeld 15">
                  <a:extLst>
                    <a:ext uri="{FF2B5EF4-FFF2-40B4-BE49-F238E27FC236}">
                      <a16:creationId xmlns:a16="http://schemas.microsoft.com/office/drawing/2014/main" id="{5BCFC0F8-DFB3-6BF5-C203-00304D058148}"/>
                    </a:ext>
                  </a:extLst>
                </p:cNvPr>
                <p:cNvSpPr txBox="1"/>
                <p:nvPr/>
              </p:nvSpPr>
              <p:spPr>
                <a:xfrm>
                  <a:off x="4021346" y="5170340"/>
                  <a:ext cx="846707" cy="246221"/>
                </a:xfrm>
                <a:prstGeom prst="rect">
                  <a:avLst/>
                </a:prstGeom>
                <a:noFill/>
              </p:spPr>
              <p:txBody>
                <a:bodyPr wrap="none" rtlCol="0">
                  <a:spAutoFit/>
                </a:bodyPr>
                <a:lstStyle/>
                <a:p>
                  <a:r>
                    <a:rPr lang="de-DE" sz="1000">
                      <a:solidFill>
                        <a:srgbClr val="FF0000"/>
                      </a:solidFill>
                    </a:rPr>
                    <a:t>= CEACAM1</a:t>
                  </a:r>
                </a:p>
              </p:txBody>
            </p:sp>
            <p:sp>
              <p:nvSpPr>
                <p:cNvPr id="17" name="Textfeld 16">
                  <a:extLst>
                    <a:ext uri="{FF2B5EF4-FFF2-40B4-BE49-F238E27FC236}">
                      <a16:creationId xmlns:a16="http://schemas.microsoft.com/office/drawing/2014/main" id="{901F86F7-936F-163F-9691-A0ADC0507EE6}"/>
                    </a:ext>
                  </a:extLst>
                </p:cNvPr>
                <p:cNvSpPr txBox="1"/>
                <p:nvPr/>
              </p:nvSpPr>
              <p:spPr>
                <a:xfrm>
                  <a:off x="5960996" y="4872460"/>
                  <a:ext cx="577402" cy="246221"/>
                </a:xfrm>
                <a:prstGeom prst="rect">
                  <a:avLst/>
                </a:prstGeom>
                <a:noFill/>
              </p:spPr>
              <p:txBody>
                <a:bodyPr wrap="none" rtlCol="0">
                  <a:spAutoFit/>
                </a:bodyPr>
                <a:lstStyle/>
                <a:p>
                  <a:r>
                    <a:rPr lang="de-DE" sz="1000">
                      <a:solidFill>
                        <a:srgbClr val="FF0000"/>
                      </a:solidFill>
                    </a:rPr>
                    <a:t>= BCL3</a:t>
                  </a:r>
                </a:p>
              </p:txBody>
            </p:sp>
          </p:grpSp>
          <p:grpSp>
            <p:nvGrpSpPr>
              <p:cNvPr id="4" name="Gruppieren 3">
                <a:extLst>
                  <a:ext uri="{FF2B5EF4-FFF2-40B4-BE49-F238E27FC236}">
                    <a16:creationId xmlns:a16="http://schemas.microsoft.com/office/drawing/2014/main" id="{432375E6-D9A6-2B4D-E157-FF230477E4E3}"/>
                  </a:ext>
                </a:extLst>
              </p:cNvPr>
              <p:cNvGrpSpPr/>
              <p:nvPr/>
            </p:nvGrpSpPr>
            <p:grpSpPr>
              <a:xfrm>
                <a:off x="263525" y="4641782"/>
                <a:ext cx="7538237" cy="2006072"/>
                <a:chOff x="263524" y="287893"/>
                <a:chExt cx="7538237" cy="2006072"/>
              </a:xfrm>
            </p:grpSpPr>
            <p:pic>
              <p:nvPicPr>
                <p:cNvPr id="11" name="Grafik 10" descr="Ein Bild, das Text, Reihe, Schrift, Zahl enthält.&#10;&#10;KI-generierte Inhalte können fehlerhaft sein.">
                  <a:extLst>
                    <a:ext uri="{FF2B5EF4-FFF2-40B4-BE49-F238E27FC236}">
                      <a16:creationId xmlns:a16="http://schemas.microsoft.com/office/drawing/2014/main" id="{60C12EC9-3E8F-B19D-1AD3-65761B4A47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3525" y="717603"/>
                  <a:ext cx="6849020" cy="1576362"/>
                </a:xfrm>
                <a:prstGeom prst="rect">
                  <a:avLst/>
                </a:prstGeom>
              </p:spPr>
            </p:pic>
            <p:sp>
              <p:nvSpPr>
                <p:cNvPr id="12" name="Textfeld 11">
                  <a:extLst>
                    <a:ext uri="{FF2B5EF4-FFF2-40B4-BE49-F238E27FC236}">
                      <a16:creationId xmlns:a16="http://schemas.microsoft.com/office/drawing/2014/main" id="{41D9AF52-442B-6636-48E4-B3D88497C003}"/>
                    </a:ext>
                  </a:extLst>
                </p:cNvPr>
                <p:cNvSpPr txBox="1"/>
                <p:nvPr/>
              </p:nvSpPr>
              <p:spPr>
                <a:xfrm>
                  <a:off x="263524" y="287893"/>
                  <a:ext cx="7538237" cy="369332"/>
                </a:xfrm>
                <a:prstGeom prst="rect">
                  <a:avLst/>
                </a:prstGeom>
                <a:noFill/>
              </p:spPr>
              <p:txBody>
                <a:bodyPr wrap="square">
                  <a:spAutoFit/>
                </a:bodyPr>
                <a:lstStyle/>
                <a:p>
                  <a:r>
                    <a:rPr lang="en-US" i="1" dirty="0"/>
                    <a:t>Athene noctua </a:t>
                  </a:r>
                  <a:r>
                    <a:rPr lang="en-US" dirty="0"/>
                    <a:t>(little owl) </a:t>
                  </a:r>
                  <a:r>
                    <a:rPr lang="en-US" sz="1200" dirty="0"/>
                    <a:t>bAthNoc1.hap1.1 (GCF_965140245.1) Chromosome 33 - NC_134069.1</a:t>
                  </a:r>
                </a:p>
              </p:txBody>
            </p:sp>
            <p:sp>
              <p:nvSpPr>
                <p:cNvPr id="13" name="Textfeld 12">
                  <a:extLst>
                    <a:ext uri="{FF2B5EF4-FFF2-40B4-BE49-F238E27FC236}">
                      <a16:creationId xmlns:a16="http://schemas.microsoft.com/office/drawing/2014/main" id="{C8563A35-4D8E-E67F-6FA7-15DA791B93D9}"/>
                    </a:ext>
                  </a:extLst>
                </p:cNvPr>
                <p:cNvSpPr txBox="1"/>
                <p:nvPr/>
              </p:nvSpPr>
              <p:spPr>
                <a:xfrm>
                  <a:off x="3760588" y="789348"/>
                  <a:ext cx="846707" cy="246221"/>
                </a:xfrm>
                <a:prstGeom prst="rect">
                  <a:avLst/>
                </a:prstGeom>
                <a:noFill/>
              </p:spPr>
              <p:txBody>
                <a:bodyPr wrap="none" rtlCol="0">
                  <a:spAutoFit/>
                </a:bodyPr>
                <a:lstStyle/>
                <a:p>
                  <a:r>
                    <a:rPr lang="de-DE" sz="1000" dirty="0">
                      <a:solidFill>
                        <a:srgbClr val="FF0000"/>
                      </a:solidFill>
                    </a:rPr>
                    <a:t>= CEACAM1</a:t>
                  </a:r>
                </a:p>
              </p:txBody>
            </p:sp>
          </p:grpSp>
          <p:grpSp>
            <p:nvGrpSpPr>
              <p:cNvPr id="5" name="Gruppieren 4">
                <a:extLst>
                  <a:ext uri="{FF2B5EF4-FFF2-40B4-BE49-F238E27FC236}">
                    <a16:creationId xmlns:a16="http://schemas.microsoft.com/office/drawing/2014/main" id="{E150A12B-7D9B-EAC8-5444-29740B6A856A}"/>
                  </a:ext>
                </a:extLst>
              </p:cNvPr>
              <p:cNvGrpSpPr/>
              <p:nvPr/>
            </p:nvGrpSpPr>
            <p:grpSpPr>
              <a:xfrm>
                <a:off x="260156" y="2442683"/>
                <a:ext cx="7214255" cy="2115087"/>
                <a:chOff x="180786" y="2170300"/>
                <a:chExt cx="7214255" cy="2115087"/>
              </a:xfrm>
            </p:grpSpPr>
            <p:pic>
              <p:nvPicPr>
                <p:cNvPr id="9" name="Grafik 8">
                  <a:extLst>
                    <a:ext uri="{FF2B5EF4-FFF2-40B4-BE49-F238E27FC236}">
                      <a16:creationId xmlns:a16="http://schemas.microsoft.com/office/drawing/2014/main" id="{E7C3F8AE-5E79-8F9A-03CF-AA08CAC5E7CF}"/>
                    </a:ext>
                  </a:extLst>
                </p:cNvPr>
                <p:cNvPicPr>
                  <a:picLocks noChangeAspect="1"/>
                </p:cNvPicPr>
                <p:nvPr/>
              </p:nvPicPr>
              <p:blipFill>
                <a:blip r:embed="rId4"/>
                <a:srcRect r="9862" b="19406"/>
                <a:stretch/>
              </p:blipFill>
              <p:spPr>
                <a:xfrm>
                  <a:off x="263525" y="2531351"/>
                  <a:ext cx="6956807" cy="1754036"/>
                </a:xfrm>
                <a:prstGeom prst="rect">
                  <a:avLst/>
                </a:prstGeom>
              </p:spPr>
            </p:pic>
            <p:sp>
              <p:nvSpPr>
                <p:cNvPr id="10" name="Textfeld 9">
                  <a:extLst>
                    <a:ext uri="{FF2B5EF4-FFF2-40B4-BE49-F238E27FC236}">
                      <a16:creationId xmlns:a16="http://schemas.microsoft.com/office/drawing/2014/main" id="{13CC9B13-B4A8-D847-C13F-76D124B1B396}"/>
                    </a:ext>
                  </a:extLst>
                </p:cNvPr>
                <p:cNvSpPr txBox="1"/>
                <p:nvPr/>
              </p:nvSpPr>
              <p:spPr>
                <a:xfrm>
                  <a:off x="180786" y="2170300"/>
                  <a:ext cx="7214255" cy="369332"/>
                </a:xfrm>
                <a:prstGeom prst="rect">
                  <a:avLst/>
                </a:prstGeom>
                <a:noFill/>
              </p:spPr>
              <p:txBody>
                <a:bodyPr wrap="square">
                  <a:spAutoFit/>
                </a:bodyPr>
                <a:lstStyle/>
                <a:p>
                  <a:r>
                    <a:rPr lang="de-DE" i="1" dirty="0"/>
                    <a:t>Strix uralensis </a:t>
                  </a:r>
                  <a:r>
                    <a:rPr lang="de-DE" dirty="0"/>
                    <a:t>(Ural owl)</a:t>
                  </a:r>
                  <a:r>
                    <a:rPr lang="en-US" dirty="0"/>
                    <a:t> </a:t>
                  </a:r>
                  <a:r>
                    <a:rPr lang="en-US" sz="1200" dirty="0"/>
                    <a:t>bStrUra1 (GCF_047716275.1) Unplaced Scaffold NW_027436856.1</a:t>
                  </a:r>
                  <a:endParaRPr lang="de-DE" sz="1200" dirty="0"/>
                </a:p>
              </p:txBody>
            </p:sp>
          </p:grpSp>
          <p:sp>
            <p:nvSpPr>
              <p:cNvPr id="6" name="Textfeld 5">
                <a:extLst>
                  <a:ext uri="{FF2B5EF4-FFF2-40B4-BE49-F238E27FC236}">
                    <a16:creationId xmlns:a16="http://schemas.microsoft.com/office/drawing/2014/main" id="{6034E453-8418-C36E-4F55-6F50CCE3DA6B}"/>
                  </a:ext>
                </a:extLst>
              </p:cNvPr>
              <p:cNvSpPr txBox="1"/>
              <p:nvPr/>
            </p:nvSpPr>
            <p:spPr>
              <a:xfrm>
                <a:off x="7462517" y="550742"/>
                <a:ext cx="1494320" cy="877163"/>
              </a:xfrm>
              <a:prstGeom prst="rect">
                <a:avLst/>
              </a:prstGeom>
              <a:noFill/>
            </p:spPr>
            <p:txBody>
              <a:bodyPr wrap="none" rtlCol="0">
                <a:spAutoFit/>
              </a:bodyPr>
              <a:lstStyle/>
              <a:p>
                <a:r>
                  <a:rPr lang="de-DE" sz="1100" b="1" dirty="0"/>
                  <a:t>BUSCO </a:t>
                </a:r>
                <a:r>
                  <a:rPr lang="de-DE" sz="1100" b="1" dirty="0" err="1"/>
                  <a:t>analysis</a:t>
                </a:r>
                <a:r>
                  <a:rPr lang="de-DE" sz="1100" dirty="0"/>
                  <a:t> (5.7.1)</a:t>
                </a:r>
              </a:p>
              <a:p>
                <a:r>
                  <a:rPr lang="de-DE" sz="1000" dirty="0"/>
                  <a:t>Single </a:t>
                </a:r>
                <a:r>
                  <a:rPr lang="de-DE" sz="1000" dirty="0" err="1"/>
                  <a:t>copy</a:t>
                </a:r>
                <a:r>
                  <a:rPr lang="de-DE" sz="1000" dirty="0"/>
                  <a:t> 98.0%</a:t>
                </a:r>
              </a:p>
              <a:p>
                <a:r>
                  <a:rPr lang="de-DE" sz="1000" dirty="0" err="1"/>
                  <a:t>Duplicated</a:t>
                </a:r>
                <a:r>
                  <a:rPr lang="de-DE" sz="1000" dirty="0"/>
                  <a:t> 0.9%</a:t>
                </a:r>
              </a:p>
              <a:p>
                <a:r>
                  <a:rPr lang="de-DE" sz="1000" dirty="0" err="1"/>
                  <a:t>Fragmented</a:t>
                </a:r>
                <a:r>
                  <a:rPr lang="de-DE" sz="1000" dirty="0"/>
                  <a:t> 0.5%</a:t>
                </a:r>
              </a:p>
              <a:p>
                <a:r>
                  <a:rPr lang="de-DE" sz="1000" dirty="0" err="1"/>
                  <a:t>Missing</a:t>
                </a:r>
                <a:r>
                  <a:rPr lang="de-DE" sz="1000" dirty="0"/>
                  <a:t> 0.7%</a:t>
                </a:r>
              </a:p>
            </p:txBody>
          </p:sp>
          <p:sp>
            <p:nvSpPr>
              <p:cNvPr id="7" name="Textfeld 6">
                <a:extLst>
                  <a:ext uri="{FF2B5EF4-FFF2-40B4-BE49-F238E27FC236}">
                    <a16:creationId xmlns:a16="http://schemas.microsoft.com/office/drawing/2014/main" id="{57BC35E0-3B0F-DE5A-ACFD-5AEDCEFD04D0}"/>
                  </a:ext>
                </a:extLst>
              </p:cNvPr>
              <p:cNvSpPr txBox="1"/>
              <p:nvPr/>
            </p:nvSpPr>
            <p:spPr>
              <a:xfrm>
                <a:off x="7462517" y="2722381"/>
                <a:ext cx="1494320" cy="877163"/>
              </a:xfrm>
              <a:prstGeom prst="rect">
                <a:avLst/>
              </a:prstGeom>
              <a:noFill/>
            </p:spPr>
            <p:txBody>
              <a:bodyPr wrap="none" rtlCol="0">
                <a:spAutoFit/>
              </a:bodyPr>
              <a:lstStyle/>
              <a:p>
                <a:r>
                  <a:rPr lang="de-DE" sz="1100" b="1" dirty="0"/>
                  <a:t>BUSCO </a:t>
                </a:r>
                <a:r>
                  <a:rPr lang="de-DE" sz="1100" b="1" dirty="0" err="1"/>
                  <a:t>analysis</a:t>
                </a:r>
                <a:r>
                  <a:rPr lang="de-DE" sz="1100" dirty="0"/>
                  <a:t> (5.7.1)</a:t>
                </a:r>
              </a:p>
              <a:p>
                <a:r>
                  <a:rPr lang="de-DE" sz="1000" dirty="0"/>
                  <a:t>Single </a:t>
                </a:r>
                <a:r>
                  <a:rPr lang="de-DE" sz="1000" dirty="0" err="1"/>
                  <a:t>copy</a:t>
                </a:r>
                <a:r>
                  <a:rPr lang="de-DE" sz="1000" dirty="0"/>
                  <a:t> 98.4%</a:t>
                </a:r>
              </a:p>
              <a:p>
                <a:r>
                  <a:rPr lang="de-DE" sz="1000" dirty="0" err="1"/>
                  <a:t>Duplicated</a:t>
                </a:r>
                <a:r>
                  <a:rPr lang="de-DE" sz="1000" dirty="0"/>
                  <a:t> 0.4%</a:t>
                </a:r>
              </a:p>
              <a:p>
                <a:r>
                  <a:rPr lang="de-DE" sz="1000" dirty="0" err="1"/>
                  <a:t>Fragmented</a:t>
                </a:r>
                <a:r>
                  <a:rPr lang="de-DE" sz="1000" dirty="0"/>
                  <a:t> 0.5%</a:t>
                </a:r>
              </a:p>
              <a:p>
                <a:r>
                  <a:rPr lang="de-DE" sz="1000" dirty="0" err="1"/>
                  <a:t>Missing</a:t>
                </a:r>
                <a:r>
                  <a:rPr lang="de-DE" sz="1000" dirty="0"/>
                  <a:t> 0.7%</a:t>
                </a:r>
              </a:p>
            </p:txBody>
          </p:sp>
          <p:sp>
            <p:nvSpPr>
              <p:cNvPr id="8" name="Textfeld 7">
                <a:extLst>
                  <a:ext uri="{FF2B5EF4-FFF2-40B4-BE49-F238E27FC236}">
                    <a16:creationId xmlns:a16="http://schemas.microsoft.com/office/drawing/2014/main" id="{0B05C129-8FCC-BB88-3AC8-3CC4F38FE351}"/>
                  </a:ext>
                </a:extLst>
              </p:cNvPr>
              <p:cNvSpPr txBox="1"/>
              <p:nvPr/>
            </p:nvSpPr>
            <p:spPr>
              <a:xfrm>
                <a:off x="7460573" y="5174043"/>
                <a:ext cx="1494320" cy="877163"/>
              </a:xfrm>
              <a:prstGeom prst="rect">
                <a:avLst/>
              </a:prstGeom>
              <a:noFill/>
            </p:spPr>
            <p:txBody>
              <a:bodyPr wrap="none" rtlCol="0">
                <a:spAutoFit/>
              </a:bodyPr>
              <a:lstStyle/>
              <a:p>
                <a:r>
                  <a:rPr lang="de-DE" sz="1100" b="1" dirty="0"/>
                  <a:t>BUSCO </a:t>
                </a:r>
                <a:r>
                  <a:rPr lang="de-DE" sz="1100" b="1" dirty="0" err="1"/>
                  <a:t>analysis</a:t>
                </a:r>
                <a:r>
                  <a:rPr lang="de-DE" sz="1100" dirty="0"/>
                  <a:t> (5.7.1)</a:t>
                </a:r>
              </a:p>
              <a:p>
                <a:r>
                  <a:rPr lang="de-DE" sz="1000" dirty="0"/>
                  <a:t>Single </a:t>
                </a:r>
                <a:r>
                  <a:rPr lang="de-DE" sz="1000" dirty="0" err="1"/>
                  <a:t>copy</a:t>
                </a:r>
                <a:r>
                  <a:rPr lang="de-DE" sz="1000" dirty="0"/>
                  <a:t> 98.9%</a:t>
                </a:r>
              </a:p>
              <a:p>
                <a:r>
                  <a:rPr lang="de-DE" sz="1000" dirty="0" err="1"/>
                  <a:t>Duplicated</a:t>
                </a:r>
                <a:r>
                  <a:rPr lang="de-DE" sz="1000" dirty="0"/>
                  <a:t> 0.4%</a:t>
                </a:r>
              </a:p>
              <a:p>
                <a:r>
                  <a:rPr lang="de-DE" sz="1000" dirty="0" err="1"/>
                  <a:t>Fragmented</a:t>
                </a:r>
                <a:r>
                  <a:rPr lang="de-DE" sz="1000" dirty="0"/>
                  <a:t> 0.3%</a:t>
                </a:r>
              </a:p>
              <a:p>
                <a:r>
                  <a:rPr lang="de-DE" sz="1000" dirty="0" err="1"/>
                  <a:t>Missing</a:t>
                </a:r>
                <a:r>
                  <a:rPr lang="de-DE" sz="1000" dirty="0"/>
                  <a:t> 0.7%</a:t>
                </a:r>
              </a:p>
            </p:txBody>
          </p:sp>
        </p:grpSp>
        <p:sp>
          <p:nvSpPr>
            <p:cNvPr id="18" name="Textfeld 17">
              <a:extLst>
                <a:ext uri="{FF2B5EF4-FFF2-40B4-BE49-F238E27FC236}">
                  <a16:creationId xmlns:a16="http://schemas.microsoft.com/office/drawing/2014/main" id="{8B4C7CDF-2656-BFEF-E3AB-8EB2A85C190A}"/>
                </a:ext>
              </a:extLst>
            </p:cNvPr>
            <p:cNvSpPr txBox="1"/>
            <p:nvPr/>
          </p:nvSpPr>
          <p:spPr>
            <a:xfrm>
              <a:off x="3821839" y="3894911"/>
              <a:ext cx="846707" cy="246221"/>
            </a:xfrm>
            <a:prstGeom prst="rect">
              <a:avLst/>
            </a:prstGeom>
            <a:noFill/>
          </p:spPr>
          <p:txBody>
            <a:bodyPr wrap="none" rtlCol="0">
              <a:spAutoFit/>
            </a:bodyPr>
            <a:lstStyle/>
            <a:p>
              <a:r>
                <a:rPr lang="de-DE" sz="1000" dirty="0">
                  <a:solidFill>
                    <a:srgbClr val="FF0000"/>
                  </a:solidFill>
                </a:rPr>
                <a:t>= CEACAM1</a:t>
              </a:r>
            </a:p>
          </p:txBody>
        </p:sp>
      </p:grpSp>
    </p:spTree>
    <p:extLst>
      <p:ext uri="{BB962C8B-B14F-4D97-AF65-F5344CB8AC3E}">
        <p14:creationId xmlns:p14="http://schemas.microsoft.com/office/powerpoint/2010/main" val="32623739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ieren 1">
            <a:extLst>
              <a:ext uri="{FF2B5EF4-FFF2-40B4-BE49-F238E27FC236}">
                <a16:creationId xmlns:a16="http://schemas.microsoft.com/office/drawing/2014/main" id="{AFD7C48B-31F1-2D91-2BE9-DA7E85EF0128}"/>
              </a:ext>
            </a:extLst>
          </p:cNvPr>
          <p:cNvGrpSpPr/>
          <p:nvPr/>
        </p:nvGrpSpPr>
        <p:grpSpPr>
          <a:xfrm>
            <a:off x="170224" y="308508"/>
            <a:ext cx="8973776" cy="6007052"/>
            <a:chOff x="157926" y="83782"/>
            <a:chExt cx="8973776" cy="6007052"/>
          </a:xfrm>
        </p:grpSpPr>
        <p:pic>
          <p:nvPicPr>
            <p:cNvPr id="3" name="Grafik 2" descr="Ein Bild, das Text, Screenshot, Schrift, Reihe enthält.&#10;&#10;KI-generierte Inhalte können fehlerhaft sein.">
              <a:extLst>
                <a:ext uri="{FF2B5EF4-FFF2-40B4-BE49-F238E27FC236}">
                  <a16:creationId xmlns:a16="http://schemas.microsoft.com/office/drawing/2014/main" id="{B52F6786-B227-CC51-5CBE-3BB333A32494}"/>
                </a:ext>
              </a:extLst>
            </p:cNvPr>
            <p:cNvPicPr>
              <a:picLocks noChangeAspect="1"/>
            </p:cNvPicPr>
            <p:nvPr/>
          </p:nvPicPr>
          <p:blipFill>
            <a:blip r:embed="rId2">
              <a:extLst>
                <a:ext uri="{28A0092B-C50C-407E-A947-70E740481C1C}">
                  <a14:useLocalDpi xmlns:a14="http://schemas.microsoft.com/office/drawing/2010/main" val="0"/>
                </a:ext>
              </a:extLst>
            </a:blip>
            <a:srcRect t="4101"/>
            <a:stretch/>
          </p:blipFill>
          <p:spPr>
            <a:xfrm>
              <a:off x="515877" y="2618904"/>
              <a:ext cx="6952755" cy="1316599"/>
            </a:xfrm>
            <a:prstGeom prst="rect">
              <a:avLst/>
            </a:prstGeom>
          </p:spPr>
        </p:pic>
        <p:sp>
          <p:nvSpPr>
            <p:cNvPr id="4" name="Textfeld 3">
              <a:extLst>
                <a:ext uri="{FF2B5EF4-FFF2-40B4-BE49-F238E27FC236}">
                  <a16:creationId xmlns:a16="http://schemas.microsoft.com/office/drawing/2014/main" id="{7034B0FA-6ABC-3D89-0392-F21470A55645}"/>
                </a:ext>
              </a:extLst>
            </p:cNvPr>
            <p:cNvSpPr txBox="1"/>
            <p:nvPr/>
          </p:nvSpPr>
          <p:spPr>
            <a:xfrm>
              <a:off x="3798655" y="2976741"/>
              <a:ext cx="846707" cy="246221"/>
            </a:xfrm>
            <a:prstGeom prst="rect">
              <a:avLst/>
            </a:prstGeom>
            <a:noFill/>
          </p:spPr>
          <p:txBody>
            <a:bodyPr wrap="none" rtlCol="0">
              <a:spAutoFit/>
            </a:bodyPr>
            <a:lstStyle/>
            <a:p>
              <a:r>
                <a:rPr lang="de-DE" sz="1000">
                  <a:solidFill>
                    <a:srgbClr val="FF0000"/>
                  </a:solidFill>
                </a:rPr>
                <a:t>= CEACAM1</a:t>
              </a:r>
            </a:p>
          </p:txBody>
        </p:sp>
        <p:sp>
          <p:nvSpPr>
            <p:cNvPr id="5" name="Textfeld 4">
              <a:extLst>
                <a:ext uri="{FF2B5EF4-FFF2-40B4-BE49-F238E27FC236}">
                  <a16:creationId xmlns:a16="http://schemas.microsoft.com/office/drawing/2014/main" id="{4721518B-0123-8254-9D85-1136A24D969E}"/>
                </a:ext>
              </a:extLst>
            </p:cNvPr>
            <p:cNvSpPr txBox="1"/>
            <p:nvPr/>
          </p:nvSpPr>
          <p:spPr>
            <a:xfrm>
              <a:off x="173424" y="2142330"/>
              <a:ext cx="8603847" cy="369332"/>
            </a:xfrm>
            <a:prstGeom prst="rect">
              <a:avLst/>
            </a:prstGeom>
            <a:noFill/>
          </p:spPr>
          <p:txBody>
            <a:bodyPr wrap="square">
              <a:spAutoFit/>
            </a:bodyPr>
            <a:lstStyle/>
            <a:p>
              <a:r>
                <a:rPr lang="en-US" i="1" dirty="0"/>
                <a:t>Astur gentilis </a:t>
              </a:r>
              <a:r>
                <a:rPr lang="en-US" dirty="0"/>
                <a:t>(Northern goshawk) </a:t>
              </a:r>
              <a:r>
                <a:rPr lang="en-US" sz="1400" dirty="0"/>
                <a:t>bAccGen1.1(</a:t>
              </a:r>
              <a:r>
                <a:rPr lang="en-US" sz="1200" dirty="0"/>
                <a:t>GCF_929443795.1) Chromosome 37 - NC_064916.1</a:t>
              </a:r>
            </a:p>
          </p:txBody>
        </p:sp>
        <p:grpSp>
          <p:nvGrpSpPr>
            <p:cNvPr id="6" name="Gruppieren 5">
              <a:extLst>
                <a:ext uri="{FF2B5EF4-FFF2-40B4-BE49-F238E27FC236}">
                  <a16:creationId xmlns:a16="http://schemas.microsoft.com/office/drawing/2014/main" id="{53A58F5E-FA17-062C-483E-A9EEEBCF4AF4}"/>
                </a:ext>
              </a:extLst>
            </p:cNvPr>
            <p:cNvGrpSpPr/>
            <p:nvPr/>
          </p:nvGrpSpPr>
          <p:grpSpPr>
            <a:xfrm>
              <a:off x="165676" y="83782"/>
              <a:ext cx="8966026" cy="1675276"/>
              <a:chOff x="165676" y="83782"/>
              <a:chExt cx="8966026" cy="1675276"/>
            </a:xfrm>
          </p:grpSpPr>
          <p:pic>
            <p:nvPicPr>
              <p:cNvPr id="14" name="Grafik 13" descr="Ein Bild, das Text, Screenshot, Schrift, Reihe enthält.&#10;&#10;KI-generierte Inhalte können fehlerhaft sein.">
                <a:extLst>
                  <a:ext uri="{FF2B5EF4-FFF2-40B4-BE49-F238E27FC236}">
                    <a16:creationId xmlns:a16="http://schemas.microsoft.com/office/drawing/2014/main" id="{642D2FA7-F308-071D-A935-C860068CEBFD}"/>
                  </a:ext>
                </a:extLst>
              </p:cNvPr>
              <p:cNvPicPr>
                <a:picLocks noChangeAspect="1"/>
              </p:cNvPicPr>
              <p:nvPr/>
            </p:nvPicPr>
            <p:blipFill>
              <a:blip r:embed="rId3">
                <a:extLst>
                  <a:ext uri="{28A0092B-C50C-407E-A947-70E740481C1C}">
                    <a14:useLocalDpi xmlns:a14="http://schemas.microsoft.com/office/drawing/2010/main" val="0"/>
                  </a:ext>
                </a:extLst>
              </a:blip>
              <a:srcRect t="15568"/>
              <a:stretch/>
            </p:blipFill>
            <p:spPr>
              <a:xfrm>
                <a:off x="497716" y="486561"/>
                <a:ext cx="7011161" cy="1272497"/>
              </a:xfrm>
              <a:prstGeom prst="rect">
                <a:avLst/>
              </a:prstGeom>
            </p:spPr>
          </p:pic>
          <p:sp>
            <p:nvSpPr>
              <p:cNvPr id="15" name="Textfeld 14">
                <a:extLst>
                  <a:ext uri="{FF2B5EF4-FFF2-40B4-BE49-F238E27FC236}">
                    <a16:creationId xmlns:a16="http://schemas.microsoft.com/office/drawing/2014/main" id="{B605F9B9-08F0-EFAB-E4CB-05B795589D33}"/>
                  </a:ext>
                </a:extLst>
              </p:cNvPr>
              <p:cNvSpPr txBox="1"/>
              <p:nvPr/>
            </p:nvSpPr>
            <p:spPr>
              <a:xfrm>
                <a:off x="165676" y="83782"/>
                <a:ext cx="8966026" cy="369332"/>
              </a:xfrm>
              <a:prstGeom prst="rect">
                <a:avLst/>
              </a:prstGeom>
              <a:noFill/>
            </p:spPr>
            <p:txBody>
              <a:bodyPr wrap="square">
                <a:spAutoFit/>
              </a:bodyPr>
              <a:lstStyle/>
              <a:p>
                <a:r>
                  <a:rPr lang="en-US" i="1" dirty="0"/>
                  <a:t>Calonectris borealis </a:t>
                </a:r>
                <a:r>
                  <a:rPr lang="en-US" dirty="0"/>
                  <a:t>(Cory's shearwater) </a:t>
                </a:r>
                <a:r>
                  <a:rPr lang="en-US" sz="1200" dirty="0"/>
                  <a:t>bCalBor7.hap1.2 (GCF_964195595.1) Chromosome 35 - NC_134346.1</a:t>
                </a:r>
              </a:p>
            </p:txBody>
          </p:sp>
          <p:sp>
            <p:nvSpPr>
              <p:cNvPr id="16" name="Textfeld 15">
                <a:extLst>
                  <a:ext uri="{FF2B5EF4-FFF2-40B4-BE49-F238E27FC236}">
                    <a16:creationId xmlns:a16="http://schemas.microsoft.com/office/drawing/2014/main" id="{3BB33FE0-BB14-278A-FBC5-2EE3B85BF494}"/>
                  </a:ext>
                </a:extLst>
              </p:cNvPr>
              <p:cNvSpPr txBox="1"/>
              <p:nvPr/>
            </p:nvSpPr>
            <p:spPr>
              <a:xfrm>
                <a:off x="4178715" y="614956"/>
                <a:ext cx="846707" cy="246221"/>
              </a:xfrm>
              <a:prstGeom prst="rect">
                <a:avLst/>
              </a:prstGeom>
              <a:noFill/>
            </p:spPr>
            <p:txBody>
              <a:bodyPr wrap="none" rtlCol="0">
                <a:spAutoFit/>
              </a:bodyPr>
              <a:lstStyle/>
              <a:p>
                <a:r>
                  <a:rPr lang="de-DE" sz="1000">
                    <a:solidFill>
                      <a:srgbClr val="FF0000"/>
                    </a:solidFill>
                  </a:rPr>
                  <a:t>= CEACAM1</a:t>
                </a:r>
              </a:p>
            </p:txBody>
          </p:sp>
        </p:grpSp>
        <p:grpSp>
          <p:nvGrpSpPr>
            <p:cNvPr id="7" name="Gruppieren 6">
              <a:extLst>
                <a:ext uri="{FF2B5EF4-FFF2-40B4-BE49-F238E27FC236}">
                  <a16:creationId xmlns:a16="http://schemas.microsoft.com/office/drawing/2014/main" id="{6E35CBE6-CB52-5AE1-1C32-60CF156A4154}"/>
                </a:ext>
              </a:extLst>
            </p:cNvPr>
            <p:cNvGrpSpPr/>
            <p:nvPr/>
          </p:nvGrpSpPr>
          <p:grpSpPr>
            <a:xfrm>
              <a:off x="157926" y="4346339"/>
              <a:ext cx="8619345" cy="1744495"/>
              <a:chOff x="118370" y="218005"/>
              <a:chExt cx="8677988" cy="1756364"/>
            </a:xfrm>
          </p:grpSpPr>
          <p:pic>
            <p:nvPicPr>
              <p:cNvPr id="12" name="Grafik 11">
                <a:extLst>
                  <a:ext uri="{FF2B5EF4-FFF2-40B4-BE49-F238E27FC236}">
                    <a16:creationId xmlns:a16="http://schemas.microsoft.com/office/drawing/2014/main" id="{3C6835D6-7CC5-715B-FD07-6C93EDE42E1B}"/>
                  </a:ext>
                </a:extLst>
              </p:cNvPr>
              <p:cNvPicPr>
                <a:picLocks noChangeAspect="1"/>
              </p:cNvPicPr>
              <p:nvPr/>
            </p:nvPicPr>
            <p:blipFill>
              <a:blip r:embed="rId4"/>
              <a:srcRect r="8700"/>
              <a:stretch/>
            </p:blipFill>
            <p:spPr>
              <a:xfrm>
                <a:off x="263526" y="657225"/>
                <a:ext cx="7215293" cy="1317144"/>
              </a:xfrm>
              <a:prstGeom prst="rect">
                <a:avLst/>
              </a:prstGeom>
            </p:spPr>
          </p:pic>
          <p:sp>
            <p:nvSpPr>
              <p:cNvPr id="13" name="Textfeld 12">
                <a:extLst>
                  <a:ext uri="{FF2B5EF4-FFF2-40B4-BE49-F238E27FC236}">
                    <a16:creationId xmlns:a16="http://schemas.microsoft.com/office/drawing/2014/main" id="{42B99D6F-95C6-A96F-2F95-87494CC3C693}"/>
                  </a:ext>
                </a:extLst>
              </p:cNvPr>
              <p:cNvSpPr txBox="1"/>
              <p:nvPr/>
            </p:nvSpPr>
            <p:spPr>
              <a:xfrm>
                <a:off x="118370" y="218005"/>
                <a:ext cx="8677988" cy="369332"/>
              </a:xfrm>
              <a:prstGeom prst="rect">
                <a:avLst/>
              </a:prstGeom>
              <a:noFill/>
            </p:spPr>
            <p:txBody>
              <a:bodyPr wrap="square">
                <a:spAutoFit/>
              </a:bodyPr>
              <a:lstStyle/>
              <a:p>
                <a:r>
                  <a:rPr lang="en-US" i="1" dirty="0"/>
                  <a:t>Mycteria americana </a:t>
                </a:r>
                <a:r>
                  <a:rPr lang="en-US" dirty="0"/>
                  <a:t>(wood stork) </a:t>
                </a:r>
                <a:r>
                  <a:rPr lang="en-US" sz="1200" dirty="0"/>
                  <a:t>USCA_MyAme_1.0 (GCF_035582795.1) Unplaced Scaffold - NW_027445471.1) </a:t>
                </a:r>
              </a:p>
            </p:txBody>
          </p:sp>
        </p:grpSp>
        <p:sp>
          <p:nvSpPr>
            <p:cNvPr id="8" name="Textfeld 7">
              <a:extLst>
                <a:ext uri="{FF2B5EF4-FFF2-40B4-BE49-F238E27FC236}">
                  <a16:creationId xmlns:a16="http://schemas.microsoft.com/office/drawing/2014/main" id="{BA26B844-35FC-FF38-DE10-FDB7AD55A818}"/>
                </a:ext>
              </a:extLst>
            </p:cNvPr>
            <p:cNvSpPr txBox="1"/>
            <p:nvPr/>
          </p:nvSpPr>
          <p:spPr>
            <a:xfrm>
              <a:off x="4600689" y="4894465"/>
              <a:ext cx="846707" cy="246221"/>
            </a:xfrm>
            <a:prstGeom prst="rect">
              <a:avLst/>
            </a:prstGeom>
            <a:noFill/>
          </p:spPr>
          <p:txBody>
            <a:bodyPr wrap="none" rtlCol="0">
              <a:spAutoFit/>
            </a:bodyPr>
            <a:lstStyle/>
            <a:p>
              <a:r>
                <a:rPr lang="de-DE" sz="1000" dirty="0">
                  <a:solidFill>
                    <a:srgbClr val="FF0000"/>
                  </a:solidFill>
                </a:rPr>
                <a:t>= CEACAM1</a:t>
              </a:r>
            </a:p>
          </p:txBody>
        </p:sp>
        <p:sp>
          <p:nvSpPr>
            <p:cNvPr id="9" name="Textfeld 8">
              <a:extLst>
                <a:ext uri="{FF2B5EF4-FFF2-40B4-BE49-F238E27FC236}">
                  <a16:creationId xmlns:a16="http://schemas.microsoft.com/office/drawing/2014/main" id="{0445A4E0-AA6C-06E0-7D06-018CA8D05D98}"/>
                </a:ext>
              </a:extLst>
            </p:cNvPr>
            <p:cNvSpPr txBox="1"/>
            <p:nvPr/>
          </p:nvSpPr>
          <p:spPr>
            <a:xfrm>
              <a:off x="7468632" y="486561"/>
              <a:ext cx="1494320" cy="877163"/>
            </a:xfrm>
            <a:prstGeom prst="rect">
              <a:avLst/>
            </a:prstGeom>
            <a:noFill/>
          </p:spPr>
          <p:txBody>
            <a:bodyPr wrap="none" rtlCol="0">
              <a:spAutoFit/>
            </a:bodyPr>
            <a:lstStyle/>
            <a:p>
              <a:r>
                <a:rPr lang="de-DE" sz="1100" b="1" dirty="0"/>
                <a:t>BUSCO </a:t>
              </a:r>
              <a:r>
                <a:rPr lang="de-DE" sz="1100" b="1" dirty="0" err="1"/>
                <a:t>analysis</a:t>
              </a:r>
              <a:r>
                <a:rPr lang="de-DE" sz="1100" dirty="0"/>
                <a:t> (5.7.1)</a:t>
              </a:r>
            </a:p>
            <a:p>
              <a:r>
                <a:rPr lang="de-DE" sz="1000" dirty="0"/>
                <a:t>Single </a:t>
              </a:r>
              <a:r>
                <a:rPr lang="de-DE" sz="1000" dirty="0" err="1"/>
                <a:t>copy</a:t>
              </a:r>
              <a:r>
                <a:rPr lang="de-DE" sz="1000" dirty="0"/>
                <a:t> 97.1%</a:t>
              </a:r>
            </a:p>
            <a:p>
              <a:r>
                <a:rPr lang="de-DE" sz="1000" dirty="0" err="1"/>
                <a:t>Duplicated</a:t>
              </a:r>
              <a:r>
                <a:rPr lang="de-DE" sz="1000" dirty="0"/>
                <a:t> 1.5%</a:t>
              </a:r>
            </a:p>
            <a:p>
              <a:r>
                <a:rPr lang="de-DE" sz="1000" dirty="0" err="1"/>
                <a:t>Fragmented</a:t>
              </a:r>
              <a:r>
                <a:rPr lang="de-DE" sz="1000" dirty="0"/>
                <a:t> 0.5%</a:t>
              </a:r>
            </a:p>
            <a:p>
              <a:r>
                <a:rPr lang="de-DE" sz="1000" dirty="0" err="1"/>
                <a:t>Missing</a:t>
              </a:r>
              <a:r>
                <a:rPr lang="de-DE" sz="1000" dirty="0"/>
                <a:t> 0.9%</a:t>
              </a:r>
            </a:p>
          </p:txBody>
        </p:sp>
        <p:sp>
          <p:nvSpPr>
            <p:cNvPr id="10" name="Textfeld 9">
              <a:extLst>
                <a:ext uri="{FF2B5EF4-FFF2-40B4-BE49-F238E27FC236}">
                  <a16:creationId xmlns:a16="http://schemas.microsoft.com/office/drawing/2014/main" id="{4FD7A4AC-83B5-693C-258B-52448221EB8E}"/>
                </a:ext>
              </a:extLst>
            </p:cNvPr>
            <p:cNvSpPr txBox="1"/>
            <p:nvPr/>
          </p:nvSpPr>
          <p:spPr>
            <a:xfrm>
              <a:off x="7468632" y="2611332"/>
              <a:ext cx="1494320" cy="877163"/>
            </a:xfrm>
            <a:prstGeom prst="rect">
              <a:avLst/>
            </a:prstGeom>
            <a:noFill/>
          </p:spPr>
          <p:txBody>
            <a:bodyPr wrap="none" rtlCol="0">
              <a:spAutoFit/>
            </a:bodyPr>
            <a:lstStyle/>
            <a:p>
              <a:r>
                <a:rPr lang="de-DE" sz="1100" b="1" dirty="0"/>
                <a:t>BUSCO </a:t>
              </a:r>
              <a:r>
                <a:rPr lang="de-DE" sz="1100" b="1" dirty="0" err="1"/>
                <a:t>analysis</a:t>
              </a:r>
              <a:r>
                <a:rPr lang="de-DE" sz="1100" dirty="0"/>
                <a:t> (4.1.4)</a:t>
              </a:r>
            </a:p>
            <a:p>
              <a:r>
                <a:rPr lang="de-DE" sz="1000" dirty="0"/>
                <a:t>Single </a:t>
              </a:r>
              <a:r>
                <a:rPr lang="de-DE" sz="1000" dirty="0" err="1"/>
                <a:t>copy</a:t>
              </a:r>
              <a:r>
                <a:rPr lang="de-DE" sz="1000" dirty="0"/>
                <a:t> 98.6%</a:t>
              </a:r>
            </a:p>
            <a:p>
              <a:r>
                <a:rPr lang="de-DE" sz="1000" dirty="0" err="1"/>
                <a:t>Duplicated</a:t>
              </a:r>
              <a:r>
                <a:rPr lang="de-DE" sz="1000" dirty="0"/>
                <a:t> 0.6%</a:t>
              </a:r>
            </a:p>
            <a:p>
              <a:r>
                <a:rPr lang="de-DE" sz="1000" dirty="0" err="1"/>
                <a:t>Fragmented</a:t>
              </a:r>
              <a:r>
                <a:rPr lang="de-DE" sz="1000" dirty="0"/>
                <a:t> 0.1%</a:t>
              </a:r>
            </a:p>
            <a:p>
              <a:r>
                <a:rPr lang="de-DE" sz="1000" dirty="0" err="1"/>
                <a:t>Missing</a:t>
              </a:r>
              <a:r>
                <a:rPr lang="de-DE" sz="1000" dirty="0"/>
                <a:t> 0.7%</a:t>
              </a:r>
            </a:p>
          </p:txBody>
        </p:sp>
        <p:sp>
          <p:nvSpPr>
            <p:cNvPr id="11" name="Textfeld 10">
              <a:extLst>
                <a:ext uri="{FF2B5EF4-FFF2-40B4-BE49-F238E27FC236}">
                  <a16:creationId xmlns:a16="http://schemas.microsoft.com/office/drawing/2014/main" id="{F507D3C2-4980-BEB4-F328-B84B4590B9CF}"/>
                </a:ext>
              </a:extLst>
            </p:cNvPr>
            <p:cNvSpPr txBox="1"/>
            <p:nvPr/>
          </p:nvSpPr>
          <p:spPr>
            <a:xfrm>
              <a:off x="7468632" y="4883145"/>
              <a:ext cx="1494320" cy="877163"/>
            </a:xfrm>
            <a:prstGeom prst="rect">
              <a:avLst/>
            </a:prstGeom>
            <a:noFill/>
          </p:spPr>
          <p:txBody>
            <a:bodyPr wrap="none" rtlCol="0">
              <a:spAutoFit/>
            </a:bodyPr>
            <a:lstStyle/>
            <a:p>
              <a:r>
                <a:rPr lang="de-DE" sz="1100" b="1" dirty="0"/>
                <a:t>BUSCO </a:t>
              </a:r>
              <a:r>
                <a:rPr lang="de-DE" sz="1100" b="1" dirty="0" err="1"/>
                <a:t>analysis</a:t>
              </a:r>
              <a:r>
                <a:rPr lang="de-DE" sz="1100" dirty="0"/>
                <a:t> (5.7.1)</a:t>
              </a:r>
            </a:p>
            <a:p>
              <a:r>
                <a:rPr lang="de-DE" sz="1000" dirty="0"/>
                <a:t>Single </a:t>
              </a:r>
              <a:r>
                <a:rPr lang="de-DE" sz="1000" dirty="0" err="1"/>
                <a:t>copy</a:t>
              </a:r>
              <a:r>
                <a:rPr lang="de-DE" sz="1000" dirty="0"/>
                <a:t> 98.5%</a:t>
              </a:r>
            </a:p>
            <a:p>
              <a:r>
                <a:rPr lang="de-DE" sz="1000" dirty="0" err="1"/>
                <a:t>Duplicated</a:t>
              </a:r>
              <a:r>
                <a:rPr lang="de-DE" sz="1000" dirty="0"/>
                <a:t> 0.5%</a:t>
              </a:r>
            </a:p>
            <a:p>
              <a:r>
                <a:rPr lang="de-DE" sz="1000" dirty="0" err="1"/>
                <a:t>Fragmented</a:t>
              </a:r>
              <a:r>
                <a:rPr lang="de-DE" sz="1000" dirty="0"/>
                <a:t> 0.4%</a:t>
              </a:r>
            </a:p>
            <a:p>
              <a:r>
                <a:rPr lang="de-DE" sz="1000" dirty="0" err="1"/>
                <a:t>Missing</a:t>
              </a:r>
              <a:r>
                <a:rPr lang="de-DE" sz="1000" dirty="0"/>
                <a:t> 0.6%</a:t>
              </a:r>
            </a:p>
          </p:txBody>
        </p:sp>
      </p:grpSp>
    </p:spTree>
    <p:extLst>
      <p:ext uri="{BB962C8B-B14F-4D97-AF65-F5344CB8AC3E}">
        <p14:creationId xmlns:p14="http://schemas.microsoft.com/office/powerpoint/2010/main" val="3088840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Grafik 19" descr="Ein Bild, das Text, Screenshot, Schrift, Reihe enthält.&#10;&#10;KI-generierte Inhalte können fehlerhaft sein.">
            <a:extLst>
              <a:ext uri="{FF2B5EF4-FFF2-40B4-BE49-F238E27FC236}">
                <a16:creationId xmlns:a16="http://schemas.microsoft.com/office/drawing/2014/main" id="{183857B7-E5E8-6ED9-02F0-2C17A76F63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6076" y="821830"/>
            <a:ext cx="7054624" cy="1464434"/>
          </a:xfrm>
          <a:prstGeom prst="rect">
            <a:avLst/>
          </a:prstGeom>
        </p:spPr>
      </p:pic>
      <p:sp>
        <p:nvSpPr>
          <p:cNvPr id="21" name="Textfeld 20">
            <a:extLst>
              <a:ext uri="{FF2B5EF4-FFF2-40B4-BE49-F238E27FC236}">
                <a16:creationId xmlns:a16="http://schemas.microsoft.com/office/drawing/2014/main" id="{0B6005EC-6D4A-68E4-6EC8-CFE8F7C898AE}"/>
              </a:ext>
            </a:extLst>
          </p:cNvPr>
          <p:cNvSpPr txBox="1"/>
          <p:nvPr/>
        </p:nvSpPr>
        <p:spPr>
          <a:xfrm>
            <a:off x="263524" y="452498"/>
            <a:ext cx="8712201" cy="369332"/>
          </a:xfrm>
          <a:prstGeom prst="rect">
            <a:avLst/>
          </a:prstGeom>
          <a:noFill/>
        </p:spPr>
        <p:txBody>
          <a:bodyPr wrap="square">
            <a:spAutoFit/>
          </a:bodyPr>
          <a:lstStyle/>
          <a:p>
            <a:pPr algn="l"/>
            <a:r>
              <a:rPr lang="de-DE" i="1" dirty="0">
                <a:solidFill>
                  <a:srgbClr val="222222"/>
                </a:solidFill>
                <a:effectLst/>
                <a:latin typeface="arial" panose="020B0604020202020204" pitchFamily="34" charset="0"/>
              </a:rPr>
              <a:t>Phoenicopterus ruber </a:t>
            </a:r>
            <a:r>
              <a:rPr lang="de-DE" i="1" dirty="0" err="1">
                <a:solidFill>
                  <a:srgbClr val="222222"/>
                </a:solidFill>
                <a:effectLst/>
                <a:latin typeface="arial" panose="020B0604020202020204" pitchFamily="34" charset="0"/>
              </a:rPr>
              <a:t>ruber</a:t>
            </a:r>
            <a:r>
              <a:rPr lang="de-DE" i="1" dirty="0">
                <a:solidFill>
                  <a:srgbClr val="222222"/>
                </a:solidFill>
                <a:effectLst/>
                <a:latin typeface="arial" panose="020B0604020202020204" pitchFamily="34" charset="0"/>
              </a:rPr>
              <a:t> </a:t>
            </a:r>
            <a:r>
              <a:rPr lang="de-DE" i="0" dirty="0">
                <a:solidFill>
                  <a:srgbClr val="222222"/>
                </a:solidFill>
                <a:effectLst/>
                <a:latin typeface="arial" panose="020B0604020202020204" pitchFamily="34" charset="0"/>
              </a:rPr>
              <a:t>(American Flamingo) </a:t>
            </a:r>
            <a:r>
              <a:rPr lang="de-DE" sz="1200" i="0" dirty="0">
                <a:solidFill>
                  <a:srgbClr val="222222"/>
                </a:solidFill>
                <a:effectLst/>
                <a:latin typeface="arial" panose="020B0604020202020204" pitchFamily="34" charset="0"/>
              </a:rPr>
              <a:t>bPhoRub2.pri GCA_009819775.1 chromosome 30 </a:t>
            </a:r>
          </a:p>
        </p:txBody>
      </p:sp>
    </p:spTree>
    <p:extLst>
      <p:ext uri="{BB962C8B-B14F-4D97-AF65-F5344CB8AC3E}">
        <p14:creationId xmlns:p14="http://schemas.microsoft.com/office/powerpoint/2010/main" val="37319173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ieren 1">
            <a:extLst>
              <a:ext uri="{FF2B5EF4-FFF2-40B4-BE49-F238E27FC236}">
                <a16:creationId xmlns:a16="http://schemas.microsoft.com/office/drawing/2014/main" id="{1AD0F28E-344E-FE03-B7AD-56A9A44B7780}"/>
              </a:ext>
            </a:extLst>
          </p:cNvPr>
          <p:cNvGrpSpPr/>
          <p:nvPr/>
        </p:nvGrpSpPr>
        <p:grpSpPr>
          <a:xfrm>
            <a:off x="197563" y="399736"/>
            <a:ext cx="8776070" cy="6439934"/>
            <a:chOff x="197563" y="399736"/>
            <a:chExt cx="8776070" cy="6439934"/>
          </a:xfrm>
        </p:grpSpPr>
        <p:grpSp>
          <p:nvGrpSpPr>
            <p:cNvPr id="3" name="Gruppieren 2">
              <a:extLst>
                <a:ext uri="{FF2B5EF4-FFF2-40B4-BE49-F238E27FC236}">
                  <a16:creationId xmlns:a16="http://schemas.microsoft.com/office/drawing/2014/main" id="{ABFE2953-E27E-25D3-9D9B-BBFFCE46CAFA}"/>
                </a:ext>
              </a:extLst>
            </p:cNvPr>
            <p:cNvGrpSpPr/>
            <p:nvPr/>
          </p:nvGrpSpPr>
          <p:grpSpPr>
            <a:xfrm>
              <a:off x="197563" y="5486298"/>
              <a:ext cx="8191427" cy="1295574"/>
              <a:chOff x="180785" y="2273309"/>
              <a:chExt cx="8191427" cy="1295574"/>
            </a:xfrm>
          </p:grpSpPr>
          <p:sp>
            <p:nvSpPr>
              <p:cNvPr id="17" name="Textfeld 16">
                <a:extLst>
                  <a:ext uri="{FF2B5EF4-FFF2-40B4-BE49-F238E27FC236}">
                    <a16:creationId xmlns:a16="http://schemas.microsoft.com/office/drawing/2014/main" id="{BDD2BC22-D2A2-77DD-1C93-9FE2E57D8EA5}"/>
                  </a:ext>
                </a:extLst>
              </p:cNvPr>
              <p:cNvSpPr txBox="1"/>
              <p:nvPr/>
            </p:nvSpPr>
            <p:spPr>
              <a:xfrm>
                <a:off x="180785" y="2273309"/>
                <a:ext cx="8191427" cy="369332"/>
              </a:xfrm>
              <a:prstGeom prst="rect">
                <a:avLst/>
              </a:prstGeom>
              <a:noFill/>
            </p:spPr>
            <p:txBody>
              <a:bodyPr wrap="square">
                <a:spAutoFit/>
              </a:bodyPr>
              <a:lstStyle/>
              <a:p>
                <a:r>
                  <a:rPr lang="de-DE" i="1" dirty="0" err="1"/>
                  <a:t>Cuculus</a:t>
                </a:r>
                <a:r>
                  <a:rPr lang="de-DE" i="1" dirty="0"/>
                  <a:t> </a:t>
                </a:r>
                <a:r>
                  <a:rPr lang="de-DE" i="1" dirty="0" err="1"/>
                  <a:t>canorus</a:t>
                </a:r>
                <a:r>
                  <a:rPr lang="de-DE" i="1" dirty="0"/>
                  <a:t> </a:t>
                </a:r>
                <a:r>
                  <a:rPr lang="de-DE" dirty="0"/>
                  <a:t>(</a:t>
                </a:r>
                <a:r>
                  <a:rPr lang="de-DE" dirty="0" err="1"/>
                  <a:t>common</a:t>
                </a:r>
                <a:r>
                  <a:rPr lang="de-DE" dirty="0"/>
                  <a:t> </a:t>
                </a:r>
                <a:r>
                  <a:rPr lang="de-DE" dirty="0" err="1"/>
                  <a:t>cuckoo</a:t>
                </a:r>
                <a:r>
                  <a:rPr lang="de-DE" dirty="0"/>
                  <a:t>) </a:t>
                </a:r>
                <a:r>
                  <a:rPr lang="de-DE" sz="1200" dirty="0"/>
                  <a:t>bCucCan1.pri (GCF_017976375.1) Chromosome 35 - NC_071435.1</a:t>
                </a:r>
              </a:p>
            </p:txBody>
          </p:sp>
          <p:pic>
            <p:nvPicPr>
              <p:cNvPr id="18" name="Grafik 17">
                <a:extLst>
                  <a:ext uri="{FF2B5EF4-FFF2-40B4-BE49-F238E27FC236}">
                    <a16:creationId xmlns:a16="http://schemas.microsoft.com/office/drawing/2014/main" id="{06B26627-1679-7C0E-F79D-F447B6FD0F0E}"/>
                  </a:ext>
                </a:extLst>
              </p:cNvPr>
              <p:cNvPicPr>
                <a:picLocks noChangeAspect="1"/>
              </p:cNvPicPr>
              <p:nvPr/>
            </p:nvPicPr>
            <p:blipFill>
              <a:blip r:embed="rId2"/>
              <a:srcRect r="4438"/>
              <a:stretch/>
            </p:blipFill>
            <p:spPr>
              <a:xfrm>
                <a:off x="263526" y="2703090"/>
                <a:ext cx="6918356" cy="865793"/>
              </a:xfrm>
              <a:prstGeom prst="rect">
                <a:avLst/>
              </a:prstGeom>
            </p:spPr>
          </p:pic>
        </p:grpSp>
        <p:grpSp>
          <p:nvGrpSpPr>
            <p:cNvPr id="4" name="Gruppieren 3">
              <a:extLst>
                <a:ext uri="{FF2B5EF4-FFF2-40B4-BE49-F238E27FC236}">
                  <a16:creationId xmlns:a16="http://schemas.microsoft.com/office/drawing/2014/main" id="{5D3B3DB8-CD03-5125-2F9A-4326C69D19BF}"/>
                </a:ext>
              </a:extLst>
            </p:cNvPr>
            <p:cNvGrpSpPr/>
            <p:nvPr/>
          </p:nvGrpSpPr>
          <p:grpSpPr>
            <a:xfrm>
              <a:off x="197563" y="3732463"/>
              <a:ext cx="7444808" cy="1726937"/>
              <a:chOff x="180785" y="3908630"/>
              <a:chExt cx="7444808" cy="1726937"/>
            </a:xfrm>
          </p:grpSpPr>
          <p:pic>
            <p:nvPicPr>
              <p:cNvPr id="15" name="Grafik 14">
                <a:extLst>
                  <a:ext uri="{FF2B5EF4-FFF2-40B4-BE49-F238E27FC236}">
                    <a16:creationId xmlns:a16="http://schemas.microsoft.com/office/drawing/2014/main" id="{066C4B09-6495-4AF6-0BCA-678B051EEE31}"/>
                  </a:ext>
                </a:extLst>
              </p:cNvPr>
              <p:cNvPicPr>
                <a:picLocks noChangeAspect="1"/>
              </p:cNvPicPr>
              <p:nvPr/>
            </p:nvPicPr>
            <p:blipFill>
              <a:blip r:embed="rId3"/>
              <a:stretch>
                <a:fillRect/>
              </a:stretch>
            </p:blipFill>
            <p:spPr>
              <a:xfrm>
                <a:off x="263525" y="4277962"/>
                <a:ext cx="6918356" cy="1357605"/>
              </a:xfrm>
              <a:prstGeom prst="rect">
                <a:avLst/>
              </a:prstGeom>
            </p:spPr>
          </p:pic>
          <p:sp>
            <p:nvSpPr>
              <p:cNvPr id="16" name="Textfeld 15">
                <a:extLst>
                  <a:ext uri="{FF2B5EF4-FFF2-40B4-BE49-F238E27FC236}">
                    <a16:creationId xmlns:a16="http://schemas.microsoft.com/office/drawing/2014/main" id="{653EA82E-0648-D91E-18F1-FA61DD2DFA60}"/>
                  </a:ext>
                </a:extLst>
              </p:cNvPr>
              <p:cNvSpPr txBox="1"/>
              <p:nvPr/>
            </p:nvSpPr>
            <p:spPr>
              <a:xfrm>
                <a:off x="180785" y="3908630"/>
                <a:ext cx="7444808" cy="369332"/>
              </a:xfrm>
              <a:prstGeom prst="rect">
                <a:avLst/>
              </a:prstGeom>
              <a:noFill/>
            </p:spPr>
            <p:txBody>
              <a:bodyPr wrap="square">
                <a:spAutoFit/>
              </a:bodyPr>
              <a:lstStyle/>
              <a:p>
                <a:r>
                  <a:rPr lang="de-DE" i="1" dirty="0"/>
                  <a:t>Falco </a:t>
                </a:r>
                <a:r>
                  <a:rPr lang="de-DE" i="1" dirty="0" err="1"/>
                  <a:t>rusticolus</a:t>
                </a:r>
                <a:r>
                  <a:rPr lang="de-DE" i="1" dirty="0"/>
                  <a:t> </a:t>
                </a:r>
                <a:r>
                  <a:rPr lang="de-DE" dirty="0"/>
                  <a:t>(</a:t>
                </a:r>
                <a:r>
                  <a:rPr lang="de-DE" dirty="0" err="1"/>
                  <a:t>gyrfalcon</a:t>
                </a:r>
                <a:r>
                  <a:rPr lang="de-DE" dirty="0"/>
                  <a:t>) </a:t>
                </a:r>
                <a:r>
                  <a:rPr lang="de-DE" sz="1200" dirty="0"/>
                  <a:t>bFalRus1.pri (GCF_015220075.1) Chromosome 3 - NC_051189.1</a:t>
                </a:r>
              </a:p>
            </p:txBody>
          </p:sp>
        </p:grpSp>
        <p:grpSp>
          <p:nvGrpSpPr>
            <p:cNvPr id="5" name="Gruppieren 4">
              <a:extLst>
                <a:ext uri="{FF2B5EF4-FFF2-40B4-BE49-F238E27FC236}">
                  <a16:creationId xmlns:a16="http://schemas.microsoft.com/office/drawing/2014/main" id="{A8EF0034-DDD5-F5FE-4A83-F8BA42AEA9CD}"/>
                </a:ext>
              </a:extLst>
            </p:cNvPr>
            <p:cNvGrpSpPr/>
            <p:nvPr/>
          </p:nvGrpSpPr>
          <p:grpSpPr>
            <a:xfrm>
              <a:off x="197563" y="399736"/>
              <a:ext cx="8694628" cy="1677903"/>
              <a:chOff x="190973" y="2674199"/>
              <a:chExt cx="8694628" cy="1677903"/>
            </a:xfrm>
          </p:grpSpPr>
          <p:sp>
            <p:nvSpPr>
              <p:cNvPr id="13" name="Textfeld 12">
                <a:extLst>
                  <a:ext uri="{FF2B5EF4-FFF2-40B4-BE49-F238E27FC236}">
                    <a16:creationId xmlns:a16="http://schemas.microsoft.com/office/drawing/2014/main" id="{904965B2-FADC-4011-CDB8-0716066D917E}"/>
                  </a:ext>
                </a:extLst>
              </p:cNvPr>
              <p:cNvSpPr txBox="1"/>
              <p:nvPr/>
            </p:nvSpPr>
            <p:spPr>
              <a:xfrm>
                <a:off x="190973" y="2674199"/>
                <a:ext cx="8694628" cy="369332"/>
              </a:xfrm>
              <a:prstGeom prst="rect">
                <a:avLst/>
              </a:prstGeom>
              <a:noFill/>
            </p:spPr>
            <p:txBody>
              <a:bodyPr wrap="square">
                <a:spAutoFit/>
              </a:bodyPr>
              <a:lstStyle/>
              <a:p>
                <a:r>
                  <a:rPr lang="de-DE" i="1" dirty="0"/>
                  <a:t>Anser cygnoides </a:t>
                </a:r>
                <a:r>
                  <a:rPr lang="de-DE" dirty="0"/>
                  <a:t>(Swan </a:t>
                </a:r>
                <a:r>
                  <a:rPr lang="de-DE" dirty="0" err="1"/>
                  <a:t>goose</a:t>
                </a:r>
                <a:r>
                  <a:rPr lang="de-DE" dirty="0"/>
                  <a:t>) </a:t>
                </a:r>
                <a:r>
                  <a:rPr lang="de-DE" sz="1200" dirty="0"/>
                  <a:t>Taihu_goose_T2T_genome (GCF_040182565.1) Chromosome 37 - NC_089909.1</a:t>
                </a:r>
              </a:p>
            </p:txBody>
          </p:sp>
          <p:pic>
            <p:nvPicPr>
              <p:cNvPr id="14" name="Grafik 13">
                <a:extLst>
                  <a:ext uri="{FF2B5EF4-FFF2-40B4-BE49-F238E27FC236}">
                    <a16:creationId xmlns:a16="http://schemas.microsoft.com/office/drawing/2014/main" id="{59BC24CD-4205-0F54-B9B8-BEF90F66D688}"/>
                  </a:ext>
                </a:extLst>
              </p:cNvPr>
              <p:cNvPicPr>
                <a:picLocks noChangeAspect="1"/>
              </p:cNvPicPr>
              <p:nvPr/>
            </p:nvPicPr>
            <p:blipFill>
              <a:blip r:embed="rId4"/>
              <a:srcRect b="47172"/>
              <a:stretch/>
            </p:blipFill>
            <p:spPr>
              <a:xfrm>
                <a:off x="263525" y="3074021"/>
                <a:ext cx="7085231" cy="1278081"/>
              </a:xfrm>
              <a:prstGeom prst="rect">
                <a:avLst/>
              </a:prstGeom>
            </p:spPr>
          </p:pic>
        </p:grpSp>
        <p:sp>
          <p:nvSpPr>
            <p:cNvPr id="6" name="Textfeld 5">
              <a:extLst>
                <a:ext uri="{FF2B5EF4-FFF2-40B4-BE49-F238E27FC236}">
                  <a16:creationId xmlns:a16="http://schemas.microsoft.com/office/drawing/2014/main" id="{A71C5320-F45F-0BF1-B5BF-04DFA90DB86D}"/>
                </a:ext>
              </a:extLst>
            </p:cNvPr>
            <p:cNvSpPr txBox="1"/>
            <p:nvPr/>
          </p:nvSpPr>
          <p:spPr>
            <a:xfrm>
              <a:off x="7479313" y="829517"/>
              <a:ext cx="1494320" cy="877163"/>
            </a:xfrm>
            <a:prstGeom prst="rect">
              <a:avLst/>
            </a:prstGeom>
            <a:noFill/>
          </p:spPr>
          <p:txBody>
            <a:bodyPr wrap="none" rtlCol="0">
              <a:spAutoFit/>
            </a:bodyPr>
            <a:lstStyle/>
            <a:p>
              <a:r>
                <a:rPr lang="de-DE" sz="1100" b="1" dirty="0"/>
                <a:t>BUSCO </a:t>
              </a:r>
              <a:r>
                <a:rPr lang="de-DE" sz="1100" b="1" dirty="0" err="1"/>
                <a:t>analysis</a:t>
              </a:r>
              <a:r>
                <a:rPr lang="de-DE" sz="1100" dirty="0"/>
                <a:t> (5.7.1)</a:t>
              </a:r>
            </a:p>
            <a:p>
              <a:r>
                <a:rPr lang="de-DE" sz="1000" dirty="0"/>
                <a:t>Single </a:t>
              </a:r>
              <a:r>
                <a:rPr lang="de-DE" sz="1000" dirty="0" err="1"/>
                <a:t>copy</a:t>
              </a:r>
              <a:r>
                <a:rPr lang="de-DE" sz="1000" dirty="0"/>
                <a:t> 98.2%</a:t>
              </a:r>
            </a:p>
            <a:p>
              <a:r>
                <a:rPr lang="de-DE" sz="1000" dirty="0" err="1"/>
                <a:t>Duplicated</a:t>
              </a:r>
              <a:r>
                <a:rPr lang="de-DE" sz="1000" dirty="0"/>
                <a:t> 0.5%</a:t>
              </a:r>
            </a:p>
            <a:p>
              <a:r>
                <a:rPr lang="de-DE" sz="1000" dirty="0" err="1"/>
                <a:t>Fragmented</a:t>
              </a:r>
              <a:r>
                <a:rPr lang="de-DE" sz="1000" dirty="0"/>
                <a:t> 0.5%</a:t>
              </a:r>
            </a:p>
            <a:p>
              <a:r>
                <a:rPr lang="de-DE" sz="1000" dirty="0" err="1"/>
                <a:t>Missing</a:t>
              </a:r>
              <a:r>
                <a:rPr lang="de-DE" sz="1000" dirty="0"/>
                <a:t> 0.8%</a:t>
              </a:r>
            </a:p>
          </p:txBody>
        </p:sp>
        <p:grpSp>
          <p:nvGrpSpPr>
            <p:cNvPr id="7" name="Gruppieren 6">
              <a:extLst>
                <a:ext uri="{FF2B5EF4-FFF2-40B4-BE49-F238E27FC236}">
                  <a16:creationId xmlns:a16="http://schemas.microsoft.com/office/drawing/2014/main" id="{87DA1BDC-A9EE-EE28-BE73-DAB6C8F0B78A}"/>
                </a:ext>
              </a:extLst>
            </p:cNvPr>
            <p:cNvGrpSpPr/>
            <p:nvPr/>
          </p:nvGrpSpPr>
          <p:grpSpPr>
            <a:xfrm>
              <a:off x="197564" y="2019293"/>
              <a:ext cx="8776069" cy="1616531"/>
              <a:chOff x="197564" y="2019293"/>
              <a:chExt cx="8776069" cy="1616531"/>
            </a:xfrm>
          </p:grpSpPr>
          <p:pic>
            <p:nvPicPr>
              <p:cNvPr id="10" name="Grafik 9">
                <a:extLst>
                  <a:ext uri="{FF2B5EF4-FFF2-40B4-BE49-F238E27FC236}">
                    <a16:creationId xmlns:a16="http://schemas.microsoft.com/office/drawing/2014/main" id="{3E96522D-F466-5BA6-DB49-8847E1598470}"/>
                  </a:ext>
                </a:extLst>
              </p:cNvPr>
              <p:cNvPicPr>
                <a:picLocks noChangeAspect="1"/>
              </p:cNvPicPr>
              <p:nvPr/>
            </p:nvPicPr>
            <p:blipFill>
              <a:blip r:embed="rId5"/>
              <a:srcRect r="4653"/>
              <a:stretch/>
            </p:blipFill>
            <p:spPr>
              <a:xfrm>
                <a:off x="270115" y="2472515"/>
                <a:ext cx="7085231" cy="1163309"/>
              </a:xfrm>
              <a:prstGeom prst="rect">
                <a:avLst/>
              </a:prstGeom>
            </p:spPr>
          </p:pic>
          <p:sp>
            <p:nvSpPr>
              <p:cNvPr id="11" name="Textfeld 10">
                <a:extLst>
                  <a:ext uri="{FF2B5EF4-FFF2-40B4-BE49-F238E27FC236}">
                    <a16:creationId xmlns:a16="http://schemas.microsoft.com/office/drawing/2014/main" id="{C5285667-9A9C-0756-6F9B-07B9DD7DD2A4}"/>
                  </a:ext>
                </a:extLst>
              </p:cNvPr>
              <p:cNvSpPr txBox="1"/>
              <p:nvPr/>
            </p:nvSpPr>
            <p:spPr>
              <a:xfrm>
                <a:off x="197564" y="2019293"/>
                <a:ext cx="8694628" cy="369332"/>
              </a:xfrm>
              <a:prstGeom prst="rect">
                <a:avLst/>
              </a:prstGeom>
              <a:noFill/>
            </p:spPr>
            <p:txBody>
              <a:bodyPr wrap="square">
                <a:spAutoFit/>
              </a:bodyPr>
              <a:lstStyle/>
              <a:p>
                <a:r>
                  <a:rPr lang="de-DE" i="1" dirty="0" err="1"/>
                  <a:t>Caloenas</a:t>
                </a:r>
                <a:r>
                  <a:rPr lang="de-DE" i="1" dirty="0"/>
                  <a:t> </a:t>
                </a:r>
                <a:r>
                  <a:rPr lang="de-DE" i="1" dirty="0" err="1"/>
                  <a:t>nicobarica</a:t>
                </a:r>
                <a:r>
                  <a:rPr lang="de-DE" i="1" dirty="0"/>
                  <a:t> </a:t>
                </a:r>
                <a:r>
                  <a:rPr lang="de-DE" dirty="0"/>
                  <a:t>(</a:t>
                </a:r>
                <a:r>
                  <a:rPr lang="de-DE" dirty="0" err="1"/>
                  <a:t>Nicobar</a:t>
                </a:r>
                <a:r>
                  <a:rPr lang="de-DE" dirty="0"/>
                  <a:t> </a:t>
                </a:r>
                <a:r>
                  <a:rPr lang="de-DE" dirty="0" err="1"/>
                  <a:t>pigeon</a:t>
                </a:r>
                <a:r>
                  <a:rPr lang="de-DE" dirty="0"/>
                  <a:t>) </a:t>
                </a:r>
                <a:r>
                  <a:rPr lang="de-DE" sz="1200" dirty="0"/>
                  <a:t>bCalNic1.hap1 GCF_036013445.1Unplaced Scaffold NW_027017036.1</a:t>
                </a:r>
              </a:p>
            </p:txBody>
          </p:sp>
          <p:sp>
            <p:nvSpPr>
              <p:cNvPr id="12" name="Textfeld 11">
                <a:extLst>
                  <a:ext uri="{FF2B5EF4-FFF2-40B4-BE49-F238E27FC236}">
                    <a16:creationId xmlns:a16="http://schemas.microsoft.com/office/drawing/2014/main" id="{BE1015FA-5DE6-A581-7B2C-3A8C1CDB2244}"/>
                  </a:ext>
                </a:extLst>
              </p:cNvPr>
              <p:cNvSpPr txBox="1"/>
              <p:nvPr/>
            </p:nvSpPr>
            <p:spPr>
              <a:xfrm>
                <a:off x="7479313" y="2492593"/>
                <a:ext cx="1494320" cy="877163"/>
              </a:xfrm>
              <a:prstGeom prst="rect">
                <a:avLst/>
              </a:prstGeom>
              <a:noFill/>
            </p:spPr>
            <p:txBody>
              <a:bodyPr wrap="none" rtlCol="0">
                <a:spAutoFit/>
              </a:bodyPr>
              <a:lstStyle/>
              <a:p>
                <a:r>
                  <a:rPr lang="de-DE" sz="1100" b="1" dirty="0"/>
                  <a:t>BUSCO </a:t>
                </a:r>
                <a:r>
                  <a:rPr lang="de-DE" sz="1100" b="1" dirty="0" err="1"/>
                  <a:t>analysis</a:t>
                </a:r>
                <a:r>
                  <a:rPr lang="de-DE" sz="1100" dirty="0"/>
                  <a:t> (4.1.4)</a:t>
                </a:r>
              </a:p>
              <a:p>
                <a:r>
                  <a:rPr lang="de-DE" sz="1000" dirty="0"/>
                  <a:t>Single </a:t>
                </a:r>
                <a:r>
                  <a:rPr lang="de-DE" sz="1000" dirty="0" err="1"/>
                  <a:t>copy</a:t>
                </a:r>
                <a:r>
                  <a:rPr lang="de-DE" sz="1000" dirty="0"/>
                  <a:t> 99.1%</a:t>
                </a:r>
              </a:p>
              <a:p>
                <a:r>
                  <a:rPr lang="de-DE" sz="1000" dirty="0" err="1"/>
                  <a:t>Duplicated</a:t>
                </a:r>
                <a:r>
                  <a:rPr lang="de-DE" sz="1000" dirty="0"/>
                  <a:t> 0.3%</a:t>
                </a:r>
              </a:p>
              <a:p>
                <a:r>
                  <a:rPr lang="de-DE" sz="1000" dirty="0" err="1"/>
                  <a:t>Fragmented</a:t>
                </a:r>
                <a:r>
                  <a:rPr lang="de-DE" sz="1000" dirty="0"/>
                  <a:t> 0.1%</a:t>
                </a:r>
              </a:p>
              <a:p>
                <a:r>
                  <a:rPr lang="de-DE" sz="1000" dirty="0" err="1"/>
                  <a:t>Missing</a:t>
                </a:r>
                <a:r>
                  <a:rPr lang="de-DE" sz="1000" dirty="0"/>
                  <a:t> 0.5%</a:t>
                </a:r>
              </a:p>
            </p:txBody>
          </p:sp>
        </p:grpSp>
        <p:sp>
          <p:nvSpPr>
            <p:cNvPr id="8" name="Textfeld 7">
              <a:extLst>
                <a:ext uri="{FF2B5EF4-FFF2-40B4-BE49-F238E27FC236}">
                  <a16:creationId xmlns:a16="http://schemas.microsoft.com/office/drawing/2014/main" id="{47595003-06D2-D94F-3491-0E3AE5B12DFB}"/>
                </a:ext>
              </a:extLst>
            </p:cNvPr>
            <p:cNvSpPr txBox="1"/>
            <p:nvPr/>
          </p:nvSpPr>
          <p:spPr>
            <a:xfrm>
              <a:off x="7479313" y="5962507"/>
              <a:ext cx="1494320" cy="877163"/>
            </a:xfrm>
            <a:prstGeom prst="rect">
              <a:avLst/>
            </a:prstGeom>
            <a:noFill/>
          </p:spPr>
          <p:txBody>
            <a:bodyPr wrap="none" rtlCol="0">
              <a:spAutoFit/>
            </a:bodyPr>
            <a:lstStyle/>
            <a:p>
              <a:r>
                <a:rPr lang="de-DE" sz="1100" b="1" dirty="0"/>
                <a:t>BUSCO </a:t>
              </a:r>
              <a:r>
                <a:rPr lang="de-DE" sz="1100" b="1" dirty="0" err="1"/>
                <a:t>analysis</a:t>
              </a:r>
              <a:r>
                <a:rPr lang="de-DE" sz="1100" dirty="0"/>
                <a:t> (4.1.4)</a:t>
              </a:r>
            </a:p>
            <a:p>
              <a:r>
                <a:rPr lang="de-DE" sz="1000" dirty="0"/>
                <a:t>Single </a:t>
              </a:r>
              <a:r>
                <a:rPr lang="de-DE" sz="1000" dirty="0" err="1"/>
                <a:t>copy</a:t>
              </a:r>
              <a:r>
                <a:rPr lang="de-DE" sz="1000" dirty="0"/>
                <a:t> 98.4%</a:t>
              </a:r>
            </a:p>
            <a:p>
              <a:r>
                <a:rPr lang="de-DE" sz="1000" dirty="0" err="1"/>
                <a:t>Duplicated</a:t>
              </a:r>
              <a:r>
                <a:rPr lang="de-DE" sz="1000" dirty="0"/>
                <a:t> 0.5%</a:t>
              </a:r>
            </a:p>
            <a:p>
              <a:r>
                <a:rPr lang="de-DE" sz="1000" dirty="0" err="1"/>
                <a:t>Fragmented</a:t>
              </a:r>
              <a:r>
                <a:rPr lang="de-DE" sz="1000" dirty="0"/>
                <a:t> 0.2%</a:t>
              </a:r>
            </a:p>
            <a:p>
              <a:r>
                <a:rPr lang="de-DE" sz="1000" dirty="0" err="1"/>
                <a:t>Missing</a:t>
              </a:r>
              <a:r>
                <a:rPr lang="de-DE" sz="1000" dirty="0"/>
                <a:t> 0.9%</a:t>
              </a:r>
            </a:p>
          </p:txBody>
        </p:sp>
        <p:sp>
          <p:nvSpPr>
            <p:cNvPr id="9" name="Textfeld 8">
              <a:extLst>
                <a:ext uri="{FF2B5EF4-FFF2-40B4-BE49-F238E27FC236}">
                  <a16:creationId xmlns:a16="http://schemas.microsoft.com/office/drawing/2014/main" id="{4E7867AB-0A22-ABFE-9B09-AF54B58EE62C}"/>
                </a:ext>
              </a:extLst>
            </p:cNvPr>
            <p:cNvSpPr txBox="1"/>
            <p:nvPr/>
          </p:nvSpPr>
          <p:spPr>
            <a:xfrm>
              <a:off x="7479313" y="4064054"/>
              <a:ext cx="1494320" cy="877163"/>
            </a:xfrm>
            <a:prstGeom prst="rect">
              <a:avLst/>
            </a:prstGeom>
            <a:noFill/>
          </p:spPr>
          <p:txBody>
            <a:bodyPr wrap="none" rtlCol="0">
              <a:spAutoFit/>
            </a:bodyPr>
            <a:lstStyle/>
            <a:p>
              <a:r>
                <a:rPr lang="de-DE" sz="1100" b="1" dirty="0"/>
                <a:t>BUSCO </a:t>
              </a:r>
              <a:r>
                <a:rPr lang="de-DE" sz="1100" b="1" dirty="0" err="1"/>
                <a:t>analysis</a:t>
              </a:r>
              <a:r>
                <a:rPr lang="de-DE" sz="1100" dirty="0"/>
                <a:t> (4.0.2)</a:t>
              </a:r>
            </a:p>
            <a:p>
              <a:r>
                <a:rPr lang="de-DE" sz="1000" dirty="0"/>
                <a:t>Single </a:t>
              </a:r>
              <a:r>
                <a:rPr lang="de-DE" sz="1000" dirty="0" err="1"/>
                <a:t>copy</a:t>
              </a:r>
              <a:r>
                <a:rPr lang="de-DE" sz="1000" dirty="0"/>
                <a:t> 98.4%</a:t>
              </a:r>
            </a:p>
            <a:p>
              <a:r>
                <a:rPr lang="de-DE" sz="1000" dirty="0" err="1"/>
                <a:t>Duplicated</a:t>
              </a:r>
              <a:r>
                <a:rPr lang="de-DE" sz="1000" dirty="0"/>
                <a:t> 0.6%</a:t>
              </a:r>
            </a:p>
            <a:p>
              <a:r>
                <a:rPr lang="de-DE" sz="1000" dirty="0" err="1"/>
                <a:t>Fragmented</a:t>
              </a:r>
              <a:r>
                <a:rPr lang="de-DE" sz="1000" dirty="0"/>
                <a:t> 0.4%</a:t>
              </a:r>
            </a:p>
            <a:p>
              <a:r>
                <a:rPr lang="de-DE" sz="1000" dirty="0" err="1"/>
                <a:t>Missing</a:t>
              </a:r>
              <a:r>
                <a:rPr lang="de-DE" sz="1000" dirty="0"/>
                <a:t> 0.6%</a:t>
              </a:r>
            </a:p>
          </p:txBody>
        </p:sp>
      </p:grpSp>
      <p:sp>
        <p:nvSpPr>
          <p:cNvPr id="19" name="Textfeld 18">
            <a:extLst>
              <a:ext uri="{FF2B5EF4-FFF2-40B4-BE49-F238E27FC236}">
                <a16:creationId xmlns:a16="http://schemas.microsoft.com/office/drawing/2014/main" id="{14AD27CA-132F-C4B4-8B20-1AD2FA8F645C}"/>
              </a:ext>
            </a:extLst>
          </p:cNvPr>
          <p:cNvSpPr txBox="1"/>
          <p:nvPr/>
        </p:nvSpPr>
        <p:spPr>
          <a:xfrm>
            <a:off x="197563" y="30404"/>
            <a:ext cx="309700" cy="369332"/>
          </a:xfrm>
          <a:prstGeom prst="rect">
            <a:avLst/>
          </a:prstGeom>
          <a:noFill/>
        </p:spPr>
        <p:txBody>
          <a:bodyPr wrap="none" rtlCol="0">
            <a:spAutoFit/>
          </a:bodyPr>
          <a:lstStyle/>
          <a:p>
            <a:r>
              <a:rPr lang="de-DE" dirty="0"/>
              <a:t>B</a:t>
            </a:r>
          </a:p>
        </p:txBody>
      </p:sp>
    </p:spTree>
    <p:extLst>
      <p:ext uri="{BB962C8B-B14F-4D97-AF65-F5344CB8AC3E}">
        <p14:creationId xmlns:p14="http://schemas.microsoft.com/office/powerpoint/2010/main" val="34781653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ieren 1">
            <a:extLst>
              <a:ext uri="{FF2B5EF4-FFF2-40B4-BE49-F238E27FC236}">
                <a16:creationId xmlns:a16="http://schemas.microsoft.com/office/drawing/2014/main" id="{8E482DD9-1B39-FC9A-489D-1BE5C6C5559B}"/>
              </a:ext>
            </a:extLst>
          </p:cNvPr>
          <p:cNvGrpSpPr/>
          <p:nvPr/>
        </p:nvGrpSpPr>
        <p:grpSpPr>
          <a:xfrm>
            <a:off x="164008" y="287893"/>
            <a:ext cx="8811717" cy="6426330"/>
            <a:chOff x="164008" y="287893"/>
            <a:chExt cx="8811717" cy="6426330"/>
          </a:xfrm>
        </p:grpSpPr>
        <p:grpSp>
          <p:nvGrpSpPr>
            <p:cNvPr id="3" name="Gruppieren 2">
              <a:extLst>
                <a:ext uri="{FF2B5EF4-FFF2-40B4-BE49-F238E27FC236}">
                  <a16:creationId xmlns:a16="http://schemas.microsoft.com/office/drawing/2014/main" id="{0F71206E-D11E-4CC4-43BE-4FCDCBC855CC}"/>
                </a:ext>
              </a:extLst>
            </p:cNvPr>
            <p:cNvGrpSpPr/>
            <p:nvPr/>
          </p:nvGrpSpPr>
          <p:grpSpPr>
            <a:xfrm>
              <a:off x="164008" y="287893"/>
              <a:ext cx="8736712" cy="1230514"/>
              <a:chOff x="164008" y="287893"/>
              <a:chExt cx="8736712" cy="1230514"/>
            </a:xfrm>
          </p:grpSpPr>
          <p:pic>
            <p:nvPicPr>
              <p:cNvPr id="12" name="Grafik 11">
                <a:extLst>
                  <a:ext uri="{FF2B5EF4-FFF2-40B4-BE49-F238E27FC236}">
                    <a16:creationId xmlns:a16="http://schemas.microsoft.com/office/drawing/2014/main" id="{997D4B3B-CF04-78C5-3940-D3B5DAADB226}"/>
                  </a:ext>
                </a:extLst>
              </p:cNvPr>
              <p:cNvPicPr>
                <a:picLocks noChangeAspect="1"/>
              </p:cNvPicPr>
              <p:nvPr/>
            </p:nvPicPr>
            <p:blipFill>
              <a:blip r:embed="rId2"/>
              <a:srcRect r="4352"/>
              <a:stretch/>
            </p:blipFill>
            <p:spPr>
              <a:xfrm>
                <a:off x="263525" y="657225"/>
                <a:ext cx="7121417" cy="861182"/>
              </a:xfrm>
              <a:prstGeom prst="rect">
                <a:avLst/>
              </a:prstGeom>
            </p:spPr>
          </p:pic>
          <p:sp>
            <p:nvSpPr>
              <p:cNvPr id="13" name="Textfeld 12">
                <a:extLst>
                  <a:ext uri="{FF2B5EF4-FFF2-40B4-BE49-F238E27FC236}">
                    <a16:creationId xmlns:a16="http://schemas.microsoft.com/office/drawing/2014/main" id="{7A9439A0-25A4-41AF-022C-304E94F1B919}"/>
                  </a:ext>
                </a:extLst>
              </p:cNvPr>
              <p:cNvSpPr txBox="1"/>
              <p:nvPr/>
            </p:nvSpPr>
            <p:spPr>
              <a:xfrm>
                <a:off x="164008" y="287893"/>
                <a:ext cx="8736712" cy="369332"/>
              </a:xfrm>
              <a:prstGeom prst="rect">
                <a:avLst/>
              </a:prstGeom>
              <a:noFill/>
            </p:spPr>
            <p:txBody>
              <a:bodyPr wrap="square">
                <a:spAutoFit/>
              </a:bodyPr>
              <a:lstStyle/>
              <a:p>
                <a:r>
                  <a:rPr lang="de-DE" i="1" dirty="0" err="1"/>
                  <a:t>Neopsephotus</a:t>
                </a:r>
                <a:r>
                  <a:rPr lang="de-DE" i="1" dirty="0"/>
                  <a:t> </a:t>
                </a:r>
                <a:r>
                  <a:rPr lang="de-DE" i="1" dirty="0" err="1"/>
                  <a:t>bourkii</a:t>
                </a:r>
                <a:r>
                  <a:rPr lang="de-DE" i="1" dirty="0"/>
                  <a:t> </a:t>
                </a:r>
                <a:r>
                  <a:rPr lang="de-DE" dirty="0"/>
                  <a:t>(</a:t>
                </a:r>
                <a:r>
                  <a:rPr lang="de-DE" dirty="0" err="1"/>
                  <a:t>Bourke's</a:t>
                </a:r>
                <a:r>
                  <a:rPr lang="de-DE" dirty="0"/>
                  <a:t> </a:t>
                </a:r>
                <a:r>
                  <a:rPr lang="de-DE" dirty="0" err="1"/>
                  <a:t>parrot</a:t>
                </a:r>
                <a:r>
                  <a:rPr lang="de-DE" dirty="0"/>
                  <a:t>)</a:t>
                </a:r>
                <a:r>
                  <a:rPr lang="pt-BR" dirty="0"/>
                  <a:t> </a:t>
                </a:r>
                <a:r>
                  <a:rPr lang="pt-BR" sz="1200" dirty="0"/>
                  <a:t>CSIRO-AGI_Nbou_v1 (GCF_033783945.1) Scaffold - NW_026902066.1</a:t>
                </a:r>
                <a:endParaRPr lang="de-DE" sz="1200" dirty="0"/>
              </a:p>
            </p:txBody>
          </p:sp>
        </p:grpSp>
        <p:grpSp>
          <p:nvGrpSpPr>
            <p:cNvPr id="4" name="Gruppieren 3">
              <a:extLst>
                <a:ext uri="{FF2B5EF4-FFF2-40B4-BE49-F238E27FC236}">
                  <a16:creationId xmlns:a16="http://schemas.microsoft.com/office/drawing/2014/main" id="{2FA59714-F84E-4864-20FC-098EDE62885D}"/>
                </a:ext>
              </a:extLst>
            </p:cNvPr>
            <p:cNvGrpSpPr/>
            <p:nvPr/>
          </p:nvGrpSpPr>
          <p:grpSpPr>
            <a:xfrm>
              <a:off x="180786" y="1962916"/>
              <a:ext cx="8334040" cy="1953571"/>
              <a:chOff x="180786" y="1962916"/>
              <a:chExt cx="8334040" cy="1953571"/>
            </a:xfrm>
          </p:grpSpPr>
          <p:pic>
            <p:nvPicPr>
              <p:cNvPr id="10" name="Grafik 9">
                <a:extLst>
                  <a:ext uri="{FF2B5EF4-FFF2-40B4-BE49-F238E27FC236}">
                    <a16:creationId xmlns:a16="http://schemas.microsoft.com/office/drawing/2014/main" id="{A41B27D3-8198-9605-82BD-09B8AF176816}"/>
                  </a:ext>
                </a:extLst>
              </p:cNvPr>
              <p:cNvPicPr>
                <a:picLocks noChangeAspect="1"/>
              </p:cNvPicPr>
              <p:nvPr/>
            </p:nvPicPr>
            <p:blipFill>
              <a:blip r:embed="rId3"/>
              <a:stretch>
                <a:fillRect/>
              </a:stretch>
            </p:blipFill>
            <p:spPr>
              <a:xfrm>
                <a:off x="263525" y="2437682"/>
                <a:ext cx="6344364" cy="1478805"/>
              </a:xfrm>
              <a:prstGeom prst="rect">
                <a:avLst/>
              </a:prstGeom>
            </p:spPr>
          </p:pic>
          <p:sp>
            <p:nvSpPr>
              <p:cNvPr id="11" name="Textfeld 10">
                <a:extLst>
                  <a:ext uri="{FF2B5EF4-FFF2-40B4-BE49-F238E27FC236}">
                    <a16:creationId xmlns:a16="http://schemas.microsoft.com/office/drawing/2014/main" id="{4AF5675B-F521-D629-5E6C-0CDF8F9C3BD5}"/>
                  </a:ext>
                </a:extLst>
              </p:cNvPr>
              <p:cNvSpPr txBox="1"/>
              <p:nvPr/>
            </p:nvSpPr>
            <p:spPr>
              <a:xfrm>
                <a:off x="180786" y="1962916"/>
                <a:ext cx="8334040" cy="369332"/>
              </a:xfrm>
              <a:prstGeom prst="rect">
                <a:avLst/>
              </a:prstGeom>
              <a:noFill/>
            </p:spPr>
            <p:txBody>
              <a:bodyPr wrap="square">
                <a:spAutoFit/>
              </a:bodyPr>
              <a:lstStyle/>
              <a:p>
                <a:r>
                  <a:rPr lang="en-US" i="1"/>
                  <a:t>Taeniopygia guttata </a:t>
                </a:r>
                <a:r>
                  <a:rPr lang="en-US"/>
                  <a:t>(zebra finch) </a:t>
                </a:r>
                <a:r>
                  <a:rPr lang="en-US" sz="1200"/>
                  <a:t>bTaeGut7.mat (GCF_048771995.1) Chromosome 33 - NC_133058.1</a:t>
                </a:r>
              </a:p>
            </p:txBody>
          </p:sp>
        </p:grpSp>
        <p:pic>
          <p:nvPicPr>
            <p:cNvPr id="5" name="Grafik 4">
              <a:extLst>
                <a:ext uri="{FF2B5EF4-FFF2-40B4-BE49-F238E27FC236}">
                  <a16:creationId xmlns:a16="http://schemas.microsoft.com/office/drawing/2014/main" id="{E30A7DA9-668E-7379-2DB6-43C884EC6531}"/>
                </a:ext>
              </a:extLst>
            </p:cNvPr>
            <p:cNvPicPr>
              <a:picLocks noChangeAspect="1"/>
            </p:cNvPicPr>
            <p:nvPr/>
          </p:nvPicPr>
          <p:blipFill>
            <a:blip r:embed="rId4"/>
            <a:stretch>
              <a:fillRect/>
            </a:stretch>
          </p:blipFill>
          <p:spPr>
            <a:xfrm>
              <a:off x="1487837" y="4419914"/>
              <a:ext cx="4428776" cy="2294309"/>
            </a:xfrm>
            <a:prstGeom prst="rect">
              <a:avLst/>
            </a:prstGeom>
          </p:spPr>
        </p:pic>
        <p:sp>
          <p:nvSpPr>
            <p:cNvPr id="6" name="Textfeld 5">
              <a:extLst>
                <a:ext uri="{FF2B5EF4-FFF2-40B4-BE49-F238E27FC236}">
                  <a16:creationId xmlns:a16="http://schemas.microsoft.com/office/drawing/2014/main" id="{27E288C1-9139-DD21-92CA-053A34E42D3E}"/>
                </a:ext>
              </a:extLst>
            </p:cNvPr>
            <p:cNvSpPr txBox="1"/>
            <p:nvPr/>
          </p:nvSpPr>
          <p:spPr>
            <a:xfrm>
              <a:off x="180786" y="4100665"/>
              <a:ext cx="8794939" cy="369332"/>
            </a:xfrm>
            <a:prstGeom prst="rect">
              <a:avLst/>
            </a:prstGeom>
            <a:noFill/>
          </p:spPr>
          <p:txBody>
            <a:bodyPr wrap="square">
              <a:spAutoFit/>
            </a:bodyPr>
            <a:lstStyle/>
            <a:p>
              <a:r>
                <a:rPr lang="de-DE" i="1" dirty="0" err="1"/>
                <a:t>Catharus</a:t>
              </a:r>
              <a:r>
                <a:rPr lang="de-DE" i="1" dirty="0"/>
                <a:t> </a:t>
              </a:r>
              <a:r>
                <a:rPr lang="de-DE" i="1" dirty="0" err="1"/>
                <a:t>ustulatus</a:t>
              </a:r>
              <a:r>
                <a:rPr lang="de-DE" i="1" dirty="0"/>
                <a:t> </a:t>
              </a:r>
              <a:r>
                <a:rPr lang="de-DE" dirty="0"/>
                <a:t>(</a:t>
              </a:r>
              <a:r>
                <a:rPr lang="de-DE" dirty="0" err="1"/>
                <a:t>Swainson's</a:t>
              </a:r>
              <a:r>
                <a:rPr lang="de-DE" dirty="0"/>
                <a:t> </a:t>
              </a:r>
              <a:r>
                <a:rPr lang="de-DE" dirty="0" err="1"/>
                <a:t>thrush</a:t>
              </a:r>
              <a:r>
                <a:rPr lang="de-DE" dirty="0"/>
                <a:t>) </a:t>
              </a:r>
              <a:r>
                <a:rPr lang="de-DE" sz="1200" dirty="0"/>
                <a:t>bCatUst1.pri.v2 (GCF_009819885.2) Chromosome 39 - NC_046259.1 </a:t>
              </a:r>
            </a:p>
          </p:txBody>
        </p:sp>
        <p:sp>
          <p:nvSpPr>
            <p:cNvPr id="7" name="Textfeld 6">
              <a:extLst>
                <a:ext uri="{FF2B5EF4-FFF2-40B4-BE49-F238E27FC236}">
                  <a16:creationId xmlns:a16="http://schemas.microsoft.com/office/drawing/2014/main" id="{55DD04C1-5D8E-2B64-BD6A-E85195398643}"/>
                </a:ext>
              </a:extLst>
            </p:cNvPr>
            <p:cNvSpPr txBox="1"/>
            <p:nvPr/>
          </p:nvSpPr>
          <p:spPr>
            <a:xfrm>
              <a:off x="7478245" y="2507733"/>
              <a:ext cx="1494320" cy="877163"/>
            </a:xfrm>
            <a:prstGeom prst="rect">
              <a:avLst/>
            </a:prstGeom>
            <a:noFill/>
          </p:spPr>
          <p:txBody>
            <a:bodyPr wrap="none" rtlCol="0">
              <a:spAutoFit/>
            </a:bodyPr>
            <a:lstStyle/>
            <a:p>
              <a:r>
                <a:rPr lang="de-DE" sz="1100" b="1" dirty="0"/>
                <a:t>BUSCO </a:t>
              </a:r>
              <a:r>
                <a:rPr lang="de-DE" sz="1100" b="1" dirty="0" err="1"/>
                <a:t>analysis</a:t>
              </a:r>
              <a:r>
                <a:rPr lang="de-DE" sz="1100" dirty="0"/>
                <a:t> (5.7.1)</a:t>
              </a:r>
            </a:p>
            <a:p>
              <a:r>
                <a:rPr lang="de-DE" sz="1000" dirty="0"/>
                <a:t>Single </a:t>
              </a:r>
              <a:r>
                <a:rPr lang="de-DE" sz="1000" dirty="0" err="1"/>
                <a:t>copy</a:t>
              </a:r>
              <a:r>
                <a:rPr lang="de-DE" sz="1000" dirty="0"/>
                <a:t> 97.9%</a:t>
              </a:r>
            </a:p>
            <a:p>
              <a:r>
                <a:rPr lang="de-DE" sz="1000" dirty="0" err="1"/>
                <a:t>Duplicated</a:t>
              </a:r>
              <a:r>
                <a:rPr lang="de-DE" sz="1000" dirty="0"/>
                <a:t> 0.4%</a:t>
              </a:r>
            </a:p>
            <a:p>
              <a:r>
                <a:rPr lang="de-DE" sz="1000" dirty="0" err="1"/>
                <a:t>Fragmented</a:t>
              </a:r>
              <a:r>
                <a:rPr lang="de-DE" sz="1000" dirty="0"/>
                <a:t> 0.6%</a:t>
              </a:r>
            </a:p>
            <a:p>
              <a:r>
                <a:rPr lang="de-DE" sz="1000" dirty="0" err="1"/>
                <a:t>Missing</a:t>
              </a:r>
              <a:r>
                <a:rPr lang="de-DE" sz="1000" dirty="0"/>
                <a:t> 1.1%</a:t>
              </a:r>
            </a:p>
          </p:txBody>
        </p:sp>
        <p:sp>
          <p:nvSpPr>
            <p:cNvPr id="8" name="Textfeld 7">
              <a:extLst>
                <a:ext uri="{FF2B5EF4-FFF2-40B4-BE49-F238E27FC236}">
                  <a16:creationId xmlns:a16="http://schemas.microsoft.com/office/drawing/2014/main" id="{797CB95D-DC44-3A5D-F14A-D87C911D3FD5}"/>
                </a:ext>
              </a:extLst>
            </p:cNvPr>
            <p:cNvSpPr txBox="1"/>
            <p:nvPr/>
          </p:nvSpPr>
          <p:spPr>
            <a:xfrm>
              <a:off x="7478245" y="4654175"/>
              <a:ext cx="1494320" cy="877163"/>
            </a:xfrm>
            <a:prstGeom prst="rect">
              <a:avLst/>
            </a:prstGeom>
            <a:noFill/>
          </p:spPr>
          <p:txBody>
            <a:bodyPr wrap="none" rtlCol="0">
              <a:spAutoFit/>
            </a:bodyPr>
            <a:lstStyle/>
            <a:p>
              <a:r>
                <a:rPr lang="de-DE" sz="1100" b="1" dirty="0"/>
                <a:t>BUSCO </a:t>
              </a:r>
              <a:r>
                <a:rPr lang="de-DE" sz="1100" b="1" dirty="0" err="1"/>
                <a:t>analysis</a:t>
              </a:r>
              <a:r>
                <a:rPr lang="de-DE" sz="1100" dirty="0"/>
                <a:t> (4.1.4)</a:t>
              </a:r>
            </a:p>
            <a:p>
              <a:r>
                <a:rPr lang="de-DE" sz="1000" dirty="0"/>
                <a:t>Single </a:t>
              </a:r>
              <a:r>
                <a:rPr lang="de-DE" sz="1000" dirty="0" err="1"/>
                <a:t>copy</a:t>
              </a:r>
              <a:r>
                <a:rPr lang="de-DE" sz="1000" dirty="0"/>
                <a:t> 96.3%</a:t>
              </a:r>
            </a:p>
            <a:p>
              <a:r>
                <a:rPr lang="de-DE" sz="1000" dirty="0" err="1"/>
                <a:t>Duplicated</a:t>
              </a:r>
              <a:r>
                <a:rPr lang="de-DE" sz="1000" dirty="0"/>
                <a:t> 2.6%</a:t>
              </a:r>
            </a:p>
            <a:p>
              <a:r>
                <a:rPr lang="de-DE" sz="1000" dirty="0" err="1"/>
                <a:t>Fragmented</a:t>
              </a:r>
              <a:r>
                <a:rPr lang="de-DE" sz="1000" dirty="0"/>
                <a:t> 0.2%</a:t>
              </a:r>
            </a:p>
            <a:p>
              <a:r>
                <a:rPr lang="de-DE" sz="1000" dirty="0" err="1"/>
                <a:t>Missing</a:t>
              </a:r>
              <a:r>
                <a:rPr lang="de-DE" sz="1000" dirty="0"/>
                <a:t> 0.9%</a:t>
              </a:r>
            </a:p>
          </p:txBody>
        </p:sp>
        <p:sp>
          <p:nvSpPr>
            <p:cNvPr id="9" name="Textfeld 8">
              <a:extLst>
                <a:ext uri="{FF2B5EF4-FFF2-40B4-BE49-F238E27FC236}">
                  <a16:creationId xmlns:a16="http://schemas.microsoft.com/office/drawing/2014/main" id="{E44A197E-4379-3DEA-9D8B-6FA357DB0FA4}"/>
                </a:ext>
              </a:extLst>
            </p:cNvPr>
            <p:cNvSpPr txBox="1"/>
            <p:nvPr/>
          </p:nvSpPr>
          <p:spPr>
            <a:xfrm>
              <a:off x="7478245" y="719643"/>
              <a:ext cx="1494320" cy="877163"/>
            </a:xfrm>
            <a:prstGeom prst="rect">
              <a:avLst/>
            </a:prstGeom>
            <a:noFill/>
          </p:spPr>
          <p:txBody>
            <a:bodyPr wrap="none" rtlCol="0">
              <a:spAutoFit/>
            </a:bodyPr>
            <a:lstStyle/>
            <a:p>
              <a:r>
                <a:rPr lang="de-DE" sz="1100" b="1" dirty="0"/>
                <a:t>BUSCO </a:t>
              </a:r>
              <a:r>
                <a:rPr lang="de-DE" sz="1100" b="1" dirty="0" err="1"/>
                <a:t>analysis</a:t>
              </a:r>
              <a:r>
                <a:rPr lang="de-DE" sz="1100" dirty="0"/>
                <a:t> (4.1.4)</a:t>
              </a:r>
            </a:p>
            <a:p>
              <a:r>
                <a:rPr lang="de-DE" sz="1000" dirty="0"/>
                <a:t>Single </a:t>
              </a:r>
              <a:r>
                <a:rPr lang="de-DE" sz="1000" dirty="0" err="1"/>
                <a:t>copy</a:t>
              </a:r>
              <a:r>
                <a:rPr lang="de-DE" sz="1000" dirty="0"/>
                <a:t> 97.8%</a:t>
              </a:r>
            </a:p>
            <a:p>
              <a:r>
                <a:rPr lang="de-DE" sz="1000" dirty="0" err="1"/>
                <a:t>Duplicated</a:t>
              </a:r>
              <a:r>
                <a:rPr lang="de-DE" sz="1000" dirty="0"/>
                <a:t> 0.8%</a:t>
              </a:r>
            </a:p>
            <a:p>
              <a:r>
                <a:rPr lang="de-DE" sz="1000" dirty="0" err="1"/>
                <a:t>Fragmented</a:t>
              </a:r>
              <a:r>
                <a:rPr lang="de-DE" sz="1000" dirty="0"/>
                <a:t> 0.4%</a:t>
              </a:r>
            </a:p>
            <a:p>
              <a:r>
                <a:rPr lang="de-DE" sz="1000" dirty="0" err="1"/>
                <a:t>Missing</a:t>
              </a:r>
              <a:r>
                <a:rPr lang="de-DE" sz="1000" dirty="0"/>
                <a:t> 1.0%</a:t>
              </a:r>
            </a:p>
          </p:txBody>
        </p:sp>
      </p:grpSp>
    </p:spTree>
    <p:extLst>
      <p:ext uri="{BB962C8B-B14F-4D97-AF65-F5344CB8AC3E}">
        <p14:creationId xmlns:p14="http://schemas.microsoft.com/office/powerpoint/2010/main" val="2206120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pieren 2">
            <a:extLst>
              <a:ext uri="{FF2B5EF4-FFF2-40B4-BE49-F238E27FC236}">
                <a16:creationId xmlns:a16="http://schemas.microsoft.com/office/drawing/2014/main" id="{05D563A9-C679-0304-3455-D72067698515}"/>
              </a:ext>
            </a:extLst>
          </p:cNvPr>
          <p:cNvGrpSpPr/>
          <p:nvPr/>
        </p:nvGrpSpPr>
        <p:grpSpPr>
          <a:xfrm>
            <a:off x="263525" y="340851"/>
            <a:ext cx="8545505" cy="1745135"/>
            <a:chOff x="190973" y="4325621"/>
            <a:chExt cx="8677786" cy="1745135"/>
          </a:xfrm>
        </p:grpSpPr>
        <p:pic>
          <p:nvPicPr>
            <p:cNvPr id="11" name="Grafik 10">
              <a:extLst>
                <a:ext uri="{FF2B5EF4-FFF2-40B4-BE49-F238E27FC236}">
                  <a16:creationId xmlns:a16="http://schemas.microsoft.com/office/drawing/2014/main" id="{7F38C0D8-742F-AE11-977D-FFD93E78A362}"/>
                </a:ext>
              </a:extLst>
            </p:cNvPr>
            <p:cNvPicPr>
              <a:picLocks noChangeAspect="1"/>
            </p:cNvPicPr>
            <p:nvPr/>
          </p:nvPicPr>
          <p:blipFill>
            <a:blip r:embed="rId2"/>
            <a:stretch>
              <a:fillRect/>
            </a:stretch>
          </p:blipFill>
          <p:spPr>
            <a:xfrm>
              <a:off x="263524" y="4788189"/>
              <a:ext cx="7261401" cy="1282567"/>
            </a:xfrm>
            <a:prstGeom prst="rect">
              <a:avLst/>
            </a:prstGeom>
          </p:spPr>
        </p:pic>
        <p:sp>
          <p:nvSpPr>
            <p:cNvPr id="12" name="Textfeld 11">
              <a:extLst>
                <a:ext uri="{FF2B5EF4-FFF2-40B4-BE49-F238E27FC236}">
                  <a16:creationId xmlns:a16="http://schemas.microsoft.com/office/drawing/2014/main" id="{A2535432-D6F4-2D9F-CBB9-AB7301681F2A}"/>
                </a:ext>
              </a:extLst>
            </p:cNvPr>
            <p:cNvSpPr txBox="1"/>
            <p:nvPr/>
          </p:nvSpPr>
          <p:spPr>
            <a:xfrm>
              <a:off x="190973" y="4325621"/>
              <a:ext cx="8677786" cy="369332"/>
            </a:xfrm>
            <a:prstGeom prst="rect">
              <a:avLst/>
            </a:prstGeom>
            <a:noFill/>
          </p:spPr>
          <p:txBody>
            <a:bodyPr wrap="square">
              <a:spAutoFit/>
            </a:bodyPr>
            <a:lstStyle/>
            <a:p>
              <a:r>
                <a:rPr lang="de-DE" i="1" dirty="0" err="1"/>
                <a:t>Ammospiza</a:t>
              </a:r>
              <a:r>
                <a:rPr lang="de-DE" i="1" dirty="0"/>
                <a:t> </a:t>
              </a:r>
              <a:r>
                <a:rPr lang="de-DE" i="1" dirty="0" err="1"/>
                <a:t>nelsoni</a:t>
              </a:r>
              <a:r>
                <a:rPr lang="de-DE" i="1" dirty="0"/>
                <a:t> </a:t>
              </a:r>
              <a:r>
                <a:rPr lang="de-DE" dirty="0"/>
                <a:t>(</a:t>
              </a:r>
              <a:r>
                <a:rPr lang="de-DE" dirty="0" err="1"/>
                <a:t>Nelson's</a:t>
              </a:r>
              <a:r>
                <a:rPr lang="de-DE" dirty="0"/>
                <a:t> </a:t>
              </a:r>
              <a:r>
                <a:rPr lang="de-DE" dirty="0" err="1"/>
                <a:t>sparrow</a:t>
              </a:r>
              <a:r>
                <a:rPr lang="de-DE" dirty="0"/>
                <a:t>) </a:t>
              </a:r>
              <a:r>
                <a:rPr lang="de-DE" sz="1200" dirty="0"/>
                <a:t>bAmmNel1.pri (GCF_027579445.1) Chromosome 34 - NC_080666.1</a:t>
              </a:r>
            </a:p>
          </p:txBody>
        </p:sp>
      </p:grpSp>
      <p:grpSp>
        <p:nvGrpSpPr>
          <p:cNvPr id="4" name="Gruppieren 3">
            <a:extLst>
              <a:ext uri="{FF2B5EF4-FFF2-40B4-BE49-F238E27FC236}">
                <a16:creationId xmlns:a16="http://schemas.microsoft.com/office/drawing/2014/main" id="{AE0216F8-8D6C-26DC-5E89-340653A39B22}"/>
              </a:ext>
            </a:extLst>
          </p:cNvPr>
          <p:cNvGrpSpPr/>
          <p:nvPr/>
        </p:nvGrpSpPr>
        <p:grpSpPr>
          <a:xfrm>
            <a:off x="263524" y="2463982"/>
            <a:ext cx="8783803" cy="972553"/>
            <a:chOff x="-1" y="-156475"/>
            <a:chExt cx="12192001" cy="972553"/>
          </a:xfrm>
        </p:grpSpPr>
        <p:pic>
          <p:nvPicPr>
            <p:cNvPr id="9" name="Grafik 8">
              <a:extLst>
                <a:ext uri="{FF2B5EF4-FFF2-40B4-BE49-F238E27FC236}">
                  <a16:creationId xmlns:a16="http://schemas.microsoft.com/office/drawing/2014/main" id="{C6E7D5C5-3FDD-3E7F-CACA-BF1F15FF0D82}"/>
                </a:ext>
              </a:extLst>
            </p:cNvPr>
            <p:cNvPicPr>
              <a:picLocks noChangeAspect="1"/>
            </p:cNvPicPr>
            <p:nvPr/>
          </p:nvPicPr>
          <p:blipFill>
            <a:blip r:embed="rId3">
              <a:extLst>
                <a:ext uri="{28A0092B-C50C-407E-A947-70E740481C1C}">
                  <a14:useLocalDpi xmlns:a14="http://schemas.microsoft.com/office/drawing/2010/main" val="0"/>
                </a:ext>
              </a:extLst>
            </a:blip>
            <a:srcRect b="27615"/>
            <a:stretch/>
          </p:blipFill>
          <p:spPr>
            <a:xfrm>
              <a:off x="0" y="107036"/>
              <a:ext cx="12192000" cy="709042"/>
            </a:xfrm>
            <a:prstGeom prst="rect">
              <a:avLst/>
            </a:prstGeom>
          </p:spPr>
        </p:pic>
        <p:sp>
          <p:nvSpPr>
            <p:cNvPr id="10" name="Textfeld 9">
              <a:extLst>
                <a:ext uri="{FF2B5EF4-FFF2-40B4-BE49-F238E27FC236}">
                  <a16:creationId xmlns:a16="http://schemas.microsoft.com/office/drawing/2014/main" id="{23A87A0D-28B9-5203-3D44-FC7EBEE9407B}"/>
                </a:ext>
              </a:extLst>
            </p:cNvPr>
            <p:cNvSpPr txBox="1"/>
            <p:nvPr/>
          </p:nvSpPr>
          <p:spPr>
            <a:xfrm>
              <a:off x="-1" y="-156475"/>
              <a:ext cx="8222800" cy="369332"/>
            </a:xfrm>
            <a:prstGeom prst="rect">
              <a:avLst/>
            </a:prstGeom>
            <a:noFill/>
          </p:spPr>
          <p:txBody>
            <a:bodyPr wrap="square">
              <a:spAutoFit/>
            </a:bodyPr>
            <a:lstStyle/>
            <a:p>
              <a:r>
                <a:rPr lang="en-US" i="1" dirty="0"/>
                <a:t>Luscinia svecica </a:t>
              </a:r>
              <a:r>
                <a:rPr lang="en-US" dirty="0"/>
                <a:t>(bluethroat) </a:t>
              </a:r>
              <a:r>
                <a:rPr lang="en-US" sz="1200" dirty="0">
                  <a:effectLst/>
                  <a:latin typeface="Arial" panose="020B0604020202020204" pitchFamily="34" charset="0"/>
                  <a:ea typeface="Trebuchet MS" panose="020B0603020202020204" pitchFamily="34" charset="0"/>
                  <a:cs typeface="Arial" panose="020B0604020202020204" pitchFamily="34" charset="0"/>
                </a:rPr>
                <a:t>Sequence between </a:t>
              </a:r>
              <a:r>
                <a:rPr lang="en-US" sz="1200" i="1" dirty="0">
                  <a:effectLst/>
                  <a:latin typeface="Arial" panose="020B0604020202020204" pitchFamily="34" charset="0"/>
                  <a:ea typeface="Trebuchet MS" panose="020B0603020202020204" pitchFamily="34" charset="0"/>
                  <a:cs typeface="Arial" panose="020B0604020202020204" pitchFamily="34" charset="0"/>
                </a:rPr>
                <a:t>BCL3</a:t>
              </a:r>
              <a:r>
                <a:rPr lang="en-US" sz="1200" dirty="0">
                  <a:effectLst/>
                  <a:latin typeface="Arial" panose="020B0604020202020204" pitchFamily="34" charset="0"/>
                  <a:ea typeface="Trebuchet MS" panose="020B0603020202020204" pitchFamily="34" charset="0"/>
                  <a:cs typeface="Arial" panose="020B0604020202020204" pitchFamily="34" charset="0"/>
                </a:rPr>
                <a:t> and </a:t>
              </a:r>
              <a:r>
                <a:rPr lang="en-US" sz="1200" i="1" dirty="0">
                  <a:effectLst/>
                  <a:latin typeface="Arial" panose="020B0604020202020204" pitchFamily="34" charset="0"/>
                  <a:ea typeface="Trebuchet MS" panose="020B0603020202020204" pitchFamily="34" charset="0"/>
                  <a:cs typeface="Arial" panose="020B0604020202020204" pitchFamily="34" charset="0"/>
                </a:rPr>
                <a:t>LIPE</a:t>
              </a:r>
              <a:endParaRPr lang="de-DE" sz="1200" i="1" dirty="0">
                <a:latin typeface="Arial" panose="020B0604020202020204" pitchFamily="34" charset="0"/>
                <a:cs typeface="Arial" panose="020B0604020202020204" pitchFamily="34" charset="0"/>
              </a:endParaRPr>
            </a:p>
          </p:txBody>
        </p:sp>
      </p:grpSp>
      <p:sp>
        <p:nvSpPr>
          <p:cNvPr id="7" name="Textfeld 6">
            <a:extLst>
              <a:ext uri="{FF2B5EF4-FFF2-40B4-BE49-F238E27FC236}">
                <a16:creationId xmlns:a16="http://schemas.microsoft.com/office/drawing/2014/main" id="{66DD525F-72C6-9EED-071D-5489831C09D5}"/>
              </a:ext>
            </a:extLst>
          </p:cNvPr>
          <p:cNvSpPr txBox="1"/>
          <p:nvPr/>
        </p:nvSpPr>
        <p:spPr>
          <a:xfrm>
            <a:off x="7485681" y="799611"/>
            <a:ext cx="1494320" cy="877163"/>
          </a:xfrm>
          <a:prstGeom prst="rect">
            <a:avLst/>
          </a:prstGeom>
          <a:noFill/>
        </p:spPr>
        <p:txBody>
          <a:bodyPr wrap="none" rtlCol="0">
            <a:spAutoFit/>
          </a:bodyPr>
          <a:lstStyle/>
          <a:p>
            <a:r>
              <a:rPr lang="en-US" sz="1100" b="1" dirty="0"/>
              <a:t>BUSCO analysis</a:t>
            </a:r>
            <a:r>
              <a:rPr lang="en-US" sz="1100" dirty="0"/>
              <a:t> (4.1.4)</a:t>
            </a:r>
          </a:p>
          <a:p>
            <a:r>
              <a:rPr lang="en-US" sz="1000" dirty="0"/>
              <a:t>Single copy 98.7%</a:t>
            </a:r>
          </a:p>
          <a:p>
            <a:r>
              <a:rPr lang="en-US" sz="1000" dirty="0"/>
              <a:t>Duplicated 0.3%</a:t>
            </a:r>
          </a:p>
          <a:p>
            <a:r>
              <a:rPr lang="en-US" sz="1000" dirty="0"/>
              <a:t>Fragmented 0.1%</a:t>
            </a:r>
          </a:p>
          <a:p>
            <a:r>
              <a:rPr lang="en-US" sz="1000" dirty="0"/>
              <a:t>Missing 0.8%</a:t>
            </a:r>
          </a:p>
        </p:txBody>
      </p:sp>
      <p:pic>
        <p:nvPicPr>
          <p:cNvPr id="8" name="Grafik 7">
            <a:extLst>
              <a:ext uri="{FF2B5EF4-FFF2-40B4-BE49-F238E27FC236}">
                <a16:creationId xmlns:a16="http://schemas.microsoft.com/office/drawing/2014/main" id="{DAD8AEB1-CE08-4714-E9A2-0C87545C8AA4}"/>
              </a:ext>
            </a:extLst>
          </p:cNvPr>
          <p:cNvPicPr>
            <a:picLocks noChangeAspect="1"/>
          </p:cNvPicPr>
          <p:nvPr/>
        </p:nvPicPr>
        <p:blipFill>
          <a:blip r:embed="rId3">
            <a:extLst>
              <a:ext uri="{28A0092B-C50C-407E-A947-70E740481C1C}">
                <a14:useLocalDpi xmlns:a14="http://schemas.microsoft.com/office/drawing/2010/main" val="0"/>
              </a:ext>
            </a:extLst>
          </a:blip>
          <a:srcRect t="73757" r="58581" b="7257"/>
          <a:stretch/>
        </p:blipFill>
        <p:spPr>
          <a:xfrm>
            <a:off x="334970" y="3439200"/>
            <a:ext cx="5228533" cy="185979"/>
          </a:xfrm>
          <a:prstGeom prst="rect">
            <a:avLst/>
          </a:prstGeom>
        </p:spPr>
      </p:pic>
      <p:sp>
        <p:nvSpPr>
          <p:cNvPr id="13" name="Textfeld 12">
            <a:extLst>
              <a:ext uri="{FF2B5EF4-FFF2-40B4-BE49-F238E27FC236}">
                <a16:creationId xmlns:a16="http://schemas.microsoft.com/office/drawing/2014/main" id="{35A717A6-B666-7E73-A571-14F5607BA7AD}"/>
              </a:ext>
            </a:extLst>
          </p:cNvPr>
          <p:cNvSpPr txBox="1"/>
          <p:nvPr/>
        </p:nvSpPr>
        <p:spPr>
          <a:xfrm>
            <a:off x="263525" y="3782869"/>
            <a:ext cx="8493018" cy="1015663"/>
          </a:xfrm>
          <a:prstGeom prst="rect">
            <a:avLst/>
          </a:prstGeom>
          <a:noFill/>
        </p:spPr>
        <p:txBody>
          <a:bodyPr wrap="square" rtlCol="0">
            <a:spAutoFit/>
          </a:bodyPr>
          <a:lstStyle/>
          <a:p>
            <a:r>
              <a:rPr lang="en-US" sz="1000" b="1" dirty="0"/>
              <a:t>Supplementary Figure 1 - CEA gene family loci in birds with or without </a:t>
            </a:r>
            <a:r>
              <a:rPr lang="en-US" sz="1000" b="1" i="1" dirty="0"/>
              <a:t>CEACAM1</a:t>
            </a:r>
            <a:r>
              <a:rPr lang="en-US" sz="1000" b="1" dirty="0"/>
              <a:t>. </a:t>
            </a:r>
            <a:r>
              <a:rPr lang="en-US" sz="1000" dirty="0"/>
              <a:t>Comparison of the CEA gene family locus in selected bird genomes where </a:t>
            </a:r>
            <a:r>
              <a:rPr lang="en-US" sz="1000" i="1" dirty="0"/>
              <a:t>CEACAM1</a:t>
            </a:r>
            <a:r>
              <a:rPr lang="en-US" sz="1000" dirty="0"/>
              <a:t> was found (A) and bird  genomes where </a:t>
            </a:r>
            <a:r>
              <a:rPr lang="en-US" sz="1000" i="1" dirty="0"/>
              <a:t>CEACAM1</a:t>
            </a:r>
            <a:r>
              <a:rPr lang="en-US" sz="1000" dirty="0"/>
              <a:t> was not found (B). Screen shots of the NCBI genome graphic view show the sequence between the </a:t>
            </a:r>
            <a:r>
              <a:rPr lang="en-US" sz="1000" i="1" dirty="0"/>
              <a:t>CEACAM1</a:t>
            </a:r>
            <a:r>
              <a:rPr lang="en-US" sz="1000" dirty="0"/>
              <a:t>-flanking genes </a:t>
            </a:r>
            <a:r>
              <a:rPr lang="en-US" sz="1000" i="1" dirty="0"/>
              <a:t>LIPE</a:t>
            </a:r>
            <a:r>
              <a:rPr lang="en-US" sz="1000" dirty="0"/>
              <a:t> and </a:t>
            </a:r>
            <a:r>
              <a:rPr lang="en-US" sz="1000" i="1" dirty="0"/>
              <a:t>BCL3</a:t>
            </a:r>
            <a:r>
              <a:rPr lang="en-US" sz="1000" dirty="0"/>
              <a:t>. Arrowheads indicate the direction of the transcription of the genes. The quality and completeness of the annotation is indicated by BUSCO analysis as provided by NCBI. (C) Analysis of transposable elements in the genomic region between </a:t>
            </a:r>
            <a:r>
              <a:rPr lang="en-US" sz="1000" i="1" dirty="0"/>
              <a:t>LIPE</a:t>
            </a:r>
            <a:r>
              <a:rPr lang="en-US" sz="1000" dirty="0"/>
              <a:t> and </a:t>
            </a:r>
            <a:r>
              <a:rPr lang="en-US" sz="1000" i="1" dirty="0"/>
              <a:t>BCL3</a:t>
            </a:r>
            <a:r>
              <a:rPr lang="en-US" sz="1000" dirty="0"/>
              <a:t> of the songbird </a:t>
            </a:r>
            <a:r>
              <a:rPr lang="en-US" sz="1000" i="1" dirty="0"/>
              <a:t>Luscinia svecica</a:t>
            </a:r>
            <a:r>
              <a:rPr lang="en-US" sz="1000" dirty="0"/>
              <a:t>. Besides various simple sequences (black lines) a Long Terminal Repeat (LTR) for an ERVL endogenous retrovirus (TguERVL2a2_LTR-La_fAlb) were found by searching in Dfam using </a:t>
            </a:r>
            <a:r>
              <a:rPr lang="en-US" sz="1000" i="1" dirty="0"/>
              <a:t>Ficedula albicollis</a:t>
            </a:r>
            <a:r>
              <a:rPr lang="en-US" sz="1000" dirty="0"/>
              <a:t> dataset as a songbird representative.</a:t>
            </a:r>
          </a:p>
        </p:txBody>
      </p:sp>
      <p:sp>
        <p:nvSpPr>
          <p:cNvPr id="14" name="Textfeld 13">
            <a:extLst>
              <a:ext uri="{FF2B5EF4-FFF2-40B4-BE49-F238E27FC236}">
                <a16:creationId xmlns:a16="http://schemas.microsoft.com/office/drawing/2014/main" id="{333BDD8A-7555-C40D-5F84-3CF45AEDA629}"/>
              </a:ext>
            </a:extLst>
          </p:cNvPr>
          <p:cNvSpPr txBox="1"/>
          <p:nvPr/>
        </p:nvSpPr>
        <p:spPr>
          <a:xfrm>
            <a:off x="263524" y="2194037"/>
            <a:ext cx="308098" cy="369332"/>
          </a:xfrm>
          <a:prstGeom prst="rect">
            <a:avLst/>
          </a:prstGeom>
          <a:noFill/>
        </p:spPr>
        <p:txBody>
          <a:bodyPr wrap="none" rtlCol="0">
            <a:spAutoFit/>
          </a:bodyPr>
          <a:lstStyle/>
          <a:p>
            <a:r>
              <a:rPr lang="de-DE" dirty="0"/>
              <a:t>C</a:t>
            </a:r>
          </a:p>
        </p:txBody>
      </p:sp>
    </p:spTree>
    <p:extLst>
      <p:ext uri="{BB962C8B-B14F-4D97-AF65-F5344CB8AC3E}">
        <p14:creationId xmlns:p14="http://schemas.microsoft.com/office/powerpoint/2010/main" val="237793547"/>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838</Words>
  <Application>Microsoft Office PowerPoint</Application>
  <PresentationFormat>Bildschirmpräsentation (4:3)</PresentationFormat>
  <Paragraphs>117</Paragraphs>
  <Slides>7</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7</vt:i4>
      </vt:variant>
    </vt:vector>
  </HeadingPairs>
  <TitlesOfParts>
    <vt:vector size="12" baseType="lpstr">
      <vt:lpstr>Aptos</vt:lpstr>
      <vt:lpstr>Aptos Display</vt:lpstr>
      <vt:lpstr>arial</vt:lpstr>
      <vt:lpstr>arial</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Friedrich-Loeffler-Institut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Kammerer, Robert</dc:creator>
  <cp:lastModifiedBy>Zimmermann, Wolfgang Alois Prof. Dr.</cp:lastModifiedBy>
  <cp:revision>16</cp:revision>
  <dcterms:created xsi:type="dcterms:W3CDTF">2026-01-23T11:22:28Z</dcterms:created>
  <dcterms:modified xsi:type="dcterms:W3CDTF">2026-05-08T06:15:00Z</dcterms:modified>
</cp:coreProperties>
</file>