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5471" r:id="rId1"/>
  </p:sldMasterIdLst>
  <p:notesMasterIdLst>
    <p:notesMasterId r:id="rId3"/>
  </p:notesMasterIdLst>
  <p:handoutMasterIdLst>
    <p:handoutMasterId r:id="rId4"/>
  </p:handoutMasterIdLst>
  <p:sldIdLst>
    <p:sldId id="405" r:id="rId2"/>
  </p:sldIdLst>
  <p:sldSz cx="9144000" cy="6858000" type="screen4x3"/>
  <p:notesSz cx="6797675" cy="9928225"/>
  <p:custShowLst>
    <p:custShow name="Zielgruppenpräsentation 1" id="0">
      <p:sldLst/>
    </p:custShow>
  </p:custShowLst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bg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bg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bg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bg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bg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400" kern="1200">
        <a:solidFill>
          <a:schemeClr val="bg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1400" kern="1200">
        <a:solidFill>
          <a:schemeClr val="bg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1400" kern="1200">
        <a:solidFill>
          <a:schemeClr val="bg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1400" kern="1200">
        <a:solidFill>
          <a:schemeClr val="bg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3" orient="horz">
          <p15:clr>
            <a:srgbClr val="A4A3A4"/>
          </p15:clr>
        </p15:guide>
        <p15:guide id="6" orient="horz" pos="1230" userDrawn="1">
          <p15:clr>
            <a:srgbClr val="A4A3A4"/>
          </p15:clr>
        </p15:guide>
        <p15:guide id="7" orient="horz" pos="1071">
          <p15:clr>
            <a:srgbClr val="A4A3A4"/>
          </p15:clr>
        </p15:guide>
        <p15:guide id="9" pos="5420" userDrawn="1">
          <p15:clr>
            <a:srgbClr val="A4A3A4"/>
          </p15:clr>
        </p15:guide>
        <p15:guide id="13" pos="5760" userDrawn="1">
          <p15:clr>
            <a:srgbClr val="A4A3A4"/>
          </p15:clr>
        </p15:guide>
        <p15:guide id="17" orient="horz" pos="1706" userDrawn="1">
          <p15:clr>
            <a:srgbClr val="A4A3A4"/>
          </p15:clr>
        </p15:guide>
        <p15:guide id="18" orient="horz" pos="4110" userDrawn="1">
          <p15:clr>
            <a:srgbClr val="A4A3A4"/>
          </p15:clr>
        </p15:guide>
        <p15:guide id="19" orient="horz" pos="3861" userDrawn="1">
          <p15:clr>
            <a:srgbClr val="A4A3A4"/>
          </p15:clr>
        </p15:guide>
        <p15:guide id="22" orient="horz" pos="935" userDrawn="1">
          <p15:clr>
            <a:srgbClr val="A4A3A4"/>
          </p15:clr>
        </p15:guide>
        <p15:guide id="32" orient="horz" pos="1525" userDrawn="1">
          <p15:clr>
            <a:srgbClr val="A4A3A4"/>
          </p15:clr>
        </p15:guide>
        <p15:guide id="37" orient="horz" pos="3906" userDrawn="1">
          <p15:clr>
            <a:srgbClr val="A4A3A4"/>
          </p15:clr>
        </p15:guide>
        <p15:guide id="38" orient="horz" pos="2273" userDrawn="1">
          <p15:clr>
            <a:srgbClr val="A4A3A4"/>
          </p15:clr>
        </p15:guide>
        <p15:guide id="39" orient="horz" pos="3884" userDrawn="1">
          <p15:clr>
            <a:srgbClr val="A4A3A4"/>
          </p15:clr>
        </p15:guide>
        <p15:guide id="45" pos="5579" userDrawn="1">
          <p15:clr>
            <a:srgbClr val="A4A3A4"/>
          </p15:clr>
        </p15:guide>
        <p15:guide id="49" orient="horz" pos="3816" userDrawn="1">
          <p15:clr>
            <a:srgbClr val="A4A3A4"/>
          </p15:clr>
        </p15:guide>
        <p15:guide id="52" pos="998" userDrawn="1">
          <p15:clr>
            <a:srgbClr val="A4A3A4"/>
          </p15:clr>
        </p15:guide>
        <p15:guide id="55" orient="horz" pos="3725" userDrawn="1">
          <p15:clr>
            <a:srgbClr val="A4A3A4"/>
          </p15:clr>
        </p15:guide>
        <p15:guide id="59" orient="horz" pos="1933" userDrawn="1">
          <p15:clr>
            <a:srgbClr val="A4A3A4"/>
          </p15:clr>
        </p15:guide>
        <p15:guide id="61" orient="horz" pos="482" userDrawn="1">
          <p15:clr>
            <a:srgbClr val="A4A3A4"/>
          </p15:clr>
        </p15:guide>
        <p15:guide id="63" userDrawn="1">
          <p15:clr>
            <a:srgbClr val="A4A3A4"/>
          </p15:clr>
        </p15:guide>
        <p15:guide id="77" orient="horz" pos="2392" userDrawn="1">
          <p15:clr>
            <a:srgbClr val="A4A3A4"/>
          </p15:clr>
        </p15:guide>
        <p15:guide id="78" orient="horz" pos="2795" userDrawn="1">
          <p15:clr>
            <a:srgbClr val="A4A3A4"/>
          </p15:clr>
        </p15:guide>
        <p15:guide id="79" orient="horz" pos="3158" userDrawn="1">
          <p15:clr>
            <a:srgbClr val="A4A3A4"/>
          </p15:clr>
        </p15:guide>
        <p15:guide id="85" pos="1791" userDrawn="1">
          <p15:clr>
            <a:srgbClr val="A4A3A4"/>
          </p15:clr>
        </p15:guide>
        <p15:guide id="87" pos="1995" userDrawn="1">
          <p15:clr>
            <a:srgbClr val="A4A3A4"/>
          </p15:clr>
        </p15:guide>
        <p15:guide id="99" pos="4038" userDrawn="1">
          <p15:clr>
            <a:srgbClr val="A4A3A4"/>
          </p15:clr>
        </p15:guide>
        <p15:guide id="102" orient="horz" pos="3359" userDrawn="1">
          <p15:clr>
            <a:srgbClr val="A4A3A4"/>
          </p15:clr>
        </p15:guide>
        <p15:guide id="103" orient="horz" pos="2913" userDrawn="1">
          <p15:clr>
            <a:srgbClr val="A4A3A4"/>
          </p15:clr>
        </p15:guide>
        <p15:guide id="105" pos="3107" userDrawn="1">
          <p15:clr>
            <a:srgbClr val="A4A3A4"/>
          </p15:clr>
        </p15:guide>
        <p15:guide id="106" pos="5511" userDrawn="1">
          <p15:clr>
            <a:srgbClr val="A4A3A4"/>
          </p15:clr>
        </p15:guide>
        <p15:guide id="114" orient="horz" pos="2539" userDrawn="1">
          <p15:clr>
            <a:srgbClr val="A4A3A4"/>
          </p15:clr>
        </p15:guide>
        <p15:guide id="115" orient="horz" pos="2472" userDrawn="1">
          <p15:clr>
            <a:srgbClr val="A4A3A4"/>
          </p15:clr>
        </p15:guide>
        <p15:guide id="118" pos="4971" userDrawn="1">
          <p15:clr>
            <a:srgbClr val="A4A3A4"/>
          </p15:clr>
        </p15:guide>
        <p15:guide id="120" pos="5146" userDrawn="1">
          <p15:clr>
            <a:srgbClr val="A4A3A4"/>
          </p15:clr>
        </p15:guide>
        <p15:guide id="121" pos="5329" userDrawn="1">
          <p15:clr>
            <a:srgbClr val="A4A3A4"/>
          </p15:clr>
        </p15:guide>
        <p15:guide id="124" orient="horz" pos="1820" userDrawn="1">
          <p15:clr>
            <a:srgbClr val="A4A3A4"/>
          </p15:clr>
        </p15:guide>
        <p15:guide id="125" orient="horz" pos="2045" userDrawn="1">
          <p15:clr>
            <a:srgbClr val="A4A3A4"/>
          </p15:clr>
        </p15:guide>
        <p15:guide id="127" pos="1222" userDrawn="1">
          <p15:clr>
            <a:srgbClr val="A4A3A4"/>
          </p15:clr>
        </p15:guide>
        <p15:guide id="128" pos="2560" userDrawn="1">
          <p15:clr>
            <a:srgbClr val="A4A3A4"/>
          </p15:clr>
        </p15:guide>
        <p15:guide id="129" pos="3674" userDrawn="1">
          <p15:clr>
            <a:srgbClr val="A4A3A4"/>
          </p15:clr>
        </p15:guide>
        <p15:guide id="130" pos="460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Zimmermann, Wolfgang Alois Prof. Dr." initials="ZWAPD" lastIdx="1" clrIdx="0">
    <p:extLst>
      <p:ext uri="{19B8F6BF-5375-455C-9EA6-DF929625EA0E}">
        <p15:presenceInfo xmlns:p15="http://schemas.microsoft.com/office/powerpoint/2012/main" userId="S-1-5-21-220523388-602609370-1801674531-2010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Rg st="1" end="17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99FF"/>
    <a:srgbClr val="99CCFF"/>
    <a:srgbClr val="FF00FF"/>
    <a:srgbClr val="FF5050"/>
    <a:srgbClr val="FFFFFF"/>
    <a:srgbClr val="0033CC"/>
    <a:srgbClr val="66CCFF"/>
    <a:srgbClr val="DBDFE5"/>
    <a:srgbClr val="6666FF"/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621" autoAdjust="0"/>
    <p:restoredTop sz="93979" autoAdjust="0"/>
  </p:normalViewPr>
  <p:slideViewPr>
    <p:cSldViewPr snapToGrid="0" showGuides="1">
      <p:cViewPr varScale="1">
        <p:scale>
          <a:sx n="82" d="100"/>
          <a:sy n="82" d="100"/>
        </p:scale>
        <p:origin x="1795" y="72"/>
      </p:cViewPr>
      <p:guideLst>
        <p:guide orient="horz"/>
        <p:guide orient="horz" pos="1230"/>
        <p:guide orient="horz" pos="1071"/>
        <p:guide pos="5420"/>
        <p:guide pos="5760"/>
        <p:guide orient="horz" pos="1706"/>
        <p:guide orient="horz" pos="4110"/>
        <p:guide orient="horz" pos="3861"/>
        <p:guide orient="horz" pos="935"/>
        <p:guide orient="horz" pos="1525"/>
        <p:guide orient="horz" pos="3906"/>
        <p:guide orient="horz" pos="2273"/>
        <p:guide orient="horz" pos="3884"/>
        <p:guide pos="5579"/>
        <p:guide orient="horz" pos="3816"/>
        <p:guide pos="998"/>
        <p:guide orient="horz" pos="3725"/>
        <p:guide orient="horz" pos="1933"/>
        <p:guide orient="horz" pos="482"/>
        <p:guide/>
        <p:guide orient="horz" pos="2392"/>
        <p:guide orient="horz" pos="2795"/>
        <p:guide orient="horz" pos="3158"/>
        <p:guide pos="1791"/>
        <p:guide pos="1995"/>
        <p:guide pos="4038"/>
        <p:guide orient="horz" pos="3359"/>
        <p:guide orient="horz" pos="2913"/>
        <p:guide pos="3107"/>
        <p:guide pos="5511"/>
        <p:guide orient="horz" pos="2539"/>
        <p:guide orient="horz" pos="2472"/>
        <p:guide pos="4971"/>
        <p:guide pos="5146"/>
        <p:guide pos="5329"/>
        <p:guide orient="horz" pos="1820"/>
        <p:guide orient="horz" pos="2045"/>
        <p:guide pos="1222"/>
        <p:guide pos="2560"/>
        <p:guide pos="3674"/>
        <p:guide pos="460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82" d="100"/>
          <a:sy n="82" d="100"/>
        </p:scale>
        <p:origin x="-2910" y="-9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084" cy="496412"/>
          </a:xfrm>
          <a:prstGeom prst="rect">
            <a:avLst/>
          </a:prstGeom>
        </p:spPr>
        <p:txBody>
          <a:bodyPr vert="horz" lIns="91714" tIns="45857" rIns="91714" bIns="4585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9997" y="1"/>
            <a:ext cx="2946084" cy="496412"/>
          </a:xfrm>
          <a:prstGeom prst="rect">
            <a:avLst/>
          </a:prstGeom>
        </p:spPr>
        <p:txBody>
          <a:bodyPr vert="horz" lIns="91714" tIns="45857" rIns="91714" bIns="4585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194C24C-8B5F-4420-8F6F-4A155C6A958B}" type="datetimeFigureOut">
              <a:rPr lang="de-DE"/>
              <a:pPr>
                <a:defRPr/>
              </a:pPr>
              <a:t>11.05.2026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30224"/>
            <a:ext cx="2946084" cy="496412"/>
          </a:xfrm>
          <a:prstGeom prst="rect">
            <a:avLst/>
          </a:prstGeom>
        </p:spPr>
        <p:txBody>
          <a:bodyPr vert="horz" lIns="91714" tIns="45857" rIns="91714" bIns="4585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9997" y="9430224"/>
            <a:ext cx="2946084" cy="496412"/>
          </a:xfrm>
          <a:prstGeom prst="rect">
            <a:avLst/>
          </a:prstGeom>
        </p:spPr>
        <p:txBody>
          <a:bodyPr vert="horz" lIns="91714" tIns="45857" rIns="91714" bIns="4585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1028E4E-13DE-4CF8-8E3F-E4AF754F7B9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983249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084" cy="496412"/>
          </a:xfrm>
          <a:prstGeom prst="rect">
            <a:avLst/>
          </a:prstGeom>
        </p:spPr>
        <p:txBody>
          <a:bodyPr vert="horz" lIns="91714" tIns="45857" rIns="91714" bIns="4585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9997" y="1"/>
            <a:ext cx="2946084" cy="496412"/>
          </a:xfrm>
          <a:prstGeom prst="rect">
            <a:avLst/>
          </a:prstGeom>
        </p:spPr>
        <p:txBody>
          <a:bodyPr vert="horz" lIns="91714" tIns="45857" rIns="91714" bIns="4585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BDABFEB-84A0-4AD2-8A63-DB168338BEB4}" type="datetimeFigureOut">
              <a:rPr lang="de-DE"/>
              <a:pPr>
                <a:defRPr/>
              </a:pPr>
              <a:t>11.05.2026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6252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14" tIns="45857" rIns="91714" bIns="45857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130" y="4715909"/>
            <a:ext cx="5439415" cy="4467702"/>
          </a:xfrm>
          <a:prstGeom prst="rect">
            <a:avLst/>
          </a:prstGeom>
        </p:spPr>
        <p:txBody>
          <a:bodyPr vert="horz" lIns="91714" tIns="45857" rIns="91714" bIns="45857" rtlCol="0"/>
          <a:lstStyle/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30224"/>
            <a:ext cx="2946084" cy="496412"/>
          </a:xfrm>
          <a:prstGeom prst="rect">
            <a:avLst/>
          </a:prstGeom>
        </p:spPr>
        <p:txBody>
          <a:bodyPr vert="horz" lIns="91714" tIns="45857" rIns="91714" bIns="4585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9997" y="9430224"/>
            <a:ext cx="2946084" cy="496412"/>
          </a:xfrm>
          <a:prstGeom prst="rect">
            <a:avLst/>
          </a:prstGeom>
        </p:spPr>
        <p:txBody>
          <a:bodyPr vert="horz" lIns="91714" tIns="45857" rIns="91714" bIns="4585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0D5621D-0CD3-4045-BA6C-F6BA2652992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088548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7143" fontAlgn="base">
              <a:spcBef>
                <a:spcPct val="0"/>
              </a:spcBef>
              <a:spcAft>
                <a:spcPct val="0"/>
              </a:spcAft>
              <a:defRPr/>
            </a:pPr>
            <a:fld id="{A562927C-B1B4-4CE4-80F9-1374046703EF}" type="slidenum">
              <a:rPr lang="de-DE">
                <a:solidFill>
                  <a:srgbClr val="000000"/>
                </a:solidFill>
                <a:latin typeface="Arial" pitchFamily="34" charset="0"/>
              </a:rPr>
              <a:pPr defTabSz="917143"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de-DE">
              <a:solidFill>
                <a:srgbClr val="00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83244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Wolfgang Zimmermann                                                 CEA Symposium Montréal 2010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339E9250-E7A8-43DD-B1CE-5CBF2104557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07228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Wolfgang Zimmermann                                                 CEA Symposium Montréal 2010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3D0EDAF4-32D6-4A3C-94AB-3D1A925553A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5396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Wolfgang Zimmermann                                                 CEA Symposium Montréal 2010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7FE9B55A-9993-4EF1-A8DE-3862A8B6F28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11694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Wolfgang Zimmermann                                                 CEA Symposium Montréal 2010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DADDD29D-9EE9-4345-890E-3AE96D99EA0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00207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Wolfgang Zimmermann                                                 CEA Symposium Montréal 2010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FBCDB523-7573-4E5C-8FCD-B0E016841E1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2115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Wolfgang Zimmermann                                                 CEA Symposium Montréal 2010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E5B71864-75C2-47DA-B372-BBA69ED5AAC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0788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Wolfgang Zimmermann                                                 CEA Symposium Montréal 2010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E3017899-0364-47CE-8C06-3BFAADA1DE5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9745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Wolfgang Zimmermann                                                 CEA Symposium Montréal 2010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11B46898-59B1-4BD6-BD39-CAFB445A99C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6183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Wolfgang Zimmermann                                                 CEA Symposium Montréal 2010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90531049-5710-4497-A3D0-95E2C126583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1794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Wolfgang Zimmermann                                                 CEA Symposium Montréal 2010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690BE504-1FD3-4D78-AADC-AB64B22959E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05637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Wolfgang Zimmermann                                                 CEA Symposium Montréal 2010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D01C19D9-7C86-43DC-B816-3CDAED641DF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26793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23850" y="6413500"/>
            <a:ext cx="68580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buClrTx/>
              <a:buSzTx/>
              <a:buFontTx/>
              <a:buNone/>
              <a:defRPr sz="1200">
                <a:solidFill>
                  <a:srgbClr val="898989"/>
                </a:solidFill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r>
              <a:rPr lang="en-US"/>
              <a:t>Wolfgang Zimmermann                                                 CEA Symposium Montréal 2010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686550" y="64135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200">
                <a:solidFill>
                  <a:srgbClr val="000000">
                    <a:tint val="75000"/>
                  </a:srgb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9336146-D5AB-47A9-85A7-72F3045D093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172" name="Line 16"/>
          <p:cNvSpPr>
            <a:spLocks noChangeShapeType="1"/>
          </p:cNvSpPr>
          <p:nvPr userDrawn="1"/>
        </p:nvSpPr>
        <p:spPr bwMode="auto">
          <a:xfrm>
            <a:off x="0" y="692150"/>
            <a:ext cx="9144000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buClrTx/>
              <a:buSzTx/>
              <a:buFontTx/>
              <a:buNone/>
            </a:pPr>
            <a:endParaRPr lang="de-DE" sz="1400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7173" name="Line 17"/>
          <p:cNvSpPr>
            <a:spLocks noChangeShapeType="1"/>
          </p:cNvSpPr>
          <p:nvPr userDrawn="1"/>
        </p:nvSpPr>
        <p:spPr bwMode="auto">
          <a:xfrm>
            <a:off x="0" y="6477000"/>
            <a:ext cx="9144000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buClrTx/>
              <a:buSzTx/>
              <a:buFontTx/>
              <a:buNone/>
            </a:pPr>
            <a:endParaRPr lang="de-DE" sz="1400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grpSp>
        <p:nvGrpSpPr>
          <p:cNvPr id="7174" name="Group 19"/>
          <p:cNvGrpSpPr>
            <a:grpSpLocks/>
          </p:cNvGrpSpPr>
          <p:nvPr userDrawn="1"/>
        </p:nvGrpSpPr>
        <p:grpSpPr bwMode="auto">
          <a:xfrm>
            <a:off x="8459788" y="115888"/>
            <a:ext cx="504825" cy="720725"/>
            <a:chOff x="1207" y="1117"/>
            <a:chExt cx="2081" cy="2812"/>
          </a:xfrm>
        </p:grpSpPr>
        <p:pic>
          <p:nvPicPr>
            <p:cNvPr id="7175" name="Picture 20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11" t="13683" r="56981" b="2809"/>
            <a:stretch>
              <a:fillRect/>
            </a:stretch>
          </p:blipFill>
          <p:spPr bwMode="auto">
            <a:xfrm>
              <a:off x="1207" y="1162"/>
              <a:ext cx="2027" cy="27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176" name="Rectangle 21"/>
            <p:cNvSpPr>
              <a:spLocks noChangeArrowheads="1"/>
            </p:cNvSpPr>
            <p:nvPr/>
          </p:nvSpPr>
          <p:spPr bwMode="auto">
            <a:xfrm>
              <a:off x="3061" y="1117"/>
              <a:ext cx="227" cy="149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de-DE">
                <a:solidFill>
                  <a:srgbClr val="000000"/>
                </a:solidFill>
                <a:latin typeface="Arial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03090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472" r:id="rId1"/>
    <p:sldLayoutId id="2147485473" r:id="rId2"/>
    <p:sldLayoutId id="2147485474" r:id="rId3"/>
    <p:sldLayoutId id="2147485475" r:id="rId4"/>
    <p:sldLayoutId id="2147485476" r:id="rId5"/>
    <p:sldLayoutId id="2147485477" r:id="rId6"/>
    <p:sldLayoutId id="2147485478" r:id="rId7"/>
    <p:sldLayoutId id="2147485479" r:id="rId8"/>
    <p:sldLayoutId id="2147485480" r:id="rId9"/>
    <p:sldLayoutId id="2147485481" r:id="rId10"/>
    <p:sldLayoutId id="2147485482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FF744E92-8B8D-3733-7058-A5BDC7BCE562}"/>
              </a:ext>
            </a:extLst>
          </p:cNvPr>
          <p:cNvGrpSpPr/>
          <p:nvPr/>
        </p:nvGrpSpPr>
        <p:grpSpPr>
          <a:xfrm>
            <a:off x="609481" y="611044"/>
            <a:ext cx="7734652" cy="4429414"/>
            <a:chOff x="730784" y="685692"/>
            <a:chExt cx="7734652" cy="4429414"/>
          </a:xfrm>
        </p:grpSpPr>
        <p:grpSp>
          <p:nvGrpSpPr>
            <p:cNvPr id="8" name="Gruppieren 7">
              <a:extLst>
                <a:ext uri="{FF2B5EF4-FFF2-40B4-BE49-F238E27FC236}">
                  <a16:creationId xmlns:a16="http://schemas.microsoft.com/office/drawing/2014/main" id="{A570D4E2-CF38-49B2-BE7D-409D68C1595C}"/>
                </a:ext>
              </a:extLst>
            </p:cNvPr>
            <p:cNvGrpSpPr/>
            <p:nvPr/>
          </p:nvGrpSpPr>
          <p:grpSpPr>
            <a:xfrm>
              <a:off x="991952" y="2256117"/>
              <a:ext cx="1520067" cy="2849005"/>
              <a:chOff x="991952" y="2256117"/>
              <a:chExt cx="1520067" cy="2849005"/>
            </a:xfrm>
          </p:grpSpPr>
          <p:sp>
            <p:nvSpPr>
              <p:cNvPr id="371" name="Text Box 472"/>
              <p:cNvSpPr txBox="1">
                <a:spLocks noChangeArrowheads="1"/>
              </p:cNvSpPr>
              <p:nvPr/>
            </p:nvSpPr>
            <p:spPr bwMode="auto">
              <a:xfrm>
                <a:off x="991952" y="2256117"/>
                <a:ext cx="1520067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</a:rPr>
                  <a:t>Paired receptors</a:t>
                </a: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000" dirty="0">
                    <a:solidFill>
                      <a:srgbClr val="000000"/>
                    </a:solidFill>
                    <a:latin typeface="Arial" pitchFamily="34" charset="0"/>
                  </a:rPr>
                  <a:t>N exon nucleotide sequence identity 94.5%</a:t>
                </a:r>
                <a:endPara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endParaRPr>
              </a:p>
            </p:txBody>
          </p:sp>
          <p:sp>
            <p:nvSpPr>
              <p:cNvPr id="442" name="Line 12"/>
              <p:cNvSpPr>
                <a:spLocks noChangeShapeType="1"/>
              </p:cNvSpPr>
              <p:nvPr/>
            </p:nvSpPr>
            <p:spPr bwMode="auto">
              <a:xfrm>
                <a:off x="1400820" y="3660669"/>
                <a:ext cx="76361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43" name="Line 13"/>
              <p:cNvSpPr>
                <a:spLocks noChangeShapeType="1"/>
              </p:cNvSpPr>
              <p:nvPr/>
            </p:nvSpPr>
            <p:spPr bwMode="auto">
              <a:xfrm>
                <a:off x="1400820" y="3697182"/>
                <a:ext cx="76361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47" name="Text Box 475"/>
              <p:cNvSpPr txBox="1">
                <a:spLocks noChangeArrowheads="1"/>
              </p:cNvSpPr>
              <p:nvPr/>
            </p:nvSpPr>
            <p:spPr bwMode="auto">
              <a:xfrm>
                <a:off x="1142655" y="4212570"/>
                <a:ext cx="1308253" cy="8925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9pPr>
              </a:lstStyle>
              <a:p>
                <a:pPr algn="ctr">
                  <a:buClrTx/>
                  <a:buSzTx/>
                  <a:buFontTx/>
                  <a:buNone/>
                </a:pPr>
                <a:r>
                  <a:rPr lang="en-US" sz="1100" b="1" dirty="0">
                    <a:latin typeface="Arial" pitchFamily="34" charset="0"/>
                  </a:rPr>
                  <a:t>Monitors</a:t>
                </a:r>
              </a:p>
              <a:p>
                <a:pPr algn="ctr">
                  <a:buClrTx/>
                  <a:buSzTx/>
                  <a:buFontTx/>
                  <a:buNone/>
                </a:pPr>
                <a:r>
                  <a:rPr lang="en-US" sz="1100" b="1" dirty="0">
                    <a:latin typeface="Arial" pitchFamily="34" charset="0"/>
                  </a:rPr>
                  <a:t>Varanidae</a:t>
                </a:r>
              </a:p>
              <a:p>
                <a:pPr algn="ctr">
                  <a:buClrTx/>
                  <a:buSzTx/>
                </a:pPr>
                <a:r>
                  <a:rPr lang="en-US" sz="1100" dirty="0">
                    <a:latin typeface="Arial" pitchFamily="34" charset="0"/>
                  </a:rPr>
                  <a:t>(family)</a:t>
                </a:r>
                <a:endParaRPr lang="en-US" sz="1100" b="1" dirty="0">
                  <a:latin typeface="Arial" pitchFamily="34" charset="0"/>
                </a:endParaRPr>
              </a:p>
              <a:p>
                <a:pPr algn="ctr">
                  <a:buClrTx/>
                  <a:buSzTx/>
                  <a:buFontTx/>
                  <a:buNone/>
                </a:pPr>
                <a:r>
                  <a:rPr lang="en-US" sz="1100" dirty="0">
                    <a:latin typeface="+mn-lt"/>
                    <a:ea typeface="ＭＳ Ｐゴシック" pitchFamily="34" charset="-128"/>
                  </a:rPr>
                  <a:t>Komodo dragon</a:t>
                </a:r>
              </a:p>
              <a:p>
                <a:pPr algn="ctr">
                  <a:buClrTx/>
                  <a:buSzTx/>
                  <a:buFontTx/>
                  <a:buNone/>
                </a:pPr>
                <a:r>
                  <a:rPr lang="en-US" sz="800" i="1" dirty="0">
                    <a:latin typeface="+mn-lt"/>
                  </a:rPr>
                  <a:t>Varanus komodoensis</a:t>
                </a:r>
              </a:p>
            </p:txBody>
          </p:sp>
          <p:sp>
            <p:nvSpPr>
              <p:cNvPr id="448" name="Text Box 498"/>
              <p:cNvSpPr txBox="1">
                <a:spLocks noChangeArrowheads="1"/>
              </p:cNvSpPr>
              <p:nvPr/>
            </p:nvSpPr>
            <p:spPr bwMode="auto">
              <a:xfrm>
                <a:off x="1584697" y="3921019"/>
                <a:ext cx="131446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buClrTx/>
                  <a:buSzTx/>
                  <a:buFontTx/>
                  <a:buNone/>
                </a:pPr>
                <a:r>
                  <a:rPr lang="de-DE" sz="800" dirty="0">
                    <a:latin typeface="Arial" pitchFamily="34" charset="0"/>
                  </a:rPr>
                  <a:t>C1</a:t>
                </a:r>
              </a:p>
            </p:txBody>
          </p:sp>
          <p:sp>
            <p:nvSpPr>
              <p:cNvPr id="450" name="Text Box 754"/>
              <p:cNvSpPr txBox="1">
                <a:spLocks noChangeArrowheads="1"/>
              </p:cNvSpPr>
              <p:nvPr/>
            </p:nvSpPr>
            <p:spPr bwMode="auto">
              <a:xfrm>
                <a:off x="1823201" y="3924194"/>
                <a:ext cx="246862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buClrTx/>
                  <a:buSzTx/>
                  <a:buFontTx/>
                  <a:buNone/>
                </a:pPr>
                <a:r>
                  <a:rPr lang="de-DE" sz="800" dirty="0">
                    <a:latin typeface="Arial" pitchFamily="34" charset="0"/>
                  </a:rPr>
                  <a:t>C1L1</a:t>
                </a:r>
              </a:p>
            </p:txBody>
          </p:sp>
          <p:sp>
            <p:nvSpPr>
              <p:cNvPr id="451" name="Line 47"/>
              <p:cNvSpPr>
                <a:spLocks noChangeShapeType="1"/>
              </p:cNvSpPr>
              <p:nvPr/>
            </p:nvSpPr>
            <p:spPr bwMode="auto">
              <a:xfrm>
                <a:off x="1936792" y="3613044"/>
                <a:ext cx="0" cy="26987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52" name="Rectangle 48"/>
              <p:cNvSpPr>
                <a:spLocks noChangeArrowheads="1"/>
              </p:cNvSpPr>
              <p:nvPr/>
            </p:nvSpPr>
            <p:spPr bwMode="auto">
              <a:xfrm>
                <a:off x="1912979" y="3795607"/>
                <a:ext cx="46038" cy="76200"/>
              </a:xfrm>
              <a:prstGeom prst="rect">
                <a:avLst/>
              </a:prstGeom>
              <a:solidFill>
                <a:srgbClr val="00CC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StarBats" charset="0"/>
                </a:pPr>
                <a:endParaRPr lang="de-DE">
                  <a:solidFill>
                    <a:schemeClr val="tx1"/>
                  </a:solidFill>
                  <a:latin typeface="Arial" pitchFamily="34" charset="0"/>
                  <a:cs typeface="+mn-cs"/>
                </a:endParaRPr>
              </a:p>
            </p:txBody>
          </p:sp>
          <p:sp>
            <p:nvSpPr>
              <p:cNvPr id="453" name="Oval 46"/>
              <p:cNvSpPr>
                <a:spLocks noChangeArrowheads="1"/>
              </p:cNvSpPr>
              <p:nvPr/>
            </p:nvSpPr>
            <p:spPr bwMode="auto">
              <a:xfrm>
                <a:off x="1873292" y="3459704"/>
                <a:ext cx="125412" cy="149225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>
                  <a:buClrTx/>
                  <a:buSzTx/>
                  <a:buFontTx/>
                  <a:buNone/>
                </a:pPr>
                <a:endParaRPr lang="de-DE" sz="1800"/>
              </a:p>
            </p:txBody>
          </p:sp>
          <p:sp>
            <p:nvSpPr>
              <p:cNvPr id="454" name="Oval 103"/>
              <p:cNvSpPr>
                <a:spLocks noChangeArrowheads="1"/>
              </p:cNvSpPr>
              <p:nvPr/>
            </p:nvSpPr>
            <p:spPr bwMode="auto">
              <a:xfrm>
                <a:off x="1584534" y="2875767"/>
                <a:ext cx="123825" cy="149225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>
                  <a:buClrTx/>
                  <a:buSzTx/>
                  <a:buFontTx/>
                  <a:buNone/>
                </a:pPr>
                <a:endParaRPr lang="de-DE" sz="1800"/>
              </a:p>
            </p:txBody>
          </p:sp>
          <p:sp>
            <p:nvSpPr>
              <p:cNvPr id="455" name="Oval 104"/>
              <p:cNvSpPr>
                <a:spLocks noChangeArrowheads="1"/>
              </p:cNvSpPr>
              <p:nvPr/>
            </p:nvSpPr>
            <p:spPr bwMode="auto">
              <a:xfrm>
                <a:off x="1584534" y="3023405"/>
                <a:ext cx="123825" cy="149225"/>
              </a:xfrm>
              <a:prstGeom prst="ellipse">
                <a:avLst/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>
                  <a:buClrTx/>
                  <a:buSzTx/>
                  <a:buFontTx/>
                  <a:buNone/>
                </a:pPr>
                <a:endParaRPr lang="de-DE" sz="1800"/>
              </a:p>
            </p:txBody>
          </p:sp>
          <p:sp>
            <p:nvSpPr>
              <p:cNvPr id="456" name="Oval 105"/>
              <p:cNvSpPr>
                <a:spLocks noChangeArrowheads="1"/>
              </p:cNvSpPr>
              <p:nvPr/>
            </p:nvSpPr>
            <p:spPr bwMode="auto">
              <a:xfrm>
                <a:off x="1584534" y="3169455"/>
                <a:ext cx="123825" cy="149225"/>
              </a:xfrm>
              <a:prstGeom prst="ellipse">
                <a:avLst/>
              </a:prstGeom>
              <a:solidFill>
                <a:srgbClr val="CCE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>
                  <a:buClrTx/>
                  <a:buSzTx/>
                  <a:buFontTx/>
                  <a:buNone/>
                </a:pPr>
                <a:endParaRPr lang="de-DE" sz="1800"/>
              </a:p>
            </p:txBody>
          </p:sp>
          <p:sp>
            <p:nvSpPr>
              <p:cNvPr id="457" name="Oval 106"/>
              <p:cNvSpPr>
                <a:spLocks noChangeArrowheads="1"/>
              </p:cNvSpPr>
              <p:nvPr/>
            </p:nvSpPr>
            <p:spPr bwMode="auto">
              <a:xfrm>
                <a:off x="1584534" y="3317092"/>
                <a:ext cx="123825" cy="149225"/>
              </a:xfrm>
              <a:prstGeom prst="ellipse">
                <a:avLst/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>
                  <a:buClrTx/>
                  <a:buSzTx/>
                  <a:buFontTx/>
                  <a:buNone/>
                </a:pPr>
                <a:endParaRPr lang="de-DE" sz="1800"/>
              </a:p>
            </p:txBody>
          </p:sp>
          <p:sp>
            <p:nvSpPr>
              <p:cNvPr id="458" name="Line 107"/>
              <p:cNvSpPr>
                <a:spLocks noChangeShapeType="1"/>
              </p:cNvSpPr>
              <p:nvPr/>
            </p:nvSpPr>
            <p:spPr bwMode="auto">
              <a:xfrm>
                <a:off x="1643800" y="3620982"/>
                <a:ext cx="0" cy="26987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59" name="Rectangle 108"/>
              <p:cNvSpPr>
                <a:spLocks noChangeArrowheads="1"/>
              </p:cNvSpPr>
              <p:nvPr/>
            </p:nvSpPr>
            <p:spPr bwMode="auto">
              <a:xfrm>
                <a:off x="1619987" y="3714644"/>
                <a:ext cx="46038" cy="76200"/>
              </a:xfrm>
              <a:prstGeom prst="rect">
                <a:avLst/>
              </a:prstGeom>
              <a:solidFill>
                <a:srgbClr val="FF00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>
                  <a:buClrTx/>
                  <a:buSzTx/>
                  <a:buFontTx/>
                  <a:buNone/>
                </a:pPr>
                <a:endParaRPr lang="de-DE" sz="1800"/>
              </a:p>
            </p:txBody>
          </p:sp>
          <p:sp>
            <p:nvSpPr>
              <p:cNvPr id="460" name="Rectangle 109"/>
              <p:cNvSpPr>
                <a:spLocks noChangeArrowheads="1"/>
              </p:cNvSpPr>
              <p:nvPr/>
            </p:nvSpPr>
            <p:spPr bwMode="auto">
              <a:xfrm>
                <a:off x="1619987" y="3811482"/>
                <a:ext cx="46038" cy="74612"/>
              </a:xfrm>
              <a:prstGeom prst="rect">
                <a:avLst/>
              </a:prstGeom>
              <a:solidFill>
                <a:srgbClr val="FFFF00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>
                  <a:buClrTx/>
                  <a:buSzTx/>
                  <a:buFontTx/>
                  <a:buNone/>
                </a:pPr>
                <a:endParaRPr lang="de-DE"/>
              </a:p>
            </p:txBody>
          </p:sp>
          <p:sp>
            <p:nvSpPr>
              <p:cNvPr id="461" name="Oval 456"/>
              <p:cNvSpPr>
                <a:spLocks noChangeArrowheads="1"/>
              </p:cNvSpPr>
              <p:nvPr/>
            </p:nvSpPr>
            <p:spPr bwMode="auto">
              <a:xfrm>
                <a:off x="1583171" y="3468053"/>
                <a:ext cx="123825" cy="149225"/>
              </a:xfrm>
              <a:prstGeom prst="ellipse">
                <a:avLst/>
              </a:prstGeom>
              <a:solidFill>
                <a:srgbClr val="CCE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>
                  <a:buClrTx/>
                  <a:buSzTx/>
                  <a:buFontTx/>
                  <a:buNone/>
                </a:pPr>
                <a:endParaRPr lang="de-DE" sz="1800"/>
              </a:p>
            </p:txBody>
          </p:sp>
          <p:grpSp>
            <p:nvGrpSpPr>
              <p:cNvPr id="462" name="Gruppieren 461"/>
              <p:cNvGrpSpPr/>
              <p:nvPr/>
            </p:nvGrpSpPr>
            <p:grpSpPr>
              <a:xfrm>
                <a:off x="1642745" y="2789440"/>
                <a:ext cx="297464" cy="636497"/>
                <a:chOff x="2237838" y="2579635"/>
                <a:chExt cx="297464" cy="636497"/>
              </a:xfrm>
            </p:grpSpPr>
            <p:sp>
              <p:nvSpPr>
                <p:cNvPr id="467" name="Line 10"/>
                <p:cNvSpPr>
                  <a:spLocks noChangeShapeType="1"/>
                </p:cNvSpPr>
                <p:nvPr/>
              </p:nvSpPr>
              <p:spPr bwMode="auto">
                <a:xfrm>
                  <a:off x="2243202" y="2586282"/>
                  <a:ext cx="29210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468" name="Line 10"/>
                <p:cNvSpPr>
                  <a:spLocks noChangeShapeType="1"/>
                </p:cNvSpPr>
                <p:nvPr/>
              </p:nvSpPr>
              <p:spPr bwMode="auto">
                <a:xfrm rot="5400000">
                  <a:off x="2215016" y="2901208"/>
                  <a:ext cx="629848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469" name="Line 10"/>
                <p:cNvSpPr>
                  <a:spLocks noChangeShapeType="1"/>
                </p:cNvSpPr>
                <p:nvPr/>
              </p:nvSpPr>
              <p:spPr bwMode="auto">
                <a:xfrm rot="5400000">
                  <a:off x="2202093" y="2615380"/>
                  <a:ext cx="7149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cxnSp>
            <p:nvCxnSpPr>
              <p:cNvPr id="64" name="Gerader Verbinder 63"/>
              <p:cNvCxnSpPr/>
              <p:nvPr/>
            </p:nvCxnSpPr>
            <p:spPr bwMode="auto">
              <a:xfrm>
                <a:off x="1492285" y="3023405"/>
                <a:ext cx="0" cy="283758"/>
              </a:xfrm>
              <a:prstGeom prst="line">
                <a:avLst/>
              </a:prstGeom>
              <a:noFill/>
              <a:ln w="38100" cap="flat" cmpd="sng" algn="ctr">
                <a:solidFill>
                  <a:schemeClr val="accent2">
                    <a:lumMod val="20000"/>
                    <a:lumOff val="8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527" name="Gerader Verbinder 526"/>
              <p:cNvCxnSpPr/>
              <p:nvPr/>
            </p:nvCxnSpPr>
            <p:spPr bwMode="auto">
              <a:xfrm>
                <a:off x="1492285" y="3316766"/>
                <a:ext cx="0" cy="283758"/>
              </a:xfrm>
              <a:prstGeom prst="line">
                <a:avLst/>
              </a:prstGeom>
              <a:noFill/>
              <a:ln w="38100" cap="flat" cmpd="sng" algn="ctr">
                <a:solidFill>
                  <a:schemeClr val="accent2">
                    <a:lumMod val="60000"/>
                    <a:lumOff val="4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grpSp>
          <p:nvGrpSpPr>
            <p:cNvPr id="3" name="Gruppieren 2"/>
            <p:cNvGrpSpPr/>
            <p:nvPr/>
          </p:nvGrpSpPr>
          <p:grpSpPr>
            <a:xfrm>
              <a:off x="730784" y="696107"/>
              <a:ext cx="1771650" cy="1223760"/>
              <a:chOff x="153149" y="896422"/>
              <a:chExt cx="1771650" cy="1223760"/>
            </a:xfrm>
          </p:grpSpPr>
          <p:sp>
            <p:nvSpPr>
              <p:cNvPr id="205" name="Text Box 355"/>
              <p:cNvSpPr txBox="1">
                <a:spLocks noChangeArrowheads="1"/>
              </p:cNvSpPr>
              <p:nvPr/>
            </p:nvSpPr>
            <p:spPr bwMode="auto">
              <a:xfrm>
                <a:off x="424611" y="1855272"/>
                <a:ext cx="1340110" cy="1846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200" kern="0" dirty="0">
                    <a:solidFill>
                      <a:srgbClr val="000000"/>
                    </a:solidFill>
                    <a:latin typeface="Arial" pitchFamily="34" charset="0"/>
                  </a:rPr>
                  <a:t>endocytic ITAM-like</a:t>
                </a:r>
                <a:endParaRPr kumimoji="0" lang="en-US" sz="1200" b="0" i="0" u="none" strike="noStrike" kern="0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</a:endParaRPr>
              </a:p>
            </p:txBody>
          </p:sp>
          <p:sp>
            <p:nvSpPr>
              <p:cNvPr id="206" name="Text Box 359"/>
              <p:cNvSpPr txBox="1">
                <a:spLocks noChangeArrowheads="1"/>
              </p:cNvSpPr>
              <p:nvPr/>
            </p:nvSpPr>
            <p:spPr bwMode="auto">
              <a:xfrm>
                <a:off x="330949" y="917060"/>
                <a:ext cx="696024" cy="2769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0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34" charset="0"/>
                  </a:rPr>
                  <a:t>IgV-like</a:t>
                </a:r>
              </a:p>
            </p:txBody>
          </p:sp>
          <p:sp>
            <p:nvSpPr>
              <p:cNvPr id="207" name="Text Box 360"/>
              <p:cNvSpPr txBox="1">
                <a:spLocks noChangeArrowheads="1"/>
              </p:cNvSpPr>
              <p:nvPr/>
            </p:nvSpPr>
            <p:spPr bwMode="auto">
              <a:xfrm>
                <a:off x="1186611" y="917060"/>
                <a:ext cx="704039" cy="2769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0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34" charset="0"/>
                  </a:rPr>
                  <a:t>IgC-like</a:t>
                </a:r>
              </a:p>
            </p:txBody>
          </p:sp>
          <p:sp>
            <p:nvSpPr>
              <p:cNvPr id="208" name="Rectangle 361"/>
              <p:cNvSpPr>
                <a:spLocks noChangeArrowheads="1"/>
              </p:cNvSpPr>
              <p:nvPr/>
            </p:nvSpPr>
            <p:spPr bwMode="auto">
              <a:xfrm>
                <a:off x="153149" y="896422"/>
                <a:ext cx="1771650" cy="1223760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135000"/>
                  <a:buFont typeface="StarBats" charset="0"/>
                  <a:buNone/>
                  <a:tabLst/>
                  <a:defRPr/>
                </a:pPr>
                <a:endParaRPr kumimoji="0" lang="en-US" sz="1800" b="0" i="0" u="none" strike="noStrike" kern="0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</a:endParaRPr>
              </a:p>
            </p:txBody>
          </p:sp>
          <p:sp>
            <p:nvSpPr>
              <p:cNvPr id="209" name="Rectangle 362"/>
              <p:cNvSpPr>
                <a:spLocks noChangeArrowheads="1"/>
              </p:cNvSpPr>
              <p:nvPr/>
            </p:nvSpPr>
            <p:spPr bwMode="auto">
              <a:xfrm>
                <a:off x="254749" y="1872735"/>
                <a:ext cx="71437" cy="144462"/>
              </a:xfrm>
              <a:prstGeom prst="rect">
                <a:avLst/>
              </a:prstGeom>
              <a:solidFill>
                <a:srgbClr val="0000FF"/>
              </a:solidFill>
              <a:ln w="9525" algn="ctr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135000"/>
                  <a:buFont typeface="StarBats" charset="0"/>
                  <a:buNone/>
                  <a:tabLst/>
                  <a:defRPr/>
                </a:pPr>
                <a:endParaRPr kumimoji="0" lang="en-US" sz="1800" b="0" i="0" u="none" strike="noStrike" kern="0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</a:endParaRPr>
              </a:p>
            </p:txBody>
          </p:sp>
          <p:sp>
            <p:nvSpPr>
              <p:cNvPr id="210" name="Rectangle 364"/>
              <p:cNvSpPr>
                <a:spLocks noChangeArrowheads="1"/>
              </p:cNvSpPr>
              <p:nvPr/>
            </p:nvSpPr>
            <p:spPr bwMode="auto">
              <a:xfrm>
                <a:off x="253161" y="1225035"/>
                <a:ext cx="71438" cy="144462"/>
              </a:xfrm>
              <a:prstGeom prst="rect">
                <a:avLst/>
              </a:prstGeom>
              <a:solidFill>
                <a:srgbClr val="FF0066"/>
              </a:solidFill>
              <a:ln w="9525" algn="ctr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135000"/>
                  <a:buFont typeface="StarBats" charset="0"/>
                  <a:buNone/>
                  <a:tabLst/>
                  <a:defRPr/>
                </a:pPr>
                <a:endParaRPr kumimoji="0" lang="en-US" sz="1800" b="0" i="0" u="none" strike="noStrike" kern="0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</a:endParaRPr>
              </a:p>
            </p:txBody>
          </p:sp>
          <p:sp>
            <p:nvSpPr>
              <p:cNvPr id="211" name="Rectangle 365"/>
              <p:cNvSpPr>
                <a:spLocks noChangeArrowheads="1"/>
              </p:cNvSpPr>
              <p:nvPr/>
            </p:nvSpPr>
            <p:spPr bwMode="auto">
              <a:xfrm>
                <a:off x="257924" y="1436172"/>
                <a:ext cx="71437" cy="144463"/>
              </a:xfrm>
              <a:prstGeom prst="rect">
                <a:avLst/>
              </a:prstGeom>
              <a:solidFill>
                <a:srgbClr val="FFFF00"/>
              </a:solidFill>
              <a:ln w="9525" algn="ctr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135000"/>
                  <a:buFont typeface="StarBats" charset="0"/>
                  <a:buNone/>
                  <a:tabLst/>
                  <a:defRPr/>
                </a:pPr>
                <a:endParaRPr kumimoji="0" lang="en-US" sz="1800" b="0" i="0" u="none" strike="noStrike" kern="0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</a:endParaRPr>
              </a:p>
            </p:txBody>
          </p:sp>
          <p:sp>
            <p:nvSpPr>
              <p:cNvPr id="212" name="Rectangle 369"/>
              <p:cNvSpPr>
                <a:spLocks noChangeArrowheads="1"/>
              </p:cNvSpPr>
              <p:nvPr/>
            </p:nvSpPr>
            <p:spPr bwMode="auto">
              <a:xfrm>
                <a:off x="257924" y="1653660"/>
                <a:ext cx="71437" cy="144462"/>
              </a:xfrm>
              <a:prstGeom prst="rect">
                <a:avLst/>
              </a:prstGeom>
              <a:solidFill>
                <a:srgbClr val="00CC00"/>
              </a:solidFill>
              <a:ln w="9525" algn="ctr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135000"/>
                  <a:buFont typeface="StarBats" charset="0"/>
                  <a:buNone/>
                  <a:tabLst/>
                  <a:defRPr/>
                </a:pPr>
                <a:endParaRPr kumimoji="0" lang="en-US" sz="1800" b="0" i="0" u="none" strike="noStrike" kern="0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</a:endParaRPr>
              </a:p>
            </p:txBody>
          </p:sp>
          <p:sp>
            <p:nvSpPr>
              <p:cNvPr id="214" name="Text Box 355"/>
              <p:cNvSpPr txBox="1">
                <a:spLocks noChangeArrowheads="1"/>
              </p:cNvSpPr>
              <p:nvPr/>
            </p:nvSpPr>
            <p:spPr bwMode="auto">
              <a:xfrm>
                <a:off x="424611" y="1633022"/>
                <a:ext cx="368691" cy="1846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0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34" charset="0"/>
                  </a:rPr>
                  <a:t>ITAM</a:t>
                </a:r>
              </a:p>
            </p:txBody>
          </p:sp>
          <p:sp>
            <p:nvSpPr>
              <p:cNvPr id="215" name="Text Box 355"/>
              <p:cNvSpPr txBox="1">
                <a:spLocks noChangeArrowheads="1"/>
              </p:cNvSpPr>
              <p:nvPr/>
            </p:nvSpPr>
            <p:spPr bwMode="auto">
              <a:xfrm>
                <a:off x="424611" y="1183760"/>
                <a:ext cx="309563" cy="18573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0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34" charset="0"/>
                  </a:rPr>
                  <a:t>ITIM</a:t>
                </a:r>
              </a:p>
            </p:txBody>
          </p:sp>
          <p:sp>
            <p:nvSpPr>
              <p:cNvPr id="216" name="Text Box 355"/>
              <p:cNvSpPr txBox="1">
                <a:spLocks noChangeArrowheads="1"/>
              </p:cNvSpPr>
              <p:nvPr/>
            </p:nvSpPr>
            <p:spPr bwMode="auto">
              <a:xfrm>
                <a:off x="424611" y="1413947"/>
                <a:ext cx="368300" cy="1841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0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34" charset="0"/>
                  </a:rPr>
                  <a:t>ITSM</a:t>
                </a:r>
              </a:p>
            </p:txBody>
          </p:sp>
          <p:sp>
            <p:nvSpPr>
              <p:cNvPr id="218" name="Text Box 360"/>
              <p:cNvSpPr txBox="1">
                <a:spLocks noChangeArrowheads="1"/>
              </p:cNvSpPr>
              <p:nvPr/>
            </p:nvSpPr>
            <p:spPr bwMode="auto">
              <a:xfrm>
                <a:off x="1186611" y="1172438"/>
                <a:ext cx="704039" cy="2769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0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34" charset="0"/>
                  </a:rPr>
                  <a:t>IgC-like</a:t>
                </a:r>
              </a:p>
            </p:txBody>
          </p:sp>
          <p:sp>
            <p:nvSpPr>
              <p:cNvPr id="219" name="Oval 46"/>
              <p:cNvSpPr>
                <a:spLocks noChangeArrowheads="1"/>
              </p:cNvSpPr>
              <p:nvPr/>
            </p:nvSpPr>
            <p:spPr bwMode="auto">
              <a:xfrm>
                <a:off x="222052" y="977403"/>
                <a:ext cx="125412" cy="149225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>
                  <a:buClrTx/>
                  <a:buSzTx/>
                  <a:buFontTx/>
                  <a:buNone/>
                </a:pPr>
                <a:endParaRPr lang="en-US" sz="1800" dirty="0"/>
              </a:p>
            </p:txBody>
          </p:sp>
          <p:sp>
            <p:nvSpPr>
              <p:cNvPr id="220" name="Oval 34"/>
              <p:cNvSpPr>
                <a:spLocks noChangeArrowheads="1"/>
              </p:cNvSpPr>
              <p:nvPr/>
            </p:nvSpPr>
            <p:spPr bwMode="auto">
              <a:xfrm>
                <a:off x="1027861" y="980576"/>
                <a:ext cx="123825" cy="149225"/>
              </a:xfrm>
              <a:prstGeom prst="ellipse">
                <a:avLst/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>
                  <a:buClrTx/>
                  <a:buSzTx/>
                  <a:buFontTx/>
                  <a:buNone/>
                </a:pPr>
                <a:r>
                  <a:rPr lang="en-US" sz="1000" dirty="0">
                    <a:solidFill>
                      <a:schemeClr val="tx1"/>
                    </a:solidFill>
                  </a:rPr>
                  <a:t>A</a:t>
                </a:r>
              </a:p>
            </p:txBody>
          </p:sp>
          <p:sp>
            <p:nvSpPr>
              <p:cNvPr id="221" name="Oval 35"/>
              <p:cNvSpPr>
                <a:spLocks noChangeArrowheads="1"/>
              </p:cNvSpPr>
              <p:nvPr/>
            </p:nvSpPr>
            <p:spPr bwMode="auto">
              <a:xfrm>
                <a:off x="1027861" y="1234576"/>
                <a:ext cx="123825" cy="149225"/>
              </a:xfrm>
              <a:prstGeom prst="ellipse">
                <a:avLst/>
              </a:prstGeom>
              <a:solidFill>
                <a:srgbClr val="CCE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>
                  <a:buClrTx/>
                  <a:buSzTx/>
                  <a:buFontTx/>
                  <a:buNone/>
                </a:pPr>
                <a:r>
                  <a:rPr lang="en-US" sz="1000" dirty="0">
                    <a:solidFill>
                      <a:schemeClr val="tx1"/>
                    </a:solidFill>
                  </a:rPr>
                  <a:t>B</a:t>
                </a:r>
              </a:p>
            </p:txBody>
          </p:sp>
        </p:grpSp>
        <p:grpSp>
          <p:nvGrpSpPr>
            <p:cNvPr id="9" name="Gruppieren 8">
              <a:extLst>
                <a:ext uri="{FF2B5EF4-FFF2-40B4-BE49-F238E27FC236}">
                  <a16:creationId xmlns:a16="http://schemas.microsoft.com/office/drawing/2014/main" id="{655942C8-5096-403A-A93B-88B1D602468A}"/>
                </a:ext>
              </a:extLst>
            </p:cNvPr>
            <p:cNvGrpSpPr/>
            <p:nvPr/>
          </p:nvGrpSpPr>
          <p:grpSpPr>
            <a:xfrm>
              <a:off x="2410395" y="1736699"/>
              <a:ext cx="1286787" cy="3378407"/>
              <a:chOff x="2410395" y="1736699"/>
              <a:chExt cx="1286787" cy="3378407"/>
            </a:xfrm>
          </p:grpSpPr>
          <p:sp>
            <p:nvSpPr>
              <p:cNvPr id="471" name="Text Box 477"/>
              <p:cNvSpPr txBox="1">
                <a:spLocks noChangeArrowheads="1"/>
              </p:cNvSpPr>
              <p:nvPr/>
            </p:nvSpPr>
            <p:spPr bwMode="auto">
              <a:xfrm>
                <a:off x="2410395" y="4222554"/>
                <a:ext cx="1286787" cy="8925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9pPr>
              </a:lstStyle>
              <a:p>
                <a:pPr algn="ctr">
                  <a:buClrTx/>
                  <a:buSzTx/>
                  <a:buFontTx/>
                  <a:buNone/>
                </a:pPr>
                <a:r>
                  <a:rPr lang="en-US" sz="1100" b="1" dirty="0">
                    <a:latin typeface="Arial" pitchFamily="34" charset="0"/>
                  </a:rPr>
                  <a:t>Agamidae</a:t>
                </a:r>
              </a:p>
              <a:p>
                <a:pPr algn="ctr">
                  <a:buClrTx/>
                  <a:buSzTx/>
                  <a:buFontTx/>
                  <a:buNone/>
                </a:pPr>
                <a:r>
                  <a:rPr lang="en-US" sz="1100" dirty="0">
                    <a:latin typeface="Arial" pitchFamily="34" charset="0"/>
                  </a:rPr>
                  <a:t>(family)</a:t>
                </a:r>
              </a:p>
              <a:p>
                <a:pPr algn="ctr">
                  <a:buClrTx/>
                  <a:buSzTx/>
                  <a:buFontTx/>
                  <a:buNone/>
                </a:pPr>
                <a:r>
                  <a:rPr lang="en-US" sz="1100" dirty="0">
                    <a:latin typeface="+mn-lt"/>
                    <a:ea typeface="ＭＳ Ｐゴシック" pitchFamily="34" charset="-128"/>
                  </a:rPr>
                  <a:t>Central bearded dragon</a:t>
                </a:r>
              </a:p>
              <a:p>
                <a:pPr algn="ctr">
                  <a:buClrTx/>
                  <a:buSzTx/>
                  <a:buFontTx/>
                  <a:buNone/>
                </a:pPr>
                <a:r>
                  <a:rPr lang="en-US" sz="800" i="1" dirty="0">
                    <a:latin typeface="+mn-lt"/>
                    <a:ea typeface="ＭＳ Ｐゴシック" pitchFamily="34" charset="-128"/>
                  </a:rPr>
                  <a:t>Pogona vitticeps</a:t>
                </a:r>
              </a:p>
            </p:txBody>
          </p:sp>
          <p:sp>
            <p:nvSpPr>
              <p:cNvPr id="472" name="Line 336"/>
              <p:cNvSpPr>
                <a:spLocks noChangeShapeType="1"/>
              </p:cNvSpPr>
              <p:nvPr/>
            </p:nvSpPr>
            <p:spPr bwMode="auto">
              <a:xfrm>
                <a:off x="2612582" y="3667603"/>
                <a:ext cx="73761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73" name="Line 337"/>
              <p:cNvSpPr>
                <a:spLocks noChangeShapeType="1"/>
              </p:cNvSpPr>
              <p:nvPr/>
            </p:nvSpPr>
            <p:spPr bwMode="auto">
              <a:xfrm>
                <a:off x="2612582" y="3710466"/>
                <a:ext cx="73761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74" name="Text Box 792"/>
              <p:cNvSpPr txBox="1">
                <a:spLocks noChangeArrowheads="1"/>
              </p:cNvSpPr>
              <p:nvPr/>
            </p:nvSpPr>
            <p:spPr bwMode="auto">
              <a:xfrm>
                <a:off x="2796259" y="3942241"/>
                <a:ext cx="131446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buClrTx/>
                  <a:buSzTx/>
                  <a:buFontTx/>
                  <a:buNone/>
                </a:pPr>
                <a:r>
                  <a:rPr lang="de-DE" sz="800" dirty="0">
                    <a:latin typeface="Arial" pitchFamily="34" charset="0"/>
                  </a:rPr>
                  <a:t>C1</a:t>
                </a:r>
              </a:p>
            </p:txBody>
          </p:sp>
          <p:sp>
            <p:nvSpPr>
              <p:cNvPr id="475" name="Line 814"/>
              <p:cNvSpPr>
                <a:spLocks noChangeShapeType="1"/>
              </p:cNvSpPr>
              <p:nvPr/>
            </p:nvSpPr>
            <p:spPr bwMode="auto">
              <a:xfrm>
                <a:off x="2865593" y="3631091"/>
                <a:ext cx="0" cy="26987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76" name="Rectangle 815"/>
              <p:cNvSpPr>
                <a:spLocks noChangeArrowheads="1"/>
              </p:cNvSpPr>
              <p:nvPr/>
            </p:nvSpPr>
            <p:spPr bwMode="auto">
              <a:xfrm>
                <a:off x="2841781" y="3726341"/>
                <a:ext cx="46037" cy="76200"/>
              </a:xfrm>
              <a:prstGeom prst="rect">
                <a:avLst/>
              </a:prstGeom>
              <a:solidFill>
                <a:srgbClr val="FF0066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>
                  <a:buClrTx/>
                  <a:buSzTx/>
                  <a:buFontTx/>
                  <a:buNone/>
                </a:pPr>
                <a:endParaRPr lang="de-DE" sz="1800"/>
              </a:p>
            </p:txBody>
          </p:sp>
          <p:sp>
            <p:nvSpPr>
              <p:cNvPr id="477" name="Rectangle 816"/>
              <p:cNvSpPr>
                <a:spLocks noChangeArrowheads="1"/>
              </p:cNvSpPr>
              <p:nvPr/>
            </p:nvSpPr>
            <p:spPr bwMode="auto">
              <a:xfrm>
                <a:off x="2841781" y="3823179"/>
                <a:ext cx="46037" cy="74612"/>
              </a:xfrm>
              <a:prstGeom prst="rect">
                <a:avLst/>
              </a:prstGeom>
              <a:solidFill>
                <a:srgbClr val="FF0066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>
                  <a:buClrTx/>
                  <a:buSzTx/>
                  <a:buFontTx/>
                  <a:buNone/>
                </a:pPr>
                <a:endParaRPr lang="de-DE"/>
              </a:p>
            </p:txBody>
          </p:sp>
          <p:sp>
            <p:nvSpPr>
              <p:cNvPr id="478" name="Oval 103"/>
              <p:cNvSpPr>
                <a:spLocks noChangeArrowheads="1"/>
              </p:cNvSpPr>
              <p:nvPr/>
            </p:nvSpPr>
            <p:spPr bwMode="auto">
              <a:xfrm>
                <a:off x="2803681" y="2093512"/>
                <a:ext cx="123825" cy="149225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>
                  <a:buClrTx/>
                  <a:buSzTx/>
                  <a:buFontTx/>
                  <a:buNone/>
                </a:pPr>
                <a:endParaRPr lang="de-DE" sz="1800"/>
              </a:p>
            </p:txBody>
          </p:sp>
          <p:sp>
            <p:nvSpPr>
              <p:cNvPr id="479" name="Text Box 754"/>
              <p:cNvSpPr txBox="1">
                <a:spLocks noChangeArrowheads="1"/>
              </p:cNvSpPr>
              <p:nvPr/>
            </p:nvSpPr>
            <p:spPr bwMode="auto">
              <a:xfrm>
                <a:off x="3033441" y="3928906"/>
                <a:ext cx="246863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buClrTx/>
                  <a:buSzTx/>
                  <a:buFontTx/>
                  <a:buNone/>
                </a:pPr>
                <a:r>
                  <a:rPr lang="de-DE" sz="800" dirty="0">
                    <a:latin typeface="Arial" pitchFamily="34" charset="0"/>
                  </a:rPr>
                  <a:t>C1L2</a:t>
                </a:r>
              </a:p>
            </p:txBody>
          </p:sp>
          <p:sp>
            <p:nvSpPr>
              <p:cNvPr id="480" name="Line 47"/>
              <p:cNvSpPr>
                <a:spLocks noChangeShapeType="1"/>
              </p:cNvSpPr>
              <p:nvPr/>
            </p:nvSpPr>
            <p:spPr bwMode="auto">
              <a:xfrm>
                <a:off x="3165901" y="3617756"/>
                <a:ext cx="0" cy="26987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81" name="Rectangle 48"/>
              <p:cNvSpPr>
                <a:spLocks noChangeArrowheads="1"/>
              </p:cNvSpPr>
              <p:nvPr/>
            </p:nvSpPr>
            <p:spPr bwMode="auto">
              <a:xfrm>
                <a:off x="3142088" y="3800319"/>
                <a:ext cx="46038" cy="76200"/>
              </a:xfrm>
              <a:prstGeom prst="rect">
                <a:avLst/>
              </a:prstGeom>
              <a:solidFill>
                <a:srgbClr val="00CC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StarBats" charset="0"/>
                </a:pPr>
                <a:endParaRPr lang="de-DE">
                  <a:solidFill>
                    <a:schemeClr val="tx1"/>
                  </a:solidFill>
                  <a:latin typeface="Arial" pitchFamily="34" charset="0"/>
                  <a:cs typeface="+mn-cs"/>
                </a:endParaRPr>
              </a:p>
            </p:txBody>
          </p:sp>
          <p:sp>
            <p:nvSpPr>
              <p:cNvPr id="482" name="Oval 46"/>
              <p:cNvSpPr>
                <a:spLocks noChangeArrowheads="1"/>
              </p:cNvSpPr>
              <p:nvPr/>
            </p:nvSpPr>
            <p:spPr bwMode="auto">
              <a:xfrm>
                <a:off x="3102401" y="3158557"/>
                <a:ext cx="125412" cy="149225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>
                  <a:buClrTx/>
                  <a:buSzTx/>
                  <a:buFontTx/>
                  <a:buNone/>
                </a:pPr>
                <a:endParaRPr lang="de-DE" sz="1800"/>
              </a:p>
            </p:txBody>
          </p:sp>
          <p:sp>
            <p:nvSpPr>
              <p:cNvPr id="483" name="Oval 106"/>
              <p:cNvSpPr>
                <a:spLocks noChangeArrowheads="1"/>
              </p:cNvSpPr>
              <p:nvPr/>
            </p:nvSpPr>
            <p:spPr bwMode="auto">
              <a:xfrm>
                <a:off x="3104478" y="3311299"/>
                <a:ext cx="123825" cy="149225"/>
              </a:xfrm>
              <a:prstGeom prst="ellipse">
                <a:avLst/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>
                  <a:buClrTx/>
                  <a:buSzTx/>
                  <a:buFontTx/>
                  <a:buNone/>
                </a:pPr>
                <a:endParaRPr lang="de-DE" sz="1800"/>
              </a:p>
            </p:txBody>
          </p:sp>
          <p:sp>
            <p:nvSpPr>
              <p:cNvPr id="484" name="Oval 456"/>
              <p:cNvSpPr>
                <a:spLocks noChangeArrowheads="1"/>
              </p:cNvSpPr>
              <p:nvPr/>
            </p:nvSpPr>
            <p:spPr bwMode="auto">
              <a:xfrm>
                <a:off x="3103988" y="3464258"/>
                <a:ext cx="123825" cy="149225"/>
              </a:xfrm>
              <a:prstGeom prst="ellipse">
                <a:avLst/>
              </a:prstGeom>
              <a:solidFill>
                <a:srgbClr val="CCE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>
                  <a:buClrTx/>
                  <a:buSzTx/>
                  <a:buFontTx/>
                  <a:buNone/>
                </a:pPr>
                <a:endParaRPr lang="de-DE" sz="1800"/>
              </a:p>
            </p:txBody>
          </p:sp>
          <p:sp>
            <p:nvSpPr>
              <p:cNvPr id="489" name="Oval 106"/>
              <p:cNvSpPr>
                <a:spLocks noChangeArrowheads="1"/>
              </p:cNvSpPr>
              <p:nvPr/>
            </p:nvSpPr>
            <p:spPr bwMode="auto">
              <a:xfrm>
                <a:off x="2803681" y="3326539"/>
                <a:ext cx="123825" cy="149225"/>
              </a:xfrm>
              <a:prstGeom prst="ellipse">
                <a:avLst/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>
                  <a:buClrTx/>
                  <a:buSzTx/>
                  <a:buFontTx/>
                  <a:buNone/>
                </a:pPr>
                <a:endParaRPr lang="de-DE" sz="1800"/>
              </a:p>
            </p:txBody>
          </p:sp>
          <p:sp>
            <p:nvSpPr>
              <p:cNvPr id="490" name="Oval 456"/>
              <p:cNvSpPr>
                <a:spLocks noChangeArrowheads="1"/>
              </p:cNvSpPr>
              <p:nvPr/>
            </p:nvSpPr>
            <p:spPr bwMode="auto">
              <a:xfrm>
                <a:off x="2803191" y="3479498"/>
                <a:ext cx="123825" cy="149225"/>
              </a:xfrm>
              <a:prstGeom prst="ellipse">
                <a:avLst/>
              </a:prstGeom>
              <a:solidFill>
                <a:srgbClr val="CCE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>
                  <a:buClrTx/>
                  <a:buSzTx/>
                  <a:buFontTx/>
                  <a:buNone/>
                </a:pPr>
                <a:endParaRPr lang="de-DE" sz="1800"/>
              </a:p>
            </p:txBody>
          </p:sp>
          <p:sp>
            <p:nvSpPr>
              <p:cNvPr id="491" name="Oval 106"/>
              <p:cNvSpPr>
                <a:spLocks noChangeArrowheads="1"/>
              </p:cNvSpPr>
              <p:nvPr/>
            </p:nvSpPr>
            <p:spPr bwMode="auto">
              <a:xfrm>
                <a:off x="2803681" y="3015903"/>
                <a:ext cx="123825" cy="149225"/>
              </a:xfrm>
              <a:prstGeom prst="ellipse">
                <a:avLst/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>
                  <a:buClrTx/>
                  <a:buSzTx/>
                  <a:buFontTx/>
                  <a:buNone/>
                </a:pPr>
                <a:endParaRPr lang="de-DE" sz="1800"/>
              </a:p>
            </p:txBody>
          </p:sp>
          <p:sp>
            <p:nvSpPr>
              <p:cNvPr id="492" name="Oval 456"/>
              <p:cNvSpPr>
                <a:spLocks noChangeArrowheads="1"/>
              </p:cNvSpPr>
              <p:nvPr/>
            </p:nvSpPr>
            <p:spPr bwMode="auto">
              <a:xfrm>
                <a:off x="2803191" y="3168862"/>
                <a:ext cx="123825" cy="149225"/>
              </a:xfrm>
              <a:prstGeom prst="ellipse">
                <a:avLst/>
              </a:prstGeom>
              <a:solidFill>
                <a:srgbClr val="CCE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>
                  <a:buClrTx/>
                  <a:buSzTx/>
                  <a:buFontTx/>
                  <a:buNone/>
                </a:pPr>
                <a:endParaRPr lang="de-DE" sz="1800"/>
              </a:p>
            </p:txBody>
          </p:sp>
          <p:sp>
            <p:nvSpPr>
              <p:cNvPr id="493" name="Oval 106"/>
              <p:cNvSpPr>
                <a:spLocks noChangeArrowheads="1"/>
              </p:cNvSpPr>
              <p:nvPr/>
            </p:nvSpPr>
            <p:spPr bwMode="auto">
              <a:xfrm>
                <a:off x="2803681" y="2705267"/>
                <a:ext cx="123825" cy="149225"/>
              </a:xfrm>
              <a:prstGeom prst="ellipse">
                <a:avLst/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>
                  <a:buClrTx/>
                  <a:buSzTx/>
                  <a:buFontTx/>
                  <a:buNone/>
                </a:pPr>
                <a:endParaRPr lang="de-DE" sz="1800"/>
              </a:p>
            </p:txBody>
          </p:sp>
          <p:sp>
            <p:nvSpPr>
              <p:cNvPr id="494" name="Oval 456"/>
              <p:cNvSpPr>
                <a:spLocks noChangeArrowheads="1"/>
              </p:cNvSpPr>
              <p:nvPr/>
            </p:nvSpPr>
            <p:spPr bwMode="auto">
              <a:xfrm>
                <a:off x="2803191" y="2858226"/>
                <a:ext cx="123825" cy="149225"/>
              </a:xfrm>
              <a:prstGeom prst="ellipse">
                <a:avLst/>
              </a:prstGeom>
              <a:solidFill>
                <a:srgbClr val="CCE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>
                  <a:buClrTx/>
                  <a:buSzTx/>
                  <a:buFontTx/>
                  <a:buNone/>
                </a:pPr>
                <a:endParaRPr lang="de-DE" sz="1800"/>
              </a:p>
            </p:txBody>
          </p:sp>
          <p:sp>
            <p:nvSpPr>
              <p:cNvPr id="495" name="Oval 106"/>
              <p:cNvSpPr>
                <a:spLocks noChangeArrowheads="1"/>
              </p:cNvSpPr>
              <p:nvPr/>
            </p:nvSpPr>
            <p:spPr bwMode="auto">
              <a:xfrm>
                <a:off x="2803681" y="2401080"/>
                <a:ext cx="123825" cy="149225"/>
              </a:xfrm>
              <a:prstGeom prst="ellipse">
                <a:avLst/>
              </a:prstGeom>
              <a:solidFill>
                <a:srgbClr val="CCE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>
                  <a:buClrTx/>
                  <a:buSzTx/>
                  <a:buFontTx/>
                  <a:buNone/>
                </a:pPr>
                <a:endParaRPr lang="de-DE"/>
              </a:p>
            </p:txBody>
          </p:sp>
          <p:sp>
            <p:nvSpPr>
              <p:cNvPr id="496" name="Oval 456"/>
              <p:cNvSpPr>
                <a:spLocks noChangeArrowheads="1"/>
              </p:cNvSpPr>
              <p:nvPr/>
            </p:nvSpPr>
            <p:spPr bwMode="auto">
              <a:xfrm>
                <a:off x="2803191" y="2554039"/>
                <a:ext cx="123825" cy="149225"/>
              </a:xfrm>
              <a:prstGeom prst="ellipse">
                <a:avLst/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>
                  <a:buClrTx/>
                  <a:buSzTx/>
                  <a:buFontTx/>
                  <a:buNone/>
                </a:pPr>
                <a:endParaRPr lang="de-DE"/>
              </a:p>
            </p:txBody>
          </p:sp>
          <p:sp>
            <p:nvSpPr>
              <p:cNvPr id="497" name="Oval 456"/>
              <p:cNvSpPr>
                <a:spLocks noChangeArrowheads="1"/>
              </p:cNvSpPr>
              <p:nvPr/>
            </p:nvSpPr>
            <p:spPr bwMode="auto">
              <a:xfrm>
                <a:off x="2803191" y="2250691"/>
                <a:ext cx="123825" cy="149225"/>
              </a:xfrm>
              <a:prstGeom prst="ellipse">
                <a:avLst/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>
                  <a:buClrTx/>
                  <a:buSzTx/>
                  <a:buFontTx/>
                  <a:buNone/>
                </a:pPr>
                <a:endParaRPr lang="de-DE"/>
              </a:p>
            </p:txBody>
          </p:sp>
          <p:grpSp>
            <p:nvGrpSpPr>
              <p:cNvPr id="501" name="Gruppieren 500"/>
              <p:cNvGrpSpPr/>
              <p:nvPr/>
            </p:nvGrpSpPr>
            <p:grpSpPr>
              <a:xfrm>
                <a:off x="2858562" y="1992288"/>
                <a:ext cx="305525" cy="1128342"/>
                <a:chOff x="8051203" y="4271682"/>
                <a:chExt cx="522492" cy="1128342"/>
              </a:xfrm>
            </p:grpSpPr>
            <p:grpSp>
              <p:nvGrpSpPr>
                <p:cNvPr id="508" name="Gruppieren 507"/>
                <p:cNvGrpSpPr/>
                <p:nvPr/>
              </p:nvGrpSpPr>
              <p:grpSpPr>
                <a:xfrm>
                  <a:off x="8051203" y="4271682"/>
                  <a:ext cx="522492" cy="75335"/>
                  <a:chOff x="8051203" y="4271682"/>
                  <a:chExt cx="522492" cy="75335"/>
                </a:xfrm>
              </p:grpSpPr>
              <p:sp>
                <p:nvSpPr>
                  <p:cNvPr id="510" name="Line 10"/>
                  <p:cNvSpPr>
                    <a:spLocks noChangeShapeType="1"/>
                  </p:cNvSpPr>
                  <p:nvPr/>
                </p:nvSpPr>
                <p:spPr bwMode="auto">
                  <a:xfrm>
                    <a:off x="8051203" y="4271682"/>
                    <a:ext cx="52249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511" name="Line 10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8020221" y="4311272"/>
                    <a:ext cx="7149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509" name="Line 10"/>
                <p:cNvSpPr>
                  <a:spLocks noChangeShapeType="1"/>
                </p:cNvSpPr>
                <p:nvPr/>
              </p:nvSpPr>
              <p:spPr bwMode="auto">
                <a:xfrm rot="5400000">
                  <a:off x="8006908" y="4837777"/>
                  <a:ext cx="1124495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grpSp>
            <p:nvGrpSpPr>
              <p:cNvPr id="503" name="Gruppieren 502"/>
              <p:cNvGrpSpPr/>
              <p:nvPr/>
            </p:nvGrpSpPr>
            <p:grpSpPr>
              <a:xfrm flipH="1">
                <a:off x="2921261" y="2562383"/>
                <a:ext cx="45719" cy="292100"/>
                <a:chOff x="334196" y="1834261"/>
                <a:chExt cx="75335" cy="292100"/>
              </a:xfrm>
            </p:grpSpPr>
            <p:sp>
              <p:nvSpPr>
                <p:cNvPr id="505" name="Line 10"/>
                <p:cNvSpPr>
                  <a:spLocks noChangeShapeType="1"/>
                </p:cNvSpPr>
                <p:nvPr/>
              </p:nvSpPr>
              <p:spPr bwMode="auto">
                <a:xfrm rot="16200000">
                  <a:off x="188146" y="1980311"/>
                  <a:ext cx="29210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506" name="Line 10"/>
                <p:cNvSpPr>
                  <a:spLocks noChangeShapeType="1"/>
                </p:cNvSpPr>
                <p:nvPr/>
              </p:nvSpPr>
              <p:spPr bwMode="auto">
                <a:xfrm>
                  <a:off x="338041" y="2124550"/>
                  <a:ext cx="7149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507" name="Line 10"/>
                <p:cNvSpPr>
                  <a:spLocks noChangeShapeType="1"/>
                </p:cNvSpPr>
                <p:nvPr/>
              </p:nvSpPr>
              <p:spPr bwMode="auto">
                <a:xfrm>
                  <a:off x="338042" y="1838801"/>
                  <a:ext cx="71489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504" name="Text Box 472"/>
              <p:cNvSpPr txBox="1">
                <a:spLocks noChangeArrowheads="1"/>
              </p:cNvSpPr>
              <p:nvPr/>
            </p:nvSpPr>
            <p:spPr bwMode="auto">
              <a:xfrm>
                <a:off x="3017146" y="2550908"/>
                <a:ext cx="676210" cy="30777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9pPr>
              </a:lstStyle>
              <a:p>
                <a:pPr eaLnBrk="1" hangingPunct="1">
                  <a:buClrTx/>
                  <a:buSzTx/>
                  <a:buFontTx/>
                  <a:buNone/>
                </a:pPr>
                <a:r>
                  <a:rPr lang="en-US" sz="1000" dirty="0">
                    <a:latin typeface="Arial" pitchFamily="34" charset="0"/>
                  </a:rPr>
                  <a:t>recent duplication</a:t>
                </a:r>
              </a:p>
            </p:txBody>
          </p:sp>
          <p:cxnSp>
            <p:nvCxnSpPr>
              <p:cNvPr id="528" name="Gerader Verbinder 527"/>
              <p:cNvCxnSpPr/>
              <p:nvPr/>
            </p:nvCxnSpPr>
            <p:spPr bwMode="auto">
              <a:xfrm>
                <a:off x="2716539" y="3023405"/>
                <a:ext cx="0" cy="283758"/>
              </a:xfrm>
              <a:prstGeom prst="line">
                <a:avLst/>
              </a:prstGeom>
              <a:noFill/>
              <a:ln w="38100" cap="flat" cmpd="sng" algn="ctr">
                <a:solidFill>
                  <a:schemeClr val="accent2">
                    <a:lumMod val="20000"/>
                    <a:lumOff val="8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529" name="Gerader Verbinder 528"/>
              <p:cNvCxnSpPr/>
              <p:nvPr/>
            </p:nvCxnSpPr>
            <p:spPr bwMode="auto">
              <a:xfrm>
                <a:off x="2716539" y="3316766"/>
                <a:ext cx="0" cy="283758"/>
              </a:xfrm>
              <a:prstGeom prst="line">
                <a:avLst/>
              </a:prstGeom>
              <a:noFill/>
              <a:ln w="38100" cap="flat" cmpd="sng" algn="ctr">
                <a:solidFill>
                  <a:schemeClr val="accent2">
                    <a:lumMod val="60000"/>
                    <a:lumOff val="4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553" name="Gerader Verbinder 552"/>
              <p:cNvCxnSpPr/>
              <p:nvPr/>
            </p:nvCxnSpPr>
            <p:spPr bwMode="auto">
              <a:xfrm>
                <a:off x="2725522" y="2279928"/>
                <a:ext cx="0" cy="283758"/>
              </a:xfrm>
              <a:prstGeom prst="line">
                <a:avLst/>
              </a:prstGeom>
              <a:noFill/>
              <a:ln w="38100" cap="flat" cmpd="sng" algn="ctr">
                <a:solidFill>
                  <a:srgbClr val="FF00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554" name="Gerader Verbinder 553"/>
              <p:cNvCxnSpPr/>
              <p:nvPr/>
            </p:nvCxnSpPr>
            <p:spPr bwMode="auto">
              <a:xfrm>
                <a:off x="2722347" y="2727603"/>
                <a:ext cx="0" cy="283758"/>
              </a:xfrm>
              <a:prstGeom prst="line">
                <a:avLst/>
              </a:prstGeom>
              <a:noFill/>
              <a:ln w="38100" cap="flat" cmpd="sng" algn="ctr">
                <a:solidFill>
                  <a:srgbClr val="FF00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222" name="Text Box 472">
                <a:extLst>
                  <a:ext uri="{FF2B5EF4-FFF2-40B4-BE49-F238E27FC236}">
                    <a16:creationId xmlns:a16="http://schemas.microsoft.com/office/drawing/2014/main" id="{14414CB1-27A6-4800-AF8C-2AF31898703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20339" y="1736699"/>
                <a:ext cx="444364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9pPr>
              </a:lstStyle>
              <a:p>
                <a:pPr lvl="0">
                  <a:defRPr/>
                </a:pPr>
                <a:r>
                  <a:rPr lang="en-US" sz="1000" dirty="0">
                    <a:solidFill>
                      <a:srgbClr val="000000"/>
                    </a:solidFill>
                    <a:latin typeface="Arial" pitchFamily="34" charset="0"/>
                  </a:rPr>
                  <a:t>90.2%</a:t>
                </a:r>
              </a:p>
            </p:txBody>
          </p:sp>
        </p:grpSp>
        <p:grpSp>
          <p:nvGrpSpPr>
            <p:cNvPr id="10" name="Gruppieren 9">
              <a:extLst>
                <a:ext uri="{FF2B5EF4-FFF2-40B4-BE49-F238E27FC236}">
                  <a16:creationId xmlns:a16="http://schemas.microsoft.com/office/drawing/2014/main" id="{C37860FB-CFE7-4498-8572-B25C1856AA93}"/>
                </a:ext>
              </a:extLst>
            </p:cNvPr>
            <p:cNvGrpSpPr/>
            <p:nvPr/>
          </p:nvGrpSpPr>
          <p:grpSpPr>
            <a:xfrm>
              <a:off x="3812229" y="1283179"/>
              <a:ext cx="1340562" cy="3819375"/>
              <a:chOff x="3812229" y="1283179"/>
              <a:chExt cx="1340562" cy="3819375"/>
            </a:xfrm>
          </p:grpSpPr>
          <p:sp>
            <p:nvSpPr>
              <p:cNvPr id="252" name="Text Box 476"/>
              <p:cNvSpPr txBox="1">
                <a:spLocks noChangeArrowheads="1"/>
              </p:cNvSpPr>
              <p:nvPr/>
            </p:nvSpPr>
            <p:spPr bwMode="auto">
              <a:xfrm>
                <a:off x="4187953" y="4210002"/>
                <a:ext cx="964838" cy="8925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</a:rPr>
                  <a:t>Lizards</a:t>
                </a: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</a:rPr>
                  <a:t>Lacertidae</a:t>
                </a: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</a:rPr>
                  <a:t>(family)</a:t>
                </a: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ＭＳ Ｐゴシック" pitchFamily="34" charset="-128"/>
                    <a:cs typeface="Arial" pitchFamily="34" charset="0"/>
                  </a:rPr>
                  <a:t>Sand lizard</a:t>
                </a:r>
              </a:p>
              <a:p>
                <a:pPr lvl="0" algn="ctr" eaLnBrk="0" hangingPunct="0"/>
                <a:r>
                  <a:rPr lang="en-US" sz="800" i="1" dirty="0">
                    <a:solidFill>
                      <a:srgbClr val="000000"/>
                    </a:solidFill>
                    <a:latin typeface="Arial"/>
                    <a:ea typeface="ＭＳ Ｐゴシック" pitchFamily="34" charset="-128"/>
                  </a:rPr>
                  <a:t>Lacerta agilis</a:t>
                </a:r>
                <a:endParaRPr kumimoji="0" lang="en-US" sz="8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</a:endParaRPr>
              </a:p>
            </p:txBody>
          </p:sp>
          <p:sp>
            <p:nvSpPr>
              <p:cNvPr id="245" name="Line 9"/>
              <p:cNvSpPr>
                <a:spLocks noChangeShapeType="1"/>
              </p:cNvSpPr>
              <p:nvPr/>
            </p:nvSpPr>
            <p:spPr bwMode="auto">
              <a:xfrm>
                <a:off x="3812229" y="3657834"/>
                <a:ext cx="133408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35000"/>
                  <a:buFont typeface="StarBats" charset="0"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46" name="Line 10"/>
              <p:cNvSpPr>
                <a:spLocks noChangeShapeType="1"/>
              </p:cNvSpPr>
              <p:nvPr/>
            </p:nvSpPr>
            <p:spPr bwMode="auto">
              <a:xfrm>
                <a:off x="3812229" y="3700696"/>
                <a:ext cx="133408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35000"/>
                  <a:buFont typeface="StarBats" charset="0"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54" name="Text Box 754"/>
              <p:cNvSpPr txBox="1">
                <a:spLocks noChangeArrowheads="1"/>
              </p:cNvSpPr>
              <p:nvPr/>
            </p:nvSpPr>
            <p:spPr bwMode="auto">
              <a:xfrm>
                <a:off x="4181035" y="3924204"/>
                <a:ext cx="246863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</a:rPr>
                  <a:t>C1L2</a:t>
                </a:r>
              </a:p>
            </p:txBody>
          </p:sp>
          <p:sp>
            <p:nvSpPr>
              <p:cNvPr id="255" name="Line 47"/>
              <p:cNvSpPr>
                <a:spLocks noChangeShapeType="1"/>
              </p:cNvSpPr>
              <p:nvPr/>
            </p:nvSpPr>
            <p:spPr bwMode="auto">
              <a:xfrm>
                <a:off x="4341189" y="3613054"/>
                <a:ext cx="0" cy="26987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35000"/>
                  <a:buFont typeface="StarBats" charset="0"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56" name="Rectangle 48"/>
              <p:cNvSpPr>
                <a:spLocks noChangeArrowheads="1"/>
              </p:cNvSpPr>
              <p:nvPr/>
            </p:nvSpPr>
            <p:spPr bwMode="auto">
              <a:xfrm>
                <a:off x="4317376" y="3795617"/>
                <a:ext cx="46038" cy="76200"/>
              </a:xfrm>
              <a:prstGeom prst="rect">
                <a:avLst/>
              </a:prstGeom>
              <a:solidFill>
                <a:srgbClr val="00CC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StarBats" charset="0"/>
                </a:pPr>
                <a:endParaRPr lang="de-DE">
                  <a:solidFill>
                    <a:schemeClr val="tx1"/>
                  </a:solidFill>
                  <a:latin typeface="Arial" pitchFamily="34" charset="0"/>
                  <a:cs typeface="+mn-cs"/>
                </a:endParaRPr>
              </a:p>
            </p:txBody>
          </p:sp>
          <p:sp>
            <p:nvSpPr>
              <p:cNvPr id="257" name="Oval 46"/>
              <p:cNvSpPr>
                <a:spLocks noChangeArrowheads="1"/>
              </p:cNvSpPr>
              <p:nvPr/>
            </p:nvSpPr>
            <p:spPr bwMode="auto">
              <a:xfrm>
                <a:off x="4277689" y="3459714"/>
                <a:ext cx="125412" cy="149225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58" name="Line 42"/>
              <p:cNvSpPr>
                <a:spLocks noChangeShapeType="1"/>
              </p:cNvSpPr>
              <p:nvPr/>
            </p:nvSpPr>
            <p:spPr bwMode="auto">
              <a:xfrm>
                <a:off x="4050350" y="3610209"/>
                <a:ext cx="0" cy="28574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35000"/>
                  <a:buFont typeface="StarBats" charset="0"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59" name="Rectangle 43"/>
              <p:cNvSpPr>
                <a:spLocks noChangeArrowheads="1"/>
              </p:cNvSpPr>
              <p:nvPr/>
            </p:nvSpPr>
            <p:spPr bwMode="auto">
              <a:xfrm>
                <a:off x="4026537" y="3721549"/>
                <a:ext cx="46038" cy="76200"/>
              </a:xfrm>
              <a:prstGeom prst="rect">
                <a:avLst/>
              </a:prstGeom>
              <a:solidFill>
                <a:srgbClr val="FF00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60" name="Rectangle 44"/>
              <p:cNvSpPr>
                <a:spLocks noChangeArrowheads="1"/>
              </p:cNvSpPr>
              <p:nvPr/>
            </p:nvSpPr>
            <p:spPr bwMode="auto">
              <a:xfrm>
                <a:off x="4026537" y="3818386"/>
                <a:ext cx="46038" cy="74613"/>
              </a:xfrm>
              <a:prstGeom prst="rect">
                <a:avLst/>
              </a:prstGeom>
              <a:solidFill>
                <a:srgbClr val="FF00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61" name="Oval 29"/>
              <p:cNvSpPr>
                <a:spLocks noChangeArrowheads="1"/>
              </p:cNvSpPr>
              <p:nvPr/>
            </p:nvSpPr>
            <p:spPr bwMode="auto">
              <a:xfrm>
                <a:off x="3991611" y="3311759"/>
                <a:ext cx="123825" cy="147638"/>
              </a:xfrm>
              <a:prstGeom prst="ellipse">
                <a:avLst/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62" name="Oval 30"/>
              <p:cNvSpPr>
                <a:spLocks noChangeArrowheads="1"/>
              </p:cNvSpPr>
              <p:nvPr/>
            </p:nvSpPr>
            <p:spPr bwMode="auto">
              <a:xfrm>
                <a:off x="3991611" y="3462572"/>
                <a:ext cx="123825" cy="149225"/>
              </a:xfrm>
              <a:prstGeom prst="ellipse">
                <a:avLst/>
              </a:prstGeom>
              <a:solidFill>
                <a:srgbClr val="CCE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63" name="Oval 31"/>
              <p:cNvSpPr>
                <a:spLocks noChangeArrowheads="1"/>
              </p:cNvSpPr>
              <p:nvPr/>
            </p:nvSpPr>
            <p:spPr bwMode="auto">
              <a:xfrm>
                <a:off x="3991611" y="3008547"/>
                <a:ext cx="123825" cy="149225"/>
              </a:xfrm>
              <a:prstGeom prst="ellipse">
                <a:avLst/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64" name="Oval 32"/>
              <p:cNvSpPr>
                <a:spLocks noChangeArrowheads="1"/>
              </p:cNvSpPr>
              <p:nvPr/>
            </p:nvSpPr>
            <p:spPr bwMode="auto">
              <a:xfrm>
                <a:off x="3991611" y="3159359"/>
                <a:ext cx="123825" cy="149225"/>
              </a:xfrm>
              <a:prstGeom prst="ellipse">
                <a:avLst/>
              </a:prstGeom>
              <a:solidFill>
                <a:srgbClr val="CCE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65" name="Oval 33"/>
              <p:cNvSpPr>
                <a:spLocks noChangeArrowheads="1"/>
              </p:cNvSpPr>
              <p:nvPr/>
            </p:nvSpPr>
            <p:spPr bwMode="auto">
              <a:xfrm>
                <a:off x="3991611" y="1634227"/>
                <a:ext cx="123825" cy="149225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66" name="Oval 34"/>
              <p:cNvSpPr>
                <a:spLocks noChangeArrowheads="1"/>
              </p:cNvSpPr>
              <p:nvPr/>
            </p:nvSpPr>
            <p:spPr bwMode="auto">
              <a:xfrm>
                <a:off x="3991611" y="2705334"/>
                <a:ext cx="123825" cy="149225"/>
              </a:xfrm>
              <a:prstGeom prst="ellipse">
                <a:avLst/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67" name="Oval 35"/>
              <p:cNvSpPr>
                <a:spLocks noChangeArrowheads="1"/>
              </p:cNvSpPr>
              <p:nvPr/>
            </p:nvSpPr>
            <p:spPr bwMode="auto">
              <a:xfrm>
                <a:off x="3991611" y="2857734"/>
                <a:ext cx="123825" cy="149225"/>
              </a:xfrm>
              <a:prstGeom prst="ellipse">
                <a:avLst/>
              </a:prstGeom>
              <a:solidFill>
                <a:srgbClr val="CCE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68" name="Oval 29"/>
              <p:cNvSpPr>
                <a:spLocks noChangeArrowheads="1"/>
              </p:cNvSpPr>
              <p:nvPr/>
            </p:nvSpPr>
            <p:spPr bwMode="auto">
              <a:xfrm>
                <a:off x="3991611" y="2397359"/>
                <a:ext cx="123825" cy="147638"/>
              </a:xfrm>
              <a:prstGeom prst="ellipse">
                <a:avLst/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69" name="Oval 30"/>
              <p:cNvSpPr>
                <a:spLocks noChangeArrowheads="1"/>
              </p:cNvSpPr>
              <p:nvPr/>
            </p:nvSpPr>
            <p:spPr bwMode="auto">
              <a:xfrm>
                <a:off x="3991611" y="2548172"/>
                <a:ext cx="123825" cy="149225"/>
              </a:xfrm>
              <a:prstGeom prst="ellipse">
                <a:avLst/>
              </a:prstGeom>
              <a:solidFill>
                <a:srgbClr val="CCE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70" name="Oval 31"/>
              <p:cNvSpPr>
                <a:spLocks noChangeArrowheads="1"/>
              </p:cNvSpPr>
              <p:nvPr/>
            </p:nvSpPr>
            <p:spPr bwMode="auto">
              <a:xfrm>
                <a:off x="3991611" y="2094147"/>
                <a:ext cx="123825" cy="149225"/>
              </a:xfrm>
              <a:prstGeom prst="ellipse">
                <a:avLst/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71" name="Oval 32"/>
              <p:cNvSpPr>
                <a:spLocks noChangeArrowheads="1"/>
              </p:cNvSpPr>
              <p:nvPr/>
            </p:nvSpPr>
            <p:spPr bwMode="auto">
              <a:xfrm>
                <a:off x="3991611" y="2244959"/>
                <a:ext cx="123825" cy="149225"/>
              </a:xfrm>
              <a:prstGeom prst="ellipse">
                <a:avLst/>
              </a:prstGeom>
              <a:solidFill>
                <a:srgbClr val="CCE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73" name="Oval 34"/>
              <p:cNvSpPr>
                <a:spLocks noChangeArrowheads="1"/>
              </p:cNvSpPr>
              <p:nvPr/>
            </p:nvSpPr>
            <p:spPr bwMode="auto">
              <a:xfrm>
                <a:off x="3991611" y="1790934"/>
                <a:ext cx="123825" cy="149225"/>
              </a:xfrm>
              <a:prstGeom prst="ellipse">
                <a:avLst/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74" name="Oval 35"/>
              <p:cNvSpPr>
                <a:spLocks noChangeArrowheads="1"/>
              </p:cNvSpPr>
              <p:nvPr/>
            </p:nvSpPr>
            <p:spPr bwMode="auto">
              <a:xfrm>
                <a:off x="3991611" y="1943334"/>
                <a:ext cx="123825" cy="149225"/>
              </a:xfrm>
              <a:prstGeom prst="ellipse">
                <a:avLst/>
              </a:prstGeom>
              <a:solidFill>
                <a:srgbClr val="CCE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77" name="Text Box 755"/>
              <p:cNvSpPr txBox="1">
                <a:spLocks noChangeArrowheads="1"/>
              </p:cNvSpPr>
              <p:nvPr/>
            </p:nvSpPr>
            <p:spPr bwMode="auto">
              <a:xfrm>
                <a:off x="3977100" y="3925278"/>
                <a:ext cx="149080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</a:rPr>
                  <a:t>C1</a:t>
                </a:r>
                <a:r>
                  <a:rPr lang="de-DE" sz="500" dirty="0">
                    <a:solidFill>
                      <a:srgbClr val="000000"/>
                    </a:solidFill>
                    <a:latin typeface="Arial" pitchFamily="34" charset="0"/>
                  </a:rPr>
                  <a:t>/</a:t>
                </a:r>
                <a:endParaRPr kumimoji="0" lang="de-DE" sz="5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endParaRPr>
              </a:p>
            </p:txBody>
          </p:sp>
          <p:sp>
            <p:nvSpPr>
              <p:cNvPr id="281" name="Text Box 754"/>
              <p:cNvSpPr txBox="1">
                <a:spLocks noChangeArrowheads="1"/>
              </p:cNvSpPr>
              <p:nvPr/>
            </p:nvSpPr>
            <p:spPr bwMode="auto">
              <a:xfrm>
                <a:off x="4472459" y="3924204"/>
                <a:ext cx="246863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</a:rPr>
                  <a:t>C1L4</a:t>
                </a:r>
              </a:p>
            </p:txBody>
          </p:sp>
          <p:sp>
            <p:nvSpPr>
              <p:cNvPr id="282" name="Line 47"/>
              <p:cNvSpPr>
                <a:spLocks noChangeShapeType="1"/>
              </p:cNvSpPr>
              <p:nvPr/>
            </p:nvSpPr>
            <p:spPr bwMode="auto">
              <a:xfrm>
                <a:off x="4632613" y="3613054"/>
                <a:ext cx="0" cy="26987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35000"/>
                  <a:buFont typeface="StarBats" charset="0"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83" name="Rectangle 48"/>
              <p:cNvSpPr>
                <a:spLocks noChangeArrowheads="1"/>
              </p:cNvSpPr>
              <p:nvPr/>
            </p:nvSpPr>
            <p:spPr bwMode="auto">
              <a:xfrm>
                <a:off x="4608800" y="3795617"/>
                <a:ext cx="46038" cy="76200"/>
              </a:xfrm>
              <a:prstGeom prst="rect">
                <a:avLst/>
              </a:prstGeom>
              <a:solidFill>
                <a:srgbClr val="00CC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StarBats" charset="0"/>
                </a:pPr>
                <a:endParaRPr lang="de-DE">
                  <a:solidFill>
                    <a:schemeClr val="tx1"/>
                  </a:solidFill>
                  <a:latin typeface="Arial" pitchFamily="34" charset="0"/>
                  <a:cs typeface="+mn-cs"/>
                </a:endParaRPr>
              </a:p>
            </p:txBody>
          </p:sp>
          <p:sp>
            <p:nvSpPr>
              <p:cNvPr id="284" name="Oval 46"/>
              <p:cNvSpPr>
                <a:spLocks noChangeArrowheads="1"/>
              </p:cNvSpPr>
              <p:nvPr/>
            </p:nvSpPr>
            <p:spPr bwMode="auto">
              <a:xfrm>
                <a:off x="4569113" y="3309420"/>
                <a:ext cx="125412" cy="149225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405" name="Oval 29"/>
              <p:cNvSpPr>
                <a:spLocks noChangeArrowheads="1"/>
              </p:cNvSpPr>
              <p:nvPr/>
            </p:nvSpPr>
            <p:spPr bwMode="auto">
              <a:xfrm>
                <a:off x="4571841" y="3464156"/>
                <a:ext cx="123825" cy="147638"/>
              </a:xfrm>
              <a:prstGeom prst="ellipse">
                <a:avLst/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408" name="Text Box 754"/>
              <p:cNvSpPr txBox="1">
                <a:spLocks noChangeArrowheads="1"/>
              </p:cNvSpPr>
              <p:nvPr/>
            </p:nvSpPr>
            <p:spPr bwMode="auto">
              <a:xfrm>
                <a:off x="4756091" y="3924204"/>
                <a:ext cx="246862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</a:rPr>
                  <a:t>C1L6</a:t>
                </a:r>
                <a:endParaRPr kumimoji="0" lang="de-DE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endParaRPr>
              </a:p>
            </p:txBody>
          </p:sp>
          <p:sp>
            <p:nvSpPr>
              <p:cNvPr id="409" name="Line 47"/>
              <p:cNvSpPr>
                <a:spLocks noChangeShapeType="1"/>
              </p:cNvSpPr>
              <p:nvPr/>
            </p:nvSpPr>
            <p:spPr bwMode="auto">
              <a:xfrm>
                <a:off x="4916245" y="3613054"/>
                <a:ext cx="0" cy="26987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35000"/>
                  <a:buFont typeface="StarBats" charset="0"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410" name="Rectangle 48"/>
              <p:cNvSpPr>
                <a:spLocks noChangeArrowheads="1"/>
              </p:cNvSpPr>
              <p:nvPr/>
            </p:nvSpPr>
            <p:spPr bwMode="auto">
              <a:xfrm>
                <a:off x="4892432" y="3795617"/>
                <a:ext cx="46038" cy="76200"/>
              </a:xfrm>
              <a:prstGeom prst="rect">
                <a:avLst/>
              </a:prstGeom>
              <a:solidFill>
                <a:srgbClr val="0000FF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411" name="Oval 46"/>
              <p:cNvSpPr>
                <a:spLocks noChangeArrowheads="1"/>
              </p:cNvSpPr>
              <p:nvPr/>
            </p:nvSpPr>
            <p:spPr bwMode="auto">
              <a:xfrm>
                <a:off x="4852745" y="3309420"/>
                <a:ext cx="125412" cy="149225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412" name="Oval 29"/>
              <p:cNvSpPr>
                <a:spLocks noChangeArrowheads="1"/>
              </p:cNvSpPr>
              <p:nvPr/>
            </p:nvSpPr>
            <p:spPr bwMode="auto">
              <a:xfrm>
                <a:off x="4855473" y="3464156"/>
                <a:ext cx="123825" cy="147638"/>
              </a:xfrm>
              <a:prstGeom prst="ellipse">
                <a:avLst/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uppieren 1"/>
              <p:cNvGrpSpPr/>
              <p:nvPr/>
            </p:nvGrpSpPr>
            <p:grpSpPr>
              <a:xfrm>
                <a:off x="4053629" y="1515598"/>
                <a:ext cx="292100" cy="1910341"/>
                <a:chOff x="3998349" y="2105224"/>
                <a:chExt cx="292100" cy="1910341"/>
              </a:xfrm>
            </p:grpSpPr>
            <p:sp>
              <p:nvSpPr>
                <p:cNvPr id="279" name="Line 10"/>
                <p:cNvSpPr>
                  <a:spLocks noChangeShapeType="1"/>
                </p:cNvSpPr>
                <p:nvPr/>
              </p:nvSpPr>
              <p:spPr bwMode="auto">
                <a:xfrm>
                  <a:off x="3998349" y="2111625"/>
                  <a:ext cx="29210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35000"/>
                    <a:buFont typeface="StarBats" charset="0"/>
                    <a:buNone/>
                    <a:tabLst/>
                    <a:defRPr/>
                  </a:pPr>
                  <a:endParaRPr kumimoji="0" lang="de-DE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80" name="Line 10"/>
                <p:cNvSpPr>
                  <a:spLocks noChangeShapeType="1"/>
                </p:cNvSpPr>
                <p:nvPr/>
              </p:nvSpPr>
              <p:spPr bwMode="auto">
                <a:xfrm rot="5400000">
                  <a:off x="3964415" y="2151215"/>
                  <a:ext cx="7149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35000"/>
                    <a:buFont typeface="StarBats" charset="0"/>
                    <a:buNone/>
                    <a:tabLst/>
                    <a:defRPr/>
                  </a:pPr>
                  <a:endParaRPr kumimoji="0" lang="de-DE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85" name="Line 10"/>
                <p:cNvSpPr>
                  <a:spLocks noChangeShapeType="1"/>
                </p:cNvSpPr>
                <p:nvPr/>
              </p:nvSpPr>
              <p:spPr bwMode="auto">
                <a:xfrm rot="5400000">
                  <a:off x="3330739" y="3060395"/>
                  <a:ext cx="1910341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35000"/>
                    <a:buFont typeface="StarBats" charset="0"/>
                    <a:buNone/>
                    <a:tabLst/>
                    <a:defRPr/>
                  </a:pPr>
                  <a:endParaRPr kumimoji="0" lang="de-DE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+mn-cs"/>
                  </a:endParaRPr>
                </a:p>
              </p:txBody>
            </p:sp>
          </p:grpSp>
          <p:cxnSp>
            <p:nvCxnSpPr>
              <p:cNvPr id="530" name="Gerader Verbinder 529"/>
              <p:cNvCxnSpPr/>
              <p:nvPr/>
            </p:nvCxnSpPr>
            <p:spPr bwMode="auto">
              <a:xfrm>
                <a:off x="3910432" y="3023405"/>
                <a:ext cx="0" cy="283758"/>
              </a:xfrm>
              <a:prstGeom prst="line">
                <a:avLst/>
              </a:prstGeom>
              <a:noFill/>
              <a:ln w="38100" cap="flat" cmpd="sng" algn="ctr">
                <a:solidFill>
                  <a:schemeClr val="accent2">
                    <a:lumMod val="20000"/>
                    <a:lumOff val="8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531" name="Gerader Verbinder 530"/>
              <p:cNvCxnSpPr/>
              <p:nvPr/>
            </p:nvCxnSpPr>
            <p:spPr bwMode="auto">
              <a:xfrm>
                <a:off x="3910432" y="3316766"/>
                <a:ext cx="0" cy="283758"/>
              </a:xfrm>
              <a:prstGeom prst="line">
                <a:avLst/>
              </a:prstGeom>
              <a:noFill/>
              <a:ln w="38100" cap="flat" cmpd="sng" algn="ctr">
                <a:solidFill>
                  <a:schemeClr val="accent2">
                    <a:lumMod val="60000"/>
                    <a:lumOff val="4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536" name="Gerader Verbinder 535"/>
              <p:cNvCxnSpPr/>
              <p:nvPr/>
            </p:nvCxnSpPr>
            <p:spPr bwMode="auto">
              <a:xfrm>
                <a:off x="3910432" y="1819553"/>
                <a:ext cx="0" cy="283758"/>
              </a:xfrm>
              <a:prstGeom prst="line">
                <a:avLst/>
              </a:prstGeom>
              <a:noFill/>
              <a:ln w="38100" cap="flat" cmpd="sng" algn="ctr">
                <a:solidFill>
                  <a:srgbClr val="FF00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537" name="Gerader Verbinder 536"/>
              <p:cNvCxnSpPr/>
              <p:nvPr/>
            </p:nvCxnSpPr>
            <p:spPr bwMode="auto">
              <a:xfrm>
                <a:off x="3910432" y="2126893"/>
                <a:ext cx="0" cy="283758"/>
              </a:xfrm>
              <a:prstGeom prst="line">
                <a:avLst/>
              </a:prstGeom>
              <a:noFill/>
              <a:ln w="38100" cap="flat" cmpd="sng" algn="ctr">
                <a:solidFill>
                  <a:srgbClr val="FF00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538" name="Gerader Verbinder 537"/>
              <p:cNvCxnSpPr/>
              <p:nvPr/>
            </p:nvCxnSpPr>
            <p:spPr bwMode="auto">
              <a:xfrm>
                <a:off x="3910432" y="2428518"/>
                <a:ext cx="0" cy="283758"/>
              </a:xfrm>
              <a:prstGeom prst="line">
                <a:avLst/>
              </a:prstGeom>
              <a:noFill/>
              <a:ln w="38100" cap="flat" cmpd="sng" algn="ctr">
                <a:solidFill>
                  <a:srgbClr val="FF00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540" name="Gerader Verbinder 539"/>
              <p:cNvCxnSpPr/>
              <p:nvPr/>
            </p:nvCxnSpPr>
            <p:spPr bwMode="auto">
              <a:xfrm>
                <a:off x="3910432" y="2727603"/>
                <a:ext cx="0" cy="283758"/>
              </a:xfrm>
              <a:prstGeom prst="line">
                <a:avLst/>
              </a:prstGeom>
              <a:noFill/>
              <a:ln w="38100" cap="flat" cmpd="sng" algn="ctr">
                <a:solidFill>
                  <a:srgbClr val="FF00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224" name="Text Box 472">
                <a:extLst>
                  <a:ext uri="{FF2B5EF4-FFF2-40B4-BE49-F238E27FC236}">
                    <a16:creationId xmlns:a16="http://schemas.microsoft.com/office/drawing/2014/main" id="{576235D0-FE04-47C5-82C4-8D8469F27A0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021664" y="1283179"/>
                <a:ext cx="444364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9pPr>
              </a:lstStyle>
              <a:p>
                <a:pPr lvl="0">
                  <a:defRPr/>
                </a:pPr>
                <a:r>
                  <a:rPr lang="en-US" sz="1000" dirty="0">
                    <a:solidFill>
                      <a:srgbClr val="000000"/>
                    </a:solidFill>
                    <a:latin typeface="Arial" pitchFamily="34" charset="0"/>
                  </a:rPr>
                  <a:t>90.7%</a:t>
                </a:r>
              </a:p>
            </p:txBody>
          </p:sp>
        </p:grpSp>
        <p:grpSp>
          <p:nvGrpSpPr>
            <p:cNvPr id="7" name="Gruppieren 6">
              <a:extLst>
                <a:ext uri="{FF2B5EF4-FFF2-40B4-BE49-F238E27FC236}">
                  <a16:creationId xmlns:a16="http://schemas.microsoft.com/office/drawing/2014/main" id="{381514CF-7299-42BE-AA6B-8A577D1B9FAB}"/>
                </a:ext>
              </a:extLst>
            </p:cNvPr>
            <p:cNvGrpSpPr/>
            <p:nvPr/>
          </p:nvGrpSpPr>
          <p:grpSpPr>
            <a:xfrm>
              <a:off x="5528711" y="1007265"/>
              <a:ext cx="1257714" cy="4107841"/>
              <a:chOff x="5305191" y="1007265"/>
              <a:chExt cx="1257714" cy="4107841"/>
            </a:xfrm>
          </p:grpSpPr>
          <p:sp>
            <p:nvSpPr>
              <p:cNvPr id="135" name="Text Box 475"/>
              <p:cNvSpPr txBox="1">
                <a:spLocks noChangeArrowheads="1"/>
              </p:cNvSpPr>
              <p:nvPr/>
            </p:nvSpPr>
            <p:spPr bwMode="auto">
              <a:xfrm>
                <a:off x="5305191" y="4222554"/>
                <a:ext cx="1257714" cy="8925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</a:rPr>
                  <a:t>Lizards</a:t>
                </a: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</a:rPr>
                  <a:t>Lacertidae</a:t>
                </a: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StarBats" charset="0"/>
                  <a:buNone/>
                  <a:tabLst/>
                  <a:defRPr/>
                </a:pP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</a:rPr>
                  <a:t>(family)</a:t>
                </a:r>
                <a:endParaRPr kumimoji="0" lang="en-US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ＭＳ Ｐゴシック" pitchFamily="34" charset="-128"/>
                    <a:cs typeface="Arial" pitchFamily="34" charset="0"/>
                  </a:rPr>
                  <a:t>Common lizard</a:t>
                </a:r>
              </a:p>
              <a:p>
                <a:pPr lvl="0" algn="ctr" eaLnBrk="0" hangingPunct="0"/>
                <a:r>
                  <a:rPr lang="en-US" sz="800" i="1" dirty="0">
                    <a:solidFill>
                      <a:srgbClr val="000000"/>
                    </a:solidFill>
                    <a:latin typeface="Arial"/>
                    <a:ea typeface="ＭＳ Ｐゴシック" pitchFamily="34" charset="-128"/>
                  </a:rPr>
                  <a:t>Zootoca vivipara</a:t>
                </a:r>
                <a:endParaRPr kumimoji="0" lang="en-US" sz="8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</a:endParaRPr>
              </a:p>
            </p:txBody>
          </p:sp>
          <p:grpSp>
            <p:nvGrpSpPr>
              <p:cNvPr id="406" name="Gruppieren 405"/>
              <p:cNvGrpSpPr/>
              <p:nvPr/>
            </p:nvGrpSpPr>
            <p:grpSpPr>
              <a:xfrm>
                <a:off x="5609314" y="1237523"/>
                <a:ext cx="269510" cy="75335"/>
                <a:chOff x="8051203" y="4271682"/>
                <a:chExt cx="522492" cy="75335"/>
              </a:xfrm>
            </p:grpSpPr>
            <p:sp>
              <p:nvSpPr>
                <p:cNvPr id="413" name="Line 10"/>
                <p:cNvSpPr>
                  <a:spLocks noChangeShapeType="1"/>
                </p:cNvSpPr>
                <p:nvPr/>
              </p:nvSpPr>
              <p:spPr bwMode="auto">
                <a:xfrm>
                  <a:off x="8051203" y="4271682"/>
                  <a:ext cx="52249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35000"/>
                    <a:buFont typeface="StarBats" charset="0"/>
                    <a:buNone/>
                    <a:tabLst/>
                    <a:defRPr/>
                  </a:pPr>
                  <a:endParaRPr kumimoji="0" lang="de-DE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414" name="Line 10"/>
                <p:cNvSpPr>
                  <a:spLocks noChangeShapeType="1"/>
                </p:cNvSpPr>
                <p:nvPr/>
              </p:nvSpPr>
              <p:spPr bwMode="auto">
                <a:xfrm rot="5400000">
                  <a:off x="8020221" y="4311272"/>
                  <a:ext cx="7149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35000"/>
                    <a:buFont typeface="StarBats" charset="0"/>
                    <a:buNone/>
                    <a:tabLst/>
                    <a:defRPr/>
                  </a:pPr>
                  <a:endParaRPr kumimoji="0" lang="de-DE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407" name="Line 10"/>
              <p:cNvSpPr>
                <a:spLocks noChangeShapeType="1"/>
              </p:cNvSpPr>
              <p:nvPr/>
            </p:nvSpPr>
            <p:spPr bwMode="auto">
              <a:xfrm rot="5400000">
                <a:off x="4843278" y="2274577"/>
                <a:ext cx="206641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35000"/>
                  <a:buFont typeface="StarBats" charset="0"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0" name="Line 12"/>
              <p:cNvSpPr>
                <a:spLocks noChangeShapeType="1"/>
              </p:cNvSpPr>
              <p:nvPr/>
            </p:nvSpPr>
            <p:spPr bwMode="auto">
              <a:xfrm>
                <a:off x="5331619" y="3672531"/>
                <a:ext cx="106512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35000"/>
                  <a:buFont typeface="StarBats" charset="0"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1" name="Line 13"/>
              <p:cNvSpPr>
                <a:spLocks noChangeShapeType="1"/>
              </p:cNvSpPr>
              <p:nvPr/>
            </p:nvSpPr>
            <p:spPr bwMode="auto">
              <a:xfrm>
                <a:off x="5331619" y="3709044"/>
                <a:ext cx="106512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35000"/>
                  <a:buFont typeface="StarBats" charset="0"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6" name="Text Box 498"/>
              <p:cNvSpPr txBox="1">
                <a:spLocks noChangeArrowheads="1"/>
              </p:cNvSpPr>
              <p:nvPr/>
            </p:nvSpPr>
            <p:spPr bwMode="auto">
              <a:xfrm>
                <a:off x="5567433" y="3932881"/>
                <a:ext cx="131446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</a:rPr>
                  <a:t>C1</a:t>
                </a:r>
              </a:p>
            </p:txBody>
          </p:sp>
          <p:sp>
            <p:nvSpPr>
              <p:cNvPr id="138" name="Text Box 754"/>
              <p:cNvSpPr txBox="1">
                <a:spLocks noChangeArrowheads="1"/>
              </p:cNvSpPr>
              <p:nvPr/>
            </p:nvSpPr>
            <p:spPr bwMode="auto">
              <a:xfrm>
                <a:off x="5751154" y="3936056"/>
                <a:ext cx="246862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</a:rPr>
                  <a:t>C1L2</a:t>
                </a:r>
              </a:p>
            </p:txBody>
          </p:sp>
          <p:sp>
            <p:nvSpPr>
              <p:cNvPr id="142" name="Oval 103"/>
              <p:cNvSpPr>
                <a:spLocks noChangeArrowheads="1"/>
              </p:cNvSpPr>
              <p:nvPr/>
            </p:nvSpPr>
            <p:spPr bwMode="auto">
              <a:xfrm>
                <a:off x="5548133" y="1350928"/>
                <a:ext cx="123825" cy="149225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5" name="Oval 106"/>
              <p:cNvSpPr>
                <a:spLocks noChangeArrowheads="1"/>
              </p:cNvSpPr>
              <p:nvPr/>
            </p:nvSpPr>
            <p:spPr bwMode="auto">
              <a:xfrm>
                <a:off x="5548133" y="3328954"/>
                <a:ext cx="123825" cy="149225"/>
              </a:xfrm>
              <a:prstGeom prst="ellipse">
                <a:avLst/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6" name="Line 107"/>
              <p:cNvSpPr>
                <a:spLocks noChangeShapeType="1"/>
              </p:cNvSpPr>
              <p:nvPr/>
            </p:nvSpPr>
            <p:spPr bwMode="auto">
              <a:xfrm>
                <a:off x="5607399" y="3632844"/>
                <a:ext cx="0" cy="26987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35000"/>
                  <a:buFont typeface="StarBats" charset="0"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7" name="Rectangle 108"/>
              <p:cNvSpPr>
                <a:spLocks noChangeArrowheads="1"/>
              </p:cNvSpPr>
              <p:nvPr/>
            </p:nvSpPr>
            <p:spPr bwMode="auto">
              <a:xfrm>
                <a:off x="5583586" y="3726506"/>
                <a:ext cx="46038" cy="76200"/>
              </a:xfrm>
              <a:prstGeom prst="rect">
                <a:avLst/>
              </a:prstGeom>
              <a:solidFill>
                <a:srgbClr val="FF00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8" name="Rectangle 109"/>
              <p:cNvSpPr>
                <a:spLocks noChangeArrowheads="1"/>
              </p:cNvSpPr>
              <p:nvPr/>
            </p:nvSpPr>
            <p:spPr bwMode="auto">
              <a:xfrm>
                <a:off x="5583586" y="3823344"/>
                <a:ext cx="46038" cy="74612"/>
              </a:xfrm>
              <a:prstGeom prst="rect">
                <a:avLst/>
              </a:prstGeom>
              <a:solidFill>
                <a:srgbClr val="FF00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9" name="Oval 456"/>
              <p:cNvSpPr>
                <a:spLocks noChangeArrowheads="1"/>
              </p:cNvSpPr>
              <p:nvPr/>
            </p:nvSpPr>
            <p:spPr bwMode="auto">
              <a:xfrm>
                <a:off x="5546770" y="3479915"/>
                <a:ext cx="123825" cy="149225"/>
              </a:xfrm>
              <a:prstGeom prst="ellipse">
                <a:avLst/>
              </a:prstGeom>
              <a:solidFill>
                <a:srgbClr val="CCE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0" name="Text Box 754"/>
              <p:cNvSpPr txBox="1">
                <a:spLocks noChangeArrowheads="1"/>
              </p:cNvSpPr>
              <p:nvPr/>
            </p:nvSpPr>
            <p:spPr bwMode="auto">
              <a:xfrm>
                <a:off x="6053538" y="3936056"/>
                <a:ext cx="246862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</a:rPr>
                  <a:t>C1L4</a:t>
                </a:r>
              </a:p>
            </p:txBody>
          </p:sp>
          <p:sp>
            <p:nvSpPr>
              <p:cNvPr id="151" name="Line 47"/>
              <p:cNvSpPr>
                <a:spLocks noChangeShapeType="1"/>
              </p:cNvSpPr>
              <p:nvPr/>
            </p:nvSpPr>
            <p:spPr bwMode="auto">
              <a:xfrm>
                <a:off x="6176936" y="3624906"/>
                <a:ext cx="0" cy="26987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35000"/>
                  <a:buFont typeface="StarBats" charset="0"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2" name="Rectangle 48"/>
              <p:cNvSpPr>
                <a:spLocks noChangeArrowheads="1"/>
              </p:cNvSpPr>
              <p:nvPr/>
            </p:nvSpPr>
            <p:spPr bwMode="auto">
              <a:xfrm>
                <a:off x="6153123" y="3807469"/>
                <a:ext cx="46038" cy="76200"/>
              </a:xfrm>
              <a:prstGeom prst="rect">
                <a:avLst/>
              </a:prstGeom>
              <a:solidFill>
                <a:srgbClr val="00CC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StarBats" charset="0"/>
                </a:pPr>
                <a:endParaRPr lang="de-DE">
                  <a:solidFill>
                    <a:schemeClr val="tx1"/>
                  </a:solidFill>
                  <a:latin typeface="Arial" pitchFamily="34" charset="0"/>
                  <a:cs typeface="+mn-cs"/>
                </a:endParaRPr>
              </a:p>
            </p:txBody>
          </p:sp>
          <p:sp>
            <p:nvSpPr>
              <p:cNvPr id="153" name="Oval 46"/>
              <p:cNvSpPr>
                <a:spLocks noChangeArrowheads="1"/>
              </p:cNvSpPr>
              <p:nvPr/>
            </p:nvSpPr>
            <p:spPr bwMode="auto">
              <a:xfrm>
                <a:off x="6114778" y="3325437"/>
                <a:ext cx="125412" cy="149225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4" name="Oval 106"/>
              <p:cNvSpPr>
                <a:spLocks noChangeArrowheads="1"/>
              </p:cNvSpPr>
              <p:nvPr/>
            </p:nvSpPr>
            <p:spPr bwMode="auto">
              <a:xfrm>
                <a:off x="6115513" y="3478179"/>
                <a:ext cx="123825" cy="149225"/>
              </a:xfrm>
              <a:prstGeom prst="ellipse">
                <a:avLst/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5" name="Line 47"/>
              <p:cNvSpPr>
                <a:spLocks noChangeShapeType="1"/>
              </p:cNvSpPr>
              <p:nvPr/>
            </p:nvSpPr>
            <p:spPr bwMode="auto">
              <a:xfrm>
                <a:off x="5883614" y="3624906"/>
                <a:ext cx="0" cy="26987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35000"/>
                  <a:buFont typeface="StarBats" charset="0"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6" name="Rectangle 48"/>
              <p:cNvSpPr>
                <a:spLocks noChangeArrowheads="1"/>
              </p:cNvSpPr>
              <p:nvPr/>
            </p:nvSpPr>
            <p:spPr bwMode="auto">
              <a:xfrm>
                <a:off x="5859801" y="3807469"/>
                <a:ext cx="46038" cy="76200"/>
              </a:xfrm>
              <a:prstGeom prst="rect">
                <a:avLst/>
              </a:prstGeom>
              <a:solidFill>
                <a:srgbClr val="00CC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StarBats" charset="0"/>
                </a:pPr>
                <a:endParaRPr lang="de-DE">
                  <a:solidFill>
                    <a:schemeClr val="tx1"/>
                  </a:solidFill>
                  <a:latin typeface="Arial" pitchFamily="34" charset="0"/>
                  <a:cs typeface="+mn-cs"/>
                </a:endParaRPr>
              </a:p>
            </p:txBody>
          </p:sp>
          <p:sp>
            <p:nvSpPr>
              <p:cNvPr id="157" name="Oval 46"/>
              <p:cNvSpPr>
                <a:spLocks noChangeArrowheads="1"/>
              </p:cNvSpPr>
              <p:nvPr/>
            </p:nvSpPr>
            <p:spPr bwMode="auto">
              <a:xfrm>
                <a:off x="5821456" y="3325437"/>
                <a:ext cx="125412" cy="149225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8" name="Oval 106"/>
              <p:cNvSpPr>
                <a:spLocks noChangeArrowheads="1"/>
              </p:cNvSpPr>
              <p:nvPr/>
            </p:nvSpPr>
            <p:spPr bwMode="auto">
              <a:xfrm>
                <a:off x="5822191" y="3478179"/>
                <a:ext cx="123825" cy="149225"/>
              </a:xfrm>
              <a:prstGeom prst="ellipse">
                <a:avLst/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12" name="Oval 29"/>
              <p:cNvSpPr>
                <a:spLocks noChangeArrowheads="1"/>
              </p:cNvSpPr>
              <p:nvPr/>
            </p:nvSpPr>
            <p:spPr bwMode="auto">
              <a:xfrm>
                <a:off x="5547428" y="3020886"/>
                <a:ext cx="123825" cy="147638"/>
              </a:xfrm>
              <a:prstGeom prst="ellipse">
                <a:avLst/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13" name="Oval 30"/>
              <p:cNvSpPr>
                <a:spLocks noChangeArrowheads="1"/>
              </p:cNvSpPr>
              <p:nvPr/>
            </p:nvSpPr>
            <p:spPr bwMode="auto">
              <a:xfrm>
                <a:off x="5547428" y="3171699"/>
                <a:ext cx="123825" cy="149225"/>
              </a:xfrm>
              <a:prstGeom prst="ellipse">
                <a:avLst/>
              </a:prstGeom>
              <a:solidFill>
                <a:srgbClr val="CCE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14" name="Oval 31"/>
              <p:cNvSpPr>
                <a:spLocks noChangeArrowheads="1"/>
              </p:cNvSpPr>
              <p:nvPr/>
            </p:nvSpPr>
            <p:spPr bwMode="auto">
              <a:xfrm>
                <a:off x="5547428" y="2717674"/>
                <a:ext cx="123825" cy="149225"/>
              </a:xfrm>
              <a:prstGeom prst="ellipse">
                <a:avLst/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15" name="Oval 32"/>
              <p:cNvSpPr>
                <a:spLocks noChangeArrowheads="1"/>
              </p:cNvSpPr>
              <p:nvPr/>
            </p:nvSpPr>
            <p:spPr bwMode="auto">
              <a:xfrm>
                <a:off x="5547428" y="2868486"/>
                <a:ext cx="123825" cy="149225"/>
              </a:xfrm>
              <a:prstGeom prst="ellipse">
                <a:avLst/>
              </a:prstGeom>
              <a:solidFill>
                <a:srgbClr val="CCE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16" name="Oval 34"/>
              <p:cNvSpPr>
                <a:spLocks noChangeArrowheads="1"/>
              </p:cNvSpPr>
              <p:nvPr/>
            </p:nvSpPr>
            <p:spPr bwMode="auto">
              <a:xfrm>
                <a:off x="5547428" y="2414461"/>
                <a:ext cx="123825" cy="149225"/>
              </a:xfrm>
              <a:prstGeom prst="ellipse">
                <a:avLst/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17" name="Oval 35"/>
              <p:cNvSpPr>
                <a:spLocks noChangeArrowheads="1"/>
              </p:cNvSpPr>
              <p:nvPr/>
            </p:nvSpPr>
            <p:spPr bwMode="auto">
              <a:xfrm>
                <a:off x="5547428" y="2566861"/>
                <a:ext cx="123825" cy="149225"/>
              </a:xfrm>
              <a:prstGeom prst="ellipse">
                <a:avLst/>
              </a:prstGeom>
              <a:solidFill>
                <a:srgbClr val="CCE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18" name="Oval 29"/>
              <p:cNvSpPr>
                <a:spLocks noChangeArrowheads="1"/>
              </p:cNvSpPr>
              <p:nvPr/>
            </p:nvSpPr>
            <p:spPr bwMode="auto">
              <a:xfrm>
                <a:off x="5547428" y="2106486"/>
                <a:ext cx="123825" cy="147638"/>
              </a:xfrm>
              <a:prstGeom prst="ellipse">
                <a:avLst/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19" name="Oval 30"/>
              <p:cNvSpPr>
                <a:spLocks noChangeArrowheads="1"/>
              </p:cNvSpPr>
              <p:nvPr/>
            </p:nvSpPr>
            <p:spPr bwMode="auto">
              <a:xfrm>
                <a:off x="5547428" y="2257299"/>
                <a:ext cx="123825" cy="149225"/>
              </a:xfrm>
              <a:prstGeom prst="ellipse">
                <a:avLst/>
              </a:prstGeom>
              <a:solidFill>
                <a:srgbClr val="CCE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20" name="Oval 31"/>
              <p:cNvSpPr>
                <a:spLocks noChangeArrowheads="1"/>
              </p:cNvSpPr>
              <p:nvPr/>
            </p:nvSpPr>
            <p:spPr bwMode="auto">
              <a:xfrm>
                <a:off x="5547428" y="1803274"/>
                <a:ext cx="123825" cy="149225"/>
              </a:xfrm>
              <a:prstGeom prst="ellipse">
                <a:avLst/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21" name="Oval 32"/>
              <p:cNvSpPr>
                <a:spLocks noChangeArrowheads="1"/>
              </p:cNvSpPr>
              <p:nvPr/>
            </p:nvSpPr>
            <p:spPr bwMode="auto">
              <a:xfrm>
                <a:off x="5547428" y="1954086"/>
                <a:ext cx="123825" cy="149225"/>
              </a:xfrm>
              <a:prstGeom prst="ellipse">
                <a:avLst/>
              </a:prstGeom>
              <a:solidFill>
                <a:srgbClr val="CCE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22" name="Oval 34"/>
              <p:cNvSpPr>
                <a:spLocks noChangeArrowheads="1"/>
              </p:cNvSpPr>
              <p:nvPr/>
            </p:nvSpPr>
            <p:spPr bwMode="auto">
              <a:xfrm>
                <a:off x="5547428" y="1500061"/>
                <a:ext cx="123825" cy="149225"/>
              </a:xfrm>
              <a:prstGeom prst="ellipse">
                <a:avLst/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23" name="Oval 35"/>
              <p:cNvSpPr>
                <a:spLocks noChangeArrowheads="1"/>
              </p:cNvSpPr>
              <p:nvPr/>
            </p:nvSpPr>
            <p:spPr bwMode="auto">
              <a:xfrm>
                <a:off x="5547428" y="1652461"/>
                <a:ext cx="123825" cy="149225"/>
              </a:xfrm>
              <a:prstGeom prst="ellipse">
                <a:avLst/>
              </a:prstGeom>
              <a:solidFill>
                <a:srgbClr val="CCE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cxnSp>
            <p:nvCxnSpPr>
              <p:cNvPr id="533" name="Gerader Verbinder 532"/>
              <p:cNvCxnSpPr/>
              <p:nvPr/>
            </p:nvCxnSpPr>
            <p:spPr bwMode="auto">
              <a:xfrm>
                <a:off x="5402682" y="3017055"/>
                <a:ext cx="0" cy="283758"/>
              </a:xfrm>
              <a:prstGeom prst="line">
                <a:avLst/>
              </a:prstGeom>
              <a:noFill/>
              <a:ln w="38100" cap="flat" cmpd="sng" algn="ctr">
                <a:solidFill>
                  <a:schemeClr val="accent2">
                    <a:lumMod val="20000"/>
                    <a:lumOff val="8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534" name="Gerader Verbinder 533"/>
              <p:cNvCxnSpPr/>
              <p:nvPr/>
            </p:nvCxnSpPr>
            <p:spPr bwMode="auto">
              <a:xfrm>
                <a:off x="5402682" y="3316766"/>
                <a:ext cx="0" cy="283758"/>
              </a:xfrm>
              <a:prstGeom prst="line">
                <a:avLst/>
              </a:prstGeom>
              <a:noFill/>
              <a:ln w="38100" cap="flat" cmpd="sng" algn="ctr">
                <a:solidFill>
                  <a:schemeClr val="accent2">
                    <a:lumMod val="60000"/>
                    <a:lumOff val="4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535" name="Gerader Verbinder 534"/>
              <p:cNvCxnSpPr/>
              <p:nvPr/>
            </p:nvCxnSpPr>
            <p:spPr bwMode="auto">
              <a:xfrm>
                <a:off x="5402682" y="2687859"/>
                <a:ext cx="0" cy="283758"/>
              </a:xfrm>
              <a:prstGeom prst="line">
                <a:avLst/>
              </a:prstGeom>
              <a:noFill/>
              <a:ln w="38100" cap="flat" cmpd="sng" algn="ctr">
                <a:solidFill>
                  <a:schemeClr val="accent2">
                    <a:lumMod val="20000"/>
                    <a:lumOff val="8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555" name="Gerader Verbinder 554"/>
              <p:cNvCxnSpPr/>
              <p:nvPr/>
            </p:nvCxnSpPr>
            <p:spPr bwMode="auto">
              <a:xfrm>
                <a:off x="5402682" y="1463953"/>
                <a:ext cx="0" cy="283758"/>
              </a:xfrm>
              <a:prstGeom prst="line">
                <a:avLst/>
              </a:prstGeom>
              <a:noFill/>
              <a:ln w="38100" cap="flat" cmpd="sng" algn="ctr">
                <a:solidFill>
                  <a:srgbClr val="FF00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556" name="Gerader Verbinder 555"/>
              <p:cNvCxnSpPr/>
              <p:nvPr/>
            </p:nvCxnSpPr>
            <p:spPr bwMode="auto">
              <a:xfrm>
                <a:off x="5402682" y="1775103"/>
                <a:ext cx="0" cy="283758"/>
              </a:xfrm>
              <a:prstGeom prst="line">
                <a:avLst/>
              </a:prstGeom>
              <a:noFill/>
              <a:ln w="38100" cap="flat" cmpd="sng" algn="ctr">
                <a:solidFill>
                  <a:srgbClr val="FF00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557" name="Gerader Verbinder 556"/>
              <p:cNvCxnSpPr/>
              <p:nvPr/>
            </p:nvCxnSpPr>
            <p:spPr bwMode="auto">
              <a:xfrm>
                <a:off x="5402682" y="2076728"/>
                <a:ext cx="0" cy="283758"/>
              </a:xfrm>
              <a:prstGeom prst="line">
                <a:avLst/>
              </a:prstGeom>
              <a:noFill/>
              <a:ln w="38100" cap="flat" cmpd="sng" algn="ctr">
                <a:solidFill>
                  <a:srgbClr val="FF00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558" name="Gerader Verbinder 557"/>
              <p:cNvCxnSpPr/>
              <p:nvPr/>
            </p:nvCxnSpPr>
            <p:spPr bwMode="auto">
              <a:xfrm>
                <a:off x="5402682" y="2387878"/>
                <a:ext cx="0" cy="283758"/>
              </a:xfrm>
              <a:prstGeom prst="line">
                <a:avLst/>
              </a:prstGeom>
              <a:noFill/>
              <a:ln w="38100" cap="flat" cmpd="sng" algn="ctr">
                <a:solidFill>
                  <a:srgbClr val="FF00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223" name="Text Box 472">
                <a:extLst>
                  <a:ext uri="{FF2B5EF4-FFF2-40B4-BE49-F238E27FC236}">
                    <a16:creationId xmlns:a16="http://schemas.microsoft.com/office/drawing/2014/main" id="{6345FFFA-B651-40E8-B225-89C8A6FF6E9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547990" y="1007265"/>
                <a:ext cx="444364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9pPr>
              </a:lstStyle>
              <a:p>
                <a:pPr lvl="0">
                  <a:defRPr/>
                </a:pPr>
                <a:r>
                  <a:rPr lang="en-US" sz="1000" dirty="0">
                    <a:solidFill>
                      <a:srgbClr val="000000"/>
                    </a:solidFill>
                    <a:latin typeface="Arial" pitchFamily="34" charset="0"/>
                  </a:rPr>
                  <a:t>91.2%</a:t>
                </a:r>
              </a:p>
            </p:txBody>
          </p:sp>
        </p:grpSp>
        <p:grpSp>
          <p:nvGrpSpPr>
            <p:cNvPr id="6" name="Gruppieren 5">
              <a:extLst>
                <a:ext uri="{FF2B5EF4-FFF2-40B4-BE49-F238E27FC236}">
                  <a16:creationId xmlns:a16="http://schemas.microsoft.com/office/drawing/2014/main" id="{4B1234B1-90A3-4431-A9AA-CE49B7077357}"/>
                </a:ext>
              </a:extLst>
            </p:cNvPr>
            <p:cNvGrpSpPr/>
            <p:nvPr/>
          </p:nvGrpSpPr>
          <p:grpSpPr>
            <a:xfrm>
              <a:off x="6977953" y="685692"/>
              <a:ext cx="1460280" cy="4429414"/>
              <a:chOff x="6774753" y="685692"/>
              <a:chExt cx="1460280" cy="4429414"/>
            </a:xfrm>
          </p:grpSpPr>
          <p:sp>
            <p:nvSpPr>
              <p:cNvPr id="252214" name="Text Box 476"/>
              <p:cNvSpPr txBox="1">
                <a:spLocks noChangeArrowheads="1"/>
              </p:cNvSpPr>
              <p:nvPr/>
            </p:nvSpPr>
            <p:spPr bwMode="auto">
              <a:xfrm>
                <a:off x="6774753" y="4222554"/>
                <a:ext cx="1460280" cy="8925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</a:rPr>
                  <a:t>Lizards</a:t>
                </a: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</a:rPr>
                  <a:t>Lacertidae</a:t>
                </a: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</a:rPr>
                  <a:t>(family)</a:t>
                </a: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ＭＳ Ｐゴシック" pitchFamily="34" charset="-128"/>
                    <a:cs typeface="Arial" pitchFamily="34" charset="0"/>
                  </a:rPr>
                  <a:t>Common wall lizard</a:t>
                </a:r>
              </a:p>
              <a:p>
                <a:pPr lvl="0" algn="ctr" eaLnBrk="0" hangingPunct="0"/>
                <a:r>
                  <a:rPr lang="en-US" sz="800" i="1" dirty="0">
                    <a:solidFill>
                      <a:srgbClr val="000000"/>
                    </a:solidFill>
                    <a:latin typeface="Arial"/>
                    <a:ea typeface="ＭＳ Ｐゴシック" pitchFamily="34" charset="-128"/>
                  </a:rPr>
                  <a:t>Podarcis muralis</a:t>
                </a:r>
                <a:endParaRPr kumimoji="0" lang="en-US" sz="8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</a:endParaRPr>
              </a:p>
            </p:txBody>
          </p:sp>
          <p:sp>
            <p:nvSpPr>
              <p:cNvPr id="251929" name="Line 9"/>
              <p:cNvSpPr>
                <a:spLocks noChangeShapeType="1"/>
              </p:cNvSpPr>
              <p:nvPr/>
            </p:nvSpPr>
            <p:spPr bwMode="auto">
              <a:xfrm>
                <a:off x="6854923" y="3659894"/>
                <a:ext cx="13025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35000"/>
                  <a:buFont typeface="StarBats" charset="0"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51930" name="Line 10"/>
              <p:cNvSpPr>
                <a:spLocks noChangeShapeType="1"/>
              </p:cNvSpPr>
              <p:nvPr/>
            </p:nvSpPr>
            <p:spPr bwMode="auto">
              <a:xfrm>
                <a:off x="6854923" y="3702756"/>
                <a:ext cx="13025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35000"/>
                  <a:buFont typeface="StarBats" charset="0"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52181" name="Text Box 755"/>
              <p:cNvSpPr txBox="1">
                <a:spLocks noChangeArrowheads="1"/>
              </p:cNvSpPr>
              <p:nvPr/>
            </p:nvSpPr>
            <p:spPr bwMode="auto">
              <a:xfrm>
                <a:off x="7250306" y="3927338"/>
                <a:ext cx="246862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</a:rPr>
                  <a:t>C1L1</a:t>
                </a:r>
              </a:p>
            </p:txBody>
          </p:sp>
          <p:sp>
            <p:nvSpPr>
              <p:cNvPr id="318" name="Text Box 754"/>
              <p:cNvSpPr txBox="1">
                <a:spLocks noChangeArrowheads="1"/>
              </p:cNvSpPr>
              <p:nvPr/>
            </p:nvSpPr>
            <p:spPr bwMode="auto">
              <a:xfrm>
                <a:off x="7514176" y="3926264"/>
                <a:ext cx="246863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</a:rPr>
                  <a:t>C1L2</a:t>
                </a:r>
              </a:p>
            </p:txBody>
          </p:sp>
          <p:sp>
            <p:nvSpPr>
              <p:cNvPr id="319" name="Line 47"/>
              <p:cNvSpPr>
                <a:spLocks noChangeShapeType="1"/>
              </p:cNvSpPr>
              <p:nvPr/>
            </p:nvSpPr>
            <p:spPr bwMode="auto">
              <a:xfrm>
                <a:off x="7674330" y="3615114"/>
                <a:ext cx="0" cy="26987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35000"/>
                  <a:buFont typeface="StarBats" charset="0"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20" name="Rectangle 48"/>
              <p:cNvSpPr>
                <a:spLocks noChangeArrowheads="1"/>
              </p:cNvSpPr>
              <p:nvPr/>
            </p:nvSpPr>
            <p:spPr bwMode="auto">
              <a:xfrm>
                <a:off x="7650517" y="3797677"/>
                <a:ext cx="46038" cy="76200"/>
              </a:xfrm>
              <a:prstGeom prst="rect">
                <a:avLst/>
              </a:prstGeom>
              <a:solidFill>
                <a:srgbClr val="00CC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StarBats" charset="0"/>
                </a:pPr>
                <a:endParaRPr lang="de-DE">
                  <a:solidFill>
                    <a:schemeClr val="tx1"/>
                  </a:solidFill>
                  <a:latin typeface="Arial" pitchFamily="34" charset="0"/>
                  <a:cs typeface="+mn-cs"/>
                </a:endParaRPr>
              </a:p>
            </p:txBody>
          </p:sp>
          <p:sp>
            <p:nvSpPr>
              <p:cNvPr id="321" name="Oval 46"/>
              <p:cNvSpPr>
                <a:spLocks noChangeArrowheads="1"/>
              </p:cNvSpPr>
              <p:nvPr/>
            </p:nvSpPr>
            <p:spPr bwMode="auto">
              <a:xfrm>
                <a:off x="7610830" y="3461774"/>
                <a:ext cx="125412" cy="149225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75" name="Line 42"/>
              <p:cNvSpPr>
                <a:spLocks noChangeShapeType="1"/>
              </p:cNvSpPr>
              <p:nvPr/>
            </p:nvSpPr>
            <p:spPr bwMode="auto">
              <a:xfrm>
                <a:off x="7098235" y="3612269"/>
                <a:ext cx="0" cy="28574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35000"/>
                  <a:buFont typeface="StarBats" charset="0"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76" name="Rectangle 43"/>
              <p:cNvSpPr>
                <a:spLocks noChangeArrowheads="1"/>
              </p:cNvSpPr>
              <p:nvPr/>
            </p:nvSpPr>
            <p:spPr bwMode="auto">
              <a:xfrm>
                <a:off x="7074422" y="3723609"/>
                <a:ext cx="46038" cy="76200"/>
              </a:xfrm>
              <a:prstGeom prst="rect">
                <a:avLst/>
              </a:prstGeom>
              <a:solidFill>
                <a:srgbClr val="FF00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77" name="Rectangle 44"/>
              <p:cNvSpPr>
                <a:spLocks noChangeArrowheads="1"/>
              </p:cNvSpPr>
              <p:nvPr/>
            </p:nvSpPr>
            <p:spPr bwMode="auto">
              <a:xfrm>
                <a:off x="7074422" y="3820446"/>
                <a:ext cx="46038" cy="74613"/>
              </a:xfrm>
              <a:prstGeom prst="rect">
                <a:avLst/>
              </a:prstGeom>
              <a:solidFill>
                <a:srgbClr val="FF00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79" name="Oval 29"/>
              <p:cNvSpPr>
                <a:spLocks noChangeArrowheads="1"/>
              </p:cNvSpPr>
              <p:nvPr/>
            </p:nvSpPr>
            <p:spPr bwMode="auto">
              <a:xfrm>
                <a:off x="7039496" y="3313819"/>
                <a:ext cx="123825" cy="147638"/>
              </a:xfrm>
              <a:prstGeom prst="ellipse">
                <a:avLst/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80" name="Oval 30"/>
              <p:cNvSpPr>
                <a:spLocks noChangeArrowheads="1"/>
              </p:cNvSpPr>
              <p:nvPr/>
            </p:nvSpPr>
            <p:spPr bwMode="auto">
              <a:xfrm>
                <a:off x="7039496" y="3464632"/>
                <a:ext cx="123825" cy="149225"/>
              </a:xfrm>
              <a:prstGeom prst="ellipse">
                <a:avLst/>
              </a:prstGeom>
              <a:solidFill>
                <a:srgbClr val="CCE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81" name="Oval 31"/>
              <p:cNvSpPr>
                <a:spLocks noChangeArrowheads="1"/>
              </p:cNvSpPr>
              <p:nvPr/>
            </p:nvSpPr>
            <p:spPr bwMode="auto">
              <a:xfrm>
                <a:off x="7039496" y="3010607"/>
                <a:ext cx="123825" cy="149225"/>
              </a:xfrm>
              <a:prstGeom prst="ellipse">
                <a:avLst/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82" name="Oval 32"/>
              <p:cNvSpPr>
                <a:spLocks noChangeArrowheads="1"/>
              </p:cNvSpPr>
              <p:nvPr/>
            </p:nvSpPr>
            <p:spPr bwMode="auto">
              <a:xfrm>
                <a:off x="7039496" y="3161419"/>
                <a:ext cx="123825" cy="149225"/>
              </a:xfrm>
              <a:prstGeom prst="ellipse">
                <a:avLst/>
              </a:prstGeom>
              <a:solidFill>
                <a:srgbClr val="CCE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83" name="Oval 33"/>
              <p:cNvSpPr>
                <a:spLocks noChangeArrowheads="1"/>
              </p:cNvSpPr>
              <p:nvPr/>
            </p:nvSpPr>
            <p:spPr bwMode="auto">
              <a:xfrm>
                <a:off x="7039496" y="1017921"/>
                <a:ext cx="123825" cy="149225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84" name="Oval 34"/>
              <p:cNvSpPr>
                <a:spLocks noChangeArrowheads="1"/>
              </p:cNvSpPr>
              <p:nvPr/>
            </p:nvSpPr>
            <p:spPr bwMode="auto">
              <a:xfrm>
                <a:off x="7039496" y="2707394"/>
                <a:ext cx="123825" cy="149225"/>
              </a:xfrm>
              <a:prstGeom prst="ellipse">
                <a:avLst/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85" name="Oval 35"/>
              <p:cNvSpPr>
                <a:spLocks noChangeArrowheads="1"/>
              </p:cNvSpPr>
              <p:nvPr/>
            </p:nvSpPr>
            <p:spPr bwMode="auto">
              <a:xfrm>
                <a:off x="7039496" y="2859794"/>
                <a:ext cx="123825" cy="149225"/>
              </a:xfrm>
              <a:prstGeom prst="ellipse">
                <a:avLst/>
              </a:prstGeom>
              <a:solidFill>
                <a:srgbClr val="CCE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86" name="Oval 29"/>
              <p:cNvSpPr>
                <a:spLocks noChangeArrowheads="1"/>
              </p:cNvSpPr>
              <p:nvPr/>
            </p:nvSpPr>
            <p:spPr bwMode="auto">
              <a:xfrm>
                <a:off x="7039496" y="2399419"/>
                <a:ext cx="123825" cy="147638"/>
              </a:xfrm>
              <a:prstGeom prst="ellipse">
                <a:avLst/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87" name="Oval 30"/>
              <p:cNvSpPr>
                <a:spLocks noChangeArrowheads="1"/>
              </p:cNvSpPr>
              <p:nvPr/>
            </p:nvSpPr>
            <p:spPr bwMode="auto">
              <a:xfrm>
                <a:off x="7039496" y="2550232"/>
                <a:ext cx="123825" cy="149225"/>
              </a:xfrm>
              <a:prstGeom prst="ellipse">
                <a:avLst/>
              </a:prstGeom>
              <a:solidFill>
                <a:srgbClr val="CCE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88" name="Oval 31"/>
              <p:cNvSpPr>
                <a:spLocks noChangeArrowheads="1"/>
              </p:cNvSpPr>
              <p:nvPr/>
            </p:nvSpPr>
            <p:spPr bwMode="auto">
              <a:xfrm>
                <a:off x="7039496" y="2096207"/>
                <a:ext cx="123825" cy="149225"/>
              </a:xfrm>
              <a:prstGeom prst="ellipse">
                <a:avLst/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89" name="Oval 32"/>
              <p:cNvSpPr>
                <a:spLocks noChangeArrowheads="1"/>
              </p:cNvSpPr>
              <p:nvPr/>
            </p:nvSpPr>
            <p:spPr bwMode="auto">
              <a:xfrm>
                <a:off x="7039496" y="2247019"/>
                <a:ext cx="123825" cy="149225"/>
              </a:xfrm>
              <a:prstGeom prst="ellipse">
                <a:avLst/>
              </a:prstGeom>
              <a:solidFill>
                <a:srgbClr val="CCE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90" name="Oval 34"/>
              <p:cNvSpPr>
                <a:spLocks noChangeArrowheads="1"/>
              </p:cNvSpPr>
              <p:nvPr/>
            </p:nvSpPr>
            <p:spPr bwMode="auto">
              <a:xfrm>
                <a:off x="7039496" y="1792994"/>
                <a:ext cx="123825" cy="149225"/>
              </a:xfrm>
              <a:prstGeom prst="ellipse">
                <a:avLst/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91" name="Oval 35"/>
              <p:cNvSpPr>
                <a:spLocks noChangeArrowheads="1"/>
              </p:cNvSpPr>
              <p:nvPr/>
            </p:nvSpPr>
            <p:spPr bwMode="auto">
              <a:xfrm>
                <a:off x="7039496" y="1945394"/>
                <a:ext cx="123825" cy="149225"/>
              </a:xfrm>
              <a:prstGeom prst="ellipse">
                <a:avLst/>
              </a:prstGeom>
              <a:solidFill>
                <a:srgbClr val="CCE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93" name="Oval 34"/>
              <p:cNvSpPr>
                <a:spLocks noChangeArrowheads="1"/>
              </p:cNvSpPr>
              <p:nvPr/>
            </p:nvSpPr>
            <p:spPr bwMode="auto">
              <a:xfrm>
                <a:off x="7039496" y="1481844"/>
                <a:ext cx="123825" cy="149225"/>
              </a:xfrm>
              <a:prstGeom prst="ellipse">
                <a:avLst/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94" name="Oval 35"/>
              <p:cNvSpPr>
                <a:spLocks noChangeArrowheads="1"/>
              </p:cNvSpPr>
              <p:nvPr/>
            </p:nvSpPr>
            <p:spPr bwMode="auto">
              <a:xfrm>
                <a:off x="7039496" y="1634244"/>
                <a:ext cx="123825" cy="149225"/>
              </a:xfrm>
              <a:prstGeom prst="ellipse">
                <a:avLst/>
              </a:prstGeom>
              <a:solidFill>
                <a:srgbClr val="CCE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96" name="Text Box 755"/>
              <p:cNvSpPr txBox="1">
                <a:spLocks noChangeArrowheads="1"/>
              </p:cNvSpPr>
              <p:nvPr/>
            </p:nvSpPr>
            <p:spPr bwMode="auto">
              <a:xfrm>
                <a:off x="7027166" y="3927338"/>
                <a:ext cx="131446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</a:rPr>
                  <a:t>C1</a:t>
                </a:r>
              </a:p>
            </p:txBody>
          </p:sp>
          <p:sp>
            <p:nvSpPr>
              <p:cNvPr id="397" name="Line 47"/>
              <p:cNvSpPr>
                <a:spLocks noChangeShapeType="1"/>
              </p:cNvSpPr>
              <p:nvPr/>
            </p:nvSpPr>
            <p:spPr bwMode="auto">
              <a:xfrm>
                <a:off x="7388580" y="3615114"/>
                <a:ext cx="0" cy="26987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35000"/>
                  <a:buFont typeface="StarBats" charset="0"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98" name="Rectangle 48"/>
              <p:cNvSpPr>
                <a:spLocks noChangeArrowheads="1"/>
              </p:cNvSpPr>
              <p:nvPr/>
            </p:nvSpPr>
            <p:spPr bwMode="auto">
              <a:xfrm>
                <a:off x="7364767" y="3797677"/>
                <a:ext cx="46038" cy="76200"/>
              </a:xfrm>
              <a:prstGeom prst="rect">
                <a:avLst/>
              </a:prstGeom>
              <a:solidFill>
                <a:srgbClr val="00CC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StarBats" charset="0"/>
                </a:pPr>
                <a:endParaRPr lang="de-DE">
                  <a:solidFill>
                    <a:schemeClr val="tx1"/>
                  </a:solidFill>
                  <a:latin typeface="Arial" pitchFamily="34" charset="0"/>
                  <a:cs typeface="+mn-cs"/>
                </a:endParaRPr>
              </a:p>
            </p:txBody>
          </p:sp>
          <p:sp>
            <p:nvSpPr>
              <p:cNvPr id="399" name="Oval 46"/>
              <p:cNvSpPr>
                <a:spLocks noChangeArrowheads="1"/>
              </p:cNvSpPr>
              <p:nvPr/>
            </p:nvSpPr>
            <p:spPr bwMode="auto">
              <a:xfrm>
                <a:off x="7325080" y="3157938"/>
                <a:ext cx="125412" cy="149225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401" name="Text Box 754"/>
              <p:cNvSpPr txBox="1">
                <a:spLocks noChangeArrowheads="1"/>
              </p:cNvSpPr>
              <p:nvPr/>
            </p:nvSpPr>
            <p:spPr bwMode="auto">
              <a:xfrm>
                <a:off x="7805600" y="3926264"/>
                <a:ext cx="246863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</a:rPr>
                  <a:t>C1L3</a:t>
                </a:r>
              </a:p>
            </p:txBody>
          </p:sp>
          <p:sp>
            <p:nvSpPr>
              <p:cNvPr id="402" name="Line 47"/>
              <p:cNvSpPr>
                <a:spLocks noChangeShapeType="1"/>
              </p:cNvSpPr>
              <p:nvPr/>
            </p:nvSpPr>
            <p:spPr bwMode="auto">
              <a:xfrm>
                <a:off x="7965754" y="3615114"/>
                <a:ext cx="0" cy="26987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35000"/>
                  <a:buFont typeface="StarBats" charset="0"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403" name="Rectangle 48"/>
              <p:cNvSpPr>
                <a:spLocks noChangeArrowheads="1"/>
              </p:cNvSpPr>
              <p:nvPr/>
            </p:nvSpPr>
            <p:spPr bwMode="auto">
              <a:xfrm>
                <a:off x="7941941" y="3797677"/>
                <a:ext cx="46038" cy="76200"/>
              </a:xfrm>
              <a:prstGeom prst="rect">
                <a:avLst/>
              </a:prstGeom>
              <a:solidFill>
                <a:srgbClr val="00CC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Font typeface="StarBats" charset="0"/>
                </a:pPr>
                <a:endParaRPr lang="de-DE">
                  <a:solidFill>
                    <a:schemeClr val="tx1"/>
                  </a:solidFill>
                  <a:latin typeface="Arial" pitchFamily="34" charset="0"/>
                  <a:cs typeface="+mn-cs"/>
                </a:endParaRPr>
              </a:p>
            </p:txBody>
          </p:sp>
          <p:sp>
            <p:nvSpPr>
              <p:cNvPr id="404" name="Oval 46"/>
              <p:cNvSpPr>
                <a:spLocks noChangeArrowheads="1"/>
              </p:cNvSpPr>
              <p:nvPr/>
            </p:nvSpPr>
            <p:spPr bwMode="auto">
              <a:xfrm>
                <a:off x="7902254" y="3311480"/>
                <a:ext cx="125412" cy="149225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grpSp>
            <p:nvGrpSpPr>
              <p:cNvPr id="4" name="Gruppieren 3"/>
              <p:cNvGrpSpPr/>
              <p:nvPr/>
            </p:nvGrpSpPr>
            <p:grpSpPr>
              <a:xfrm>
                <a:off x="7096773" y="919619"/>
                <a:ext cx="292100" cy="2220216"/>
                <a:chOff x="1984237" y="870203"/>
                <a:chExt cx="292100" cy="2220216"/>
              </a:xfrm>
            </p:grpSpPr>
            <p:sp>
              <p:nvSpPr>
                <p:cNvPr id="368" name="Line 10"/>
                <p:cNvSpPr>
                  <a:spLocks noChangeShapeType="1"/>
                </p:cNvSpPr>
                <p:nvPr/>
              </p:nvSpPr>
              <p:spPr bwMode="auto">
                <a:xfrm>
                  <a:off x="1984237" y="870203"/>
                  <a:ext cx="29210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35000"/>
                    <a:buFont typeface="StarBats" charset="0"/>
                    <a:buNone/>
                    <a:tabLst/>
                    <a:defRPr/>
                  </a:pPr>
                  <a:endParaRPr kumimoji="0" lang="de-DE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369" name="Line 10"/>
                <p:cNvSpPr>
                  <a:spLocks noChangeShapeType="1"/>
                </p:cNvSpPr>
                <p:nvPr/>
              </p:nvSpPr>
              <p:spPr bwMode="auto">
                <a:xfrm rot="5400000">
                  <a:off x="1950303" y="909793"/>
                  <a:ext cx="7149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35000"/>
                    <a:buFont typeface="StarBats" charset="0"/>
                    <a:buNone/>
                    <a:tabLst/>
                    <a:defRPr/>
                  </a:pPr>
                  <a:endParaRPr kumimoji="0" lang="de-DE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370" name="Line 10"/>
                <p:cNvSpPr>
                  <a:spLocks noChangeShapeType="1"/>
                </p:cNvSpPr>
                <p:nvPr/>
              </p:nvSpPr>
              <p:spPr bwMode="auto">
                <a:xfrm rot="5400000">
                  <a:off x="1163612" y="1982234"/>
                  <a:ext cx="2216371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35000"/>
                    <a:buFont typeface="StarBats" charset="0"/>
                    <a:buNone/>
                    <a:tabLst/>
                    <a:defRPr/>
                  </a:pPr>
                  <a:endParaRPr kumimoji="0" lang="de-DE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31" name="Oval 34"/>
              <p:cNvSpPr>
                <a:spLocks noChangeArrowheads="1"/>
              </p:cNvSpPr>
              <p:nvPr/>
            </p:nvSpPr>
            <p:spPr bwMode="auto">
              <a:xfrm>
                <a:off x="7039496" y="1173869"/>
                <a:ext cx="123825" cy="149225"/>
              </a:xfrm>
              <a:prstGeom prst="ellipse">
                <a:avLst/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40" name="Oval 35"/>
              <p:cNvSpPr>
                <a:spLocks noChangeArrowheads="1"/>
              </p:cNvSpPr>
              <p:nvPr/>
            </p:nvSpPr>
            <p:spPr bwMode="auto">
              <a:xfrm>
                <a:off x="7039496" y="1326269"/>
                <a:ext cx="123825" cy="149225"/>
              </a:xfrm>
              <a:prstGeom prst="ellipse">
                <a:avLst/>
              </a:prstGeom>
              <a:solidFill>
                <a:srgbClr val="CCE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42" name="Oval 29"/>
              <p:cNvSpPr>
                <a:spLocks noChangeArrowheads="1"/>
              </p:cNvSpPr>
              <p:nvPr/>
            </p:nvSpPr>
            <p:spPr bwMode="auto">
              <a:xfrm>
                <a:off x="7904982" y="3466216"/>
                <a:ext cx="123825" cy="147638"/>
              </a:xfrm>
              <a:prstGeom prst="ellipse">
                <a:avLst/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43" name="Oval 29"/>
              <p:cNvSpPr>
                <a:spLocks noChangeArrowheads="1"/>
              </p:cNvSpPr>
              <p:nvPr/>
            </p:nvSpPr>
            <p:spPr bwMode="auto">
              <a:xfrm>
                <a:off x="7325447" y="3466216"/>
                <a:ext cx="123825" cy="147638"/>
              </a:xfrm>
              <a:prstGeom prst="ellipse">
                <a:avLst/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44" name="Oval 29"/>
              <p:cNvSpPr>
                <a:spLocks noChangeArrowheads="1"/>
              </p:cNvSpPr>
              <p:nvPr/>
            </p:nvSpPr>
            <p:spPr bwMode="auto">
              <a:xfrm>
                <a:off x="7325447" y="3312105"/>
                <a:ext cx="123825" cy="147638"/>
              </a:xfrm>
              <a:prstGeom prst="ellipse">
                <a:avLst/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cxnSp>
            <p:nvCxnSpPr>
              <p:cNvPr id="541" name="Gerader Verbinder 540"/>
              <p:cNvCxnSpPr/>
              <p:nvPr/>
            </p:nvCxnSpPr>
            <p:spPr bwMode="auto">
              <a:xfrm>
                <a:off x="6879057" y="3017055"/>
                <a:ext cx="0" cy="283758"/>
              </a:xfrm>
              <a:prstGeom prst="line">
                <a:avLst/>
              </a:prstGeom>
              <a:noFill/>
              <a:ln w="38100" cap="flat" cmpd="sng" algn="ctr">
                <a:solidFill>
                  <a:schemeClr val="accent2">
                    <a:lumMod val="20000"/>
                    <a:lumOff val="8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542" name="Gerader Verbinder 541"/>
              <p:cNvCxnSpPr/>
              <p:nvPr/>
            </p:nvCxnSpPr>
            <p:spPr bwMode="auto">
              <a:xfrm>
                <a:off x="6879057" y="3316766"/>
                <a:ext cx="0" cy="283758"/>
              </a:xfrm>
              <a:prstGeom prst="line">
                <a:avLst/>
              </a:prstGeom>
              <a:noFill/>
              <a:ln w="38100" cap="flat" cmpd="sng" algn="ctr">
                <a:solidFill>
                  <a:schemeClr val="accent2">
                    <a:lumMod val="60000"/>
                    <a:lumOff val="4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543" name="Gerader Verbinder 542"/>
              <p:cNvCxnSpPr/>
              <p:nvPr/>
            </p:nvCxnSpPr>
            <p:spPr bwMode="auto">
              <a:xfrm>
                <a:off x="6879057" y="2700559"/>
                <a:ext cx="0" cy="283758"/>
              </a:xfrm>
              <a:prstGeom prst="line">
                <a:avLst/>
              </a:prstGeom>
              <a:noFill/>
              <a:ln w="38100" cap="flat" cmpd="sng" algn="ctr">
                <a:solidFill>
                  <a:schemeClr val="accent2">
                    <a:lumMod val="20000"/>
                    <a:lumOff val="8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545" name="Gerader Verbinder 544"/>
              <p:cNvCxnSpPr/>
              <p:nvPr/>
            </p:nvCxnSpPr>
            <p:spPr bwMode="auto">
              <a:xfrm>
                <a:off x="6879057" y="1475657"/>
                <a:ext cx="0" cy="283758"/>
              </a:xfrm>
              <a:prstGeom prst="line">
                <a:avLst/>
              </a:prstGeom>
              <a:noFill/>
              <a:ln w="38100" cap="flat" cmpd="sng" algn="ctr">
                <a:solidFill>
                  <a:srgbClr val="FF00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546" name="Gerader Verbinder 545"/>
              <p:cNvCxnSpPr/>
              <p:nvPr/>
            </p:nvCxnSpPr>
            <p:spPr bwMode="auto">
              <a:xfrm>
                <a:off x="6879057" y="1786807"/>
                <a:ext cx="0" cy="283758"/>
              </a:xfrm>
              <a:prstGeom prst="line">
                <a:avLst/>
              </a:prstGeom>
              <a:noFill/>
              <a:ln w="38100" cap="flat" cmpd="sng" algn="ctr">
                <a:solidFill>
                  <a:srgbClr val="FF00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547" name="Gerader Verbinder 546"/>
              <p:cNvCxnSpPr/>
              <p:nvPr/>
            </p:nvCxnSpPr>
            <p:spPr bwMode="auto">
              <a:xfrm>
                <a:off x="6879057" y="2088432"/>
                <a:ext cx="0" cy="283758"/>
              </a:xfrm>
              <a:prstGeom prst="line">
                <a:avLst/>
              </a:prstGeom>
              <a:noFill/>
              <a:ln w="38100" cap="flat" cmpd="sng" algn="ctr">
                <a:solidFill>
                  <a:srgbClr val="FF00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548" name="Gerader Verbinder 547"/>
              <p:cNvCxnSpPr/>
              <p:nvPr/>
            </p:nvCxnSpPr>
            <p:spPr bwMode="auto">
              <a:xfrm>
                <a:off x="6879057" y="2399582"/>
                <a:ext cx="0" cy="283758"/>
              </a:xfrm>
              <a:prstGeom prst="line">
                <a:avLst/>
              </a:prstGeom>
              <a:noFill/>
              <a:ln w="38100" cap="flat" cmpd="sng" algn="ctr">
                <a:solidFill>
                  <a:srgbClr val="FF00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552" name="Gerader Verbinder 551"/>
              <p:cNvCxnSpPr/>
              <p:nvPr/>
            </p:nvCxnSpPr>
            <p:spPr bwMode="auto">
              <a:xfrm>
                <a:off x="6879057" y="1166336"/>
                <a:ext cx="0" cy="283758"/>
              </a:xfrm>
              <a:prstGeom prst="line">
                <a:avLst/>
              </a:prstGeom>
              <a:noFill/>
              <a:ln w="38100" cap="flat" cmpd="sng" algn="ctr">
                <a:solidFill>
                  <a:srgbClr val="FF00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225" name="Text Box 472">
                <a:extLst>
                  <a:ext uri="{FF2B5EF4-FFF2-40B4-BE49-F238E27FC236}">
                    <a16:creationId xmlns:a16="http://schemas.microsoft.com/office/drawing/2014/main" id="{D112C947-F286-4659-80B9-6E0B6DD54E9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052804" y="685692"/>
                <a:ext cx="444364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9pPr>
              </a:lstStyle>
              <a:p>
                <a:pPr lvl="0">
                  <a:defRPr/>
                </a:pPr>
                <a:r>
                  <a:rPr lang="en-US" sz="1000" dirty="0">
                    <a:solidFill>
                      <a:srgbClr val="000000"/>
                    </a:solidFill>
                    <a:latin typeface="Arial" pitchFamily="34" charset="0"/>
                  </a:rPr>
                  <a:t>98.1%</a:t>
                </a:r>
              </a:p>
            </p:txBody>
          </p:sp>
        </p:grpSp>
        <p:sp>
          <p:nvSpPr>
            <p:cNvPr id="423" name="Text Box 472"/>
            <p:cNvSpPr txBox="1">
              <a:spLocks noChangeArrowheads="1"/>
            </p:cNvSpPr>
            <p:nvPr/>
          </p:nvSpPr>
          <p:spPr bwMode="auto">
            <a:xfrm>
              <a:off x="7447042" y="1762788"/>
              <a:ext cx="1018394" cy="3077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itchFamily="34" charset="0"/>
                  <a:cs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pitchFamily="34" charset="0"/>
                </a:defRPr>
              </a:lvl9pPr>
            </a:lstStyle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recent quintuplication</a:t>
              </a:r>
            </a:p>
          </p:txBody>
        </p:sp>
        <p:sp>
          <p:nvSpPr>
            <p:cNvPr id="227" name="Text Box 472">
              <a:extLst>
                <a:ext uri="{FF2B5EF4-FFF2-40B4-BE49-F238E27FC236}">
                  <a16:creationId xmlns:a16="http://schemas.microsoft.com/office/drawing/2014/main" id="{B6150678-34E2-462E-99AC-74D5E85FABC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74574" y="1899389"/>
              <a:ext cx="1018394" cy="3077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itchFamily="34" charset="0"/>
                  <a:cs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pitchFamily="34" charset="0"/>
                </a:defRPr>
              </a:lvl9pPr>
            </a:lstStyle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recent quadruplication</a:t>
              </a:r>
            </a:p>
          </p:txBody>
        </p:sp>
        <p:sp>
          <p:nvSpPr>
            <p:cNvPr id="228" name="Text Box 472">
              <a:extLst>
                <a:ext uri="{FF2B5EF4-FFF2-40B4-BE49-F238E27FC236}">
                  <a16:creationId xmlns:a16="http://schemas.microsoft.com/office/drawing/2014/main" id="{65C7EAB5-3C79-40D3-9B0A-808D44BAD50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00478" y="2272769"/>
              <a:ext cx="1018394" cy="3077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itchFamily="34" charset="0"/>
                  <a:cs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pitchFamily="34" charset="0"/>
                </a:defRPr>
              </a:lvl9pPr>
            </a:lstStyle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recent quadruplication</a:t>
              </a:r>
            </a:p>
          </p:txBody>
        </p:sp>
      </p:grpSp>
      <p:sp>
        <p:nvSpPr>
          <p:cNvPr id="11" name="Rectangle 2">
            <a:extLst>
              <a:ext uri="{FF2B5EF4-FFF2-40B4-BE49-F238E27FC236}">
                <a16:creationId xmlns:a16="http://schemas.microsoft.com/office/drawing/2014/main" id="{EB937A80-C390-42BE-FBB4-AF2F7BA07C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437" y="5356469"/>
            <a:ext cx="8498226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defTabSz="828675"/>
            <a:r>
              <a:rPr lang="en-US" sz="1200" b="1" dirty="0">
                <a:solidFill>
                  <a:schemeClr val="tx1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Supplementary Figure 7 - Expansion of extracellular domains of CEACAM1 in lizards</a:t>
            </a:r>
            <a:r>
              <a:rPr lang="en-US" sz="1200" dirty="0">
                <a:solidFill>
                  <a:schemeClr val="tx1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. Domain organization of selected lizard species were deduced from genomic data. Phylogenetic analyses revealed a possible scenario of A, B exon pair duplication event during evolution: based on similarities light blue bars indicate older duplication events, while purple bars indicate more recent amplification events. Putative decoy (paired) receptor pairs with their N exon nucleotide sequence identity values (%) are marked by brackets. Species family, common and Latin names are indicated at the bottom.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06797896"/>
      </p:ext>
    </p:extLst>
  </p:cSld>
  <p:clrMapOvr>
    <a:masterClrMapping/>
  </p:clrMapOvr>
  <p:transition advTm="631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"/>
</p:tagLst>
</file>

<file path=ppt/theme/theme1.xml><?xml version="1.0" encoding="utf-8"?>
<a:theme xmlns:a="http://schemas.openxmlformats.org/drawingml/2006/main" name="8_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l" defTabSz="828675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35000"/>
          <a:buFont typeface="StarBats" charset="0"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l" defTabSz="828675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35000"/>
          <a:buFont typeface="StarBats" charset="0"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KUM Template</Template>
  <TotalTime>0</TotalTime>
  <Words>194</Words>
  <Application>Microsoft Office PowerPoint</Application>
  <PresentationFormat>Bildschirmpräsentation (4:3)</PresentationFormat>
  <Paragraphs>60</Paragraphs>
  <Slides>1</Slides>
  <Notes>1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  <vt:variant>
        <vt:lpstr>Zielgruppenorientierte Präsentationen</vt:lpstr>
      </vt:variant>
      <vt:variant>
        <vt:i4>1</vt:i4>
      </vt:variant>
    </vt:vector>
  </HeadingPairs>
  <TitlesOfParts>
    <vt:vector size="6" baseType="lpstr">
      <vt:lpstr>Arial</vt:lpstr>
      <vt:lpstr>Calibri</vt:lpstr>
      <vt:lpstr>StarBats</vt:lpstr>
      <vt:lpstr>8_Standarddesign</vt:lpstr>
      <vt:lpstr>PowerPoint-Präsentation</vt:lpstr>
      <vt:lpstr>Zielgruppenpräsentation 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Windows-Benutzer</dc:creator>
  <cp:lastModifiedBy>Zimmermann, Wolfgang Alois Prof. Dr.</cp:lastModifiedBy>
  <cp:revision>1129</cp:revision>
  <cp:lastPrinted>2023-09-21T14:24:30Z</cp:lastPrinted>
  <dcterms:created xsi:type="dcterms:W3CDTF">2011-10-05T13:05:46Z</dcterms:created>
  <dcterms:modified xsi:type="dcterms:W3CDTF">2026-05-11T09:07:12Z</dcterms:modified>
</cp:coreProperties>
</file>