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471" r:id="rId1"/>
  </p:sldMasterIdLst>
  <p:notesMasterIdLst>
    <p:notesMasterId r:id="rId4"/>
  </p:notesMasterIdLst>
  <p:handoutMasterIdLst>
    <p:handoutMasterId r:id="rId5"/>
  </p:handoutMasterIdLst>
  <p:sldIdLst>
    <p:sldId id="579" r:id="rId2"/>
    <p:sldId id="580" r:id="rId3"/>
  </p:sldIdLst>
  <p:sldSz cx="9144000" cy="6858000" type="screen4x3"/>
  <p:notesSz cx="6797675" cy="9928225"/>
  <p:custShowLst>
    <p:custShow name="Zielgruppenpräsentation 1" id="0">
      <p:sldLst/>
    </p:custShow>
  </p:custShow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3" orient="horz">
          <p15:clr>
            <a:srgbClr val="A4A3A4"/>
          </p15:clr>
        </p15:guide>
        <p15:guide id="6" orient="horz" pos="3226" userDrawn="1">
          <p15:clr>
            <a:srgbClr val="A4A3A4"/>
          </p15:clr>
        </p15:guide>
        <p15:guide id="7" orient="horz" pos="1152" userDrawn="1">
          <p15:clr>
            <a:srgbClr val="A4A3A4"/>
          </p15:clr>
        </p15:guide>
        <p15:guide id="13" pos="5759">
          <p15:clr>
            <a:srgbClr val="A4A3A4"/>
          </p15:clr>
        </p15:guide>
        <p15:guide id="17" orient="horz" pos="2523" userDrawn="1">
          <p15:clr>
            <a:srgbClr val="A4A3A4"/>
          </p15:clr>
        </p15:guide>
        <p15:guide id="18" orient="horz" pos="4110" userDrawn="1">
          <p15:clr>
            <a:srgbClr val="A4A3A4"/>
          </p15:clr>
        </p15:guide>
        <p15:guide id="32" orient="horz" pos="1480" userDrawn="1">
          <p15:clr>
            <a:srgbClr val="A4A3A4"/>
          </p15:clr>
        </p15:guide>
        <p15:guide id="35" pos="2782" userDrawn="1">
          <p15:clr>
            <a:srgbClr val="A4A3A4"/>
          </p15:clr>
        </p15:guide>
        <p15:guide id="38" orient="horz" pos="2251" userDrawn="1">
          <p15:clr>
            <a:srgbClr val="A4A3A4"/>
          </p15:clr>
        </p15:guide>
        <p15:guide id="45" pos="5602" userDrawn="1">
          <p15:clr>
            <a:srgbClr val="A4A3A4"/>
          </p15:clr>
        </p15:guide>
        <p15:guide id="49" orient="horz" pos="3786" userDrawn="1">
          <p15:clr>
            <a:srgbClr val="A4A3A4"/>
          </p15:clr>
        </p15:guide>
        <p15:guide id="52" pos="998" userDrawn="1">
          <p15:clr>
            <a:srgbClr val="A4A3A4"/>
          </p15:clr>
        </p15:guide>
        <p15:guide id="63" userDrawn="1">
          <p15:clr>
            <a:srgbClr val="A4A3A4"/>
          </p15:clr>
        </p15:guide>
        <p15:guide id="80" pos="113" userDrawn="1">
          <p15:clr>
            <a:srgbClr val="A4A3A4"/>
          </p15:clr>
        </p15:guide>
        <p15:guide id="81" pos="1360" userDrawn="1">
          <p15:clr>
            <a:srgbClr val="A4A3A4"/>
          </p15:clr>
        </p15:guide>
        <p15:guide id="82" pos="1596" userDrawn="1">
          <p15:clr>
            <a:srgbClr val="A4A3A4"/>
          </p15:clr>
        </p15:guide>
        <p15:guide id="87" pos="2064" userDrawn="1">
          <p15:clr>
            <a:srgbClr val="A4A3A4"/>
          </p15:clr>
        </p15:guide>
        <p15:guide id="89" pos="3742" userDrawn="1">
          <p15:clr>
            <a:srgbClr val="A4A3A4"/>
          </p15:clr>
        </p15:guide>
        <p15:guide id="90" pos="2504" userDrawn="1">
          <p15:clr>
            <a:srgbClr val="A4A3A4"/>
          </p15:clr>
        </p15:guide>
        <p15:guide id="92" pos="2653" userDrawn="1">
          <p15:clr>
            <a:srgbClr val="A4A3A4"/>
          </p15:clr>
        </p15:guide>
        <p15:guide id="93" pos="3498" userDrawn="1">
          <p15:clr>
            <a:srgbClr val="A4A3A4"/>
          </p15:clr>
        </p15:guide>
        <p15:guide id="94" pos="3696" userDrawn="1">
          <p15:clr>
            <a:srgbClr val="A4A3A4"/>
          </p15:clr>
        </p15:guide>
        <p15:guide id="99" pos="4227" userDrawn="1">
          <p15:clr>
            <a:srgbClr val="A4A3A4"/>
          </p15:clr>
        </p15:guide>
        <p15:guide id="101" pos="4429" userDrawn="1">
          <p15:clr>
            <a:srgbClr val="A4A3A4"/>
          </p15:clr>
        </p15:guide>
        <p15:guide id="105" pos="2812" userDrawn="1">
          <p15:clr>
            <a:srgbClr val="A4A3A4"/>
          </p15:clr>
        </p15:guide>
        <p15:guide id="117" pos="154" userDrawn="1">
          <p15:clr>
            <a:srgbClr val="A4A3A4"/>
          </p15:clr>
        </p15:guide>
        <p15:guide id="122" pos="1752" userDrawn="1">
          <p15:clr>
            <a:srgbClr val="A4A3A4"/>
          </p15:clr>
        </p15:guide>
        <p15:guide id="123" pos="3403" userDrawn="1">
          <p15:clr>
            <a:srgbClr val="A4A3A4"/>
          </p15:clr>
        </p15:guide>
        <p15:guide id="125" orient="horz" pos="4247" userDrawn="1">
          <p15:clr>
            <a:srgbClr val="A4A3A4"/>
          </p15:clr>
        </p15:guide>
        <p15:guide id="126" pos="1914" userDrawn="1">
          <p15:clr>
            <a:srgbClr val="A4A3A4"/>
          </p15:clr>
        </p15:guide>
        <p15:guide id="127" pos="3094" userDrawn="1">
          <p15:clr>
            <a:srgbClr val="A4A3A4"/>
          </p15:clr>
        </p15:guide>
        <p15:guide id="128" pos="2958" userDrawn="1">
          <p15:clr>
            <a:srgbClr val="A4A3A4"/>
          </p15:clr>
        </p15:guide>
        <p15:guide id="130" pos="2914" userDrawn="1">
          <p15:clr>
            <a:srgbClr val="A4A3A4"/>
          </p15:clr>
        </p15:guide>
        <p15:guide id="131" orient="horz" pos="550" userDrawn="1">
          <p15:clr>
            <a:srgbClr val="A4A3A4"/>
          </p15:clr>
        </p15:guide>
        <p15:guide id="132" orient="horz" pos="391" userDrawn="1">
          <p15:clr>
            <a:srgbClr val="A4A3A4"/>
          </p15:clr>
        </p15:guide>
        <p15:guide id="133" orient="horz" pos="1026" userDrawn="1">
          <p15:clr>
            <a:srgbClr val="A4A3A4"/>
          </p15:clr>
        </p15:guide>
        <p15:guide id="134" orient="horz" pos="1617" userDrawn="1">
          <p15:clr>
            <a:srgbClr val="A4A3A4"/>
          </p15:clr>
        </p15:guide>
        <p15:guide id="135" orient="horz" pos="305" userDrawn="1">
          <p15:clr>
            <a:srgbClr val="A4A3A4"/>
          </p15:clr>
        </p15:guide>
        <p15:guide id="137" orient="horz" pos="3623" userDrawn="1">
          <p15:clr>
            <a:srgbClr val="A4A3A4"/>
          </p15:clr>
        </p15:guide>
        <p15:guide id="138" orient="horz" pos="4292" userDrawn="1">
          <p15:clr>
            <a:srgbClr val="A4A3A4"/>
          </p15:clr>
        </p15:guide>
        <p15:guide id="143" orient="horz" pos="3884" userDrawn="1">
          <p15:clr>
            <a:srgbClr val="A4A3A4"/>
          </p15:clr>
        </p15:guide>
        <p15:guide id="144" orient="horz" pos="2558" userDrawn="1">
          <p15:clr>
            <a:srgbClr val="A4A3A4"/>
          </p15:clr>
        </p15:guide>
        <p15:guide id="145" pos="3264" userDrawn="1">
          <p15:clr>
            <a:srgbClr val="A4A3A4"/>
          </p15:clr>
        </p15:guide>
        <p15:guide id="146" pos="3606" userDrawn="1">
          <p15:clr>
            <a:srgbClr val="A4A3A4"/>
          </p15:clr>
        </p15:guide>
        <p15:guide id="147" pos="3900" userDrawn="1">
          <p15:clr>
            <a:srgbClr val="A4A3A4"/>
          </p15:clr>
        </p15:guide>
        <p15:guide id="148" orient="horz" pos="2003" userDrawn="1">
          <p15:clr>
            <a:srgbClr val="A4A3A4"/>
          </p15:clr>
        </p15:guide>
        <p15:guide id="149" orient="horz" pos="2976" userDrawn="1">
          <p15:clr>
            <a:srgbClr val="A4A3A4"/>
          </p15:clr>
        </p15:guide>
        <p15:guide id="154" pos="4921" userDrawn="1">
          <p15:clr>
            <a:srgbClr val="A4A3A4"/>
          </p15:clr>
        </p15:guide>
        <p15:guide id="155" pos="4027" userDrawn="1">
          <p15:clr>
            <a:srgbClr val="A4A3A4"/>
          </p15:clr>
        </p15:guide>
        <p15:guide id="157" orient="horz" pos="752" userDrawn="1">
          <p15:clr>
            <a:srgbClr val="A4A3A4"/>
          </p15:clr>
        </p15:guide>
        <p15:guide id="158" orient="horz" pos="843" userDrawn="1">
          <p15:clr>
            <a:srgbClr val="A4A3A4"/>
          </p15:clr>
        </p15:guide>
        <p15:guide id="159" orient="horz" pos="1414" userDrawn="1">
          <p15:clr>
            <a:srgbClr val="A4A3A4"/>
          </p15:clr>
        </p15:guide>
        <p15:guide id="160" orient="horz" pos="278" userDrawn="1">
          <p15:clr>
            <a:srgbClr val="A4A3A4"/>
          </p15:clr>
        </p15:guide>
        <p15:guide id="162" orient="horz" pos="3318" userDrawn="1">
          <p15:clr>
            <a:srgbClr val="A4A3A4"/>
          </p15:clr>
        </p15:guide>
        <p15:guide id="163" pos="1837" userDrawn="1">
          <p15:clr>
            <a:srgbClr val="A4A3A4"/>
          </p15:clr>
        </p15:guide>
        <p15:guide id="164" orient="horz" pos="3125" userDrawn="1">
          <p15:clr>
            <a:srgbClr val="A4A3A4"/>
          </p15:clr>
        </p15:guide>
        <p15:guide id="165" pos="4150" userDrawn="1">
          <p15:clr>
            <a:srgbClr val="A4A3A4"/>
          </p15:clr>
        </p15:guide>
        <p15:guide id="167" pos="4526" userDrawn="1">
          <p15:clr>
            <a:srgbClr val="A4A3A4"/>
          </p15:clr>
        </p15:guide>
        <p15:guide id="168" pos="4853" userDrawn="1">
          <p15:clr>
            <a:srgbClr val="A4A3A4"/>
          </p15:clr>
        </p15:guide>
        <p15:guide id="169" pos="3222" userDrawn="1">
          <p15:clr>
            <a:srgbClr val="A4A3A4"/>
          </p15:clr>
        </p15:guide>
        <p15:guide id="172" pos="5066" userDrawn="1">
          <p15:clr>
            <a:srgbClr val="A4A3A4"/>
          </p15:clr>
        </p15:guide>
        <p15:guide id="177" orient="horz" pos="4320" userDrawn="1">
          <p15:clr>
            <a:srgbClr val="A4A3A4"/>
          </p15:clr>
        </p15:guide>
        <p15:guide id="178" orient="horz" pos="3556" userDrawn="1">
          <p15:clr>
            <a:srgbClr val="A4A3A4"/>
          </p15:clr>
        </p15:guide>
        <p15:guide id="179" orient="horz" pos="3488" userDrawn="1">
          <p15:clr>
            <a:srgbClr val="A4A3A4"/>
          </p15:clr>
        </p15:guide>
        <p15:guide id="180" orient="horz" pos="3419" userDrawn="1">
          <p15:clr>
            <a:srgbClr val="A4A3A4"/>
          </p15:clr>
        </p15:guide>
        <p15:guide id="181" orient="horz" pos="3352" userDrawn="1">
          <p15:clr>
            <a:srgbClr val="A4A3A4"/>
          </p15:clr>
        </p15:guide>
        <p15:guide id="182" pos="5228" userDrawn="1">
          <p15:clr>
            <a:srgbClr val="A4A3A4"/>
          </p15:clr>
        </p15:guide>
        <p15:guide id="183" pos="5335" userDrawn="1">
          <p15:clr>
            <a:srgbClr val="A4A3A4"/>
          </p15:clr>
        </p15:guide>
        <p15:guide id="184" pos="5476" userDrawn="1">
          <p15:clr>
            <a:srgbClr val="A4A3A4"/>
          </p15:clr>
        </p15:guide>
        <p15:guide id="185" orient="horz" pos="3657" userDrawn="1">
          <p15:clr>
            <a:srgbClr val="A4A3A4"/>
          </p15:clr>
        </p15:guide>
        <p15:guide id="186" orient="horz" pos="572" userDrawn="1">
          <p15:clr>
            <a:srgbClr val="A4A3A4"/>
          </p15:clr>
        </p15:guide>
        <p15:guide id="187" orient="horz" pos="653" userDrawn="1">
          <p15:clr>
            <a:srgbClr val="A4A3A4"/>
          </p15:clr>
        </p15:guide>
        <p15:guide id="188" orient="horz" pos="1916" userDrawn="1">
          <p15:clr>
            <a:srgbClr val="A4A3A4"/>
          </p15:clr>
        </p15:guide>
        <p15:guide id="189" orient="horz" pos="2362" userDrawn="1">
          <p15:clr>
            <a:srgbClr val="A4A3A4"/>
          </p15:clr>
        </p15:guide>
        <p15:guide id="190" orient="horz" pos="2807" userDrawn="1">
          <p15:clr>
            <a:srgbClr val="A4A3A4"/>
          </p15:clr>
        </p15:guide>
        <p15:guide id="191" orient="horz" pos="2684" userDrawn="1">
          <p15:clr>
            <a:srgbClr val="A4A3A4"/>
          </p15:clr>
        </p15:guide>
        <p15:guide id="192" orient="horz" pos="3133" userDrawn="1">
          <p15:clr>
            <a:srgbClr val="A4A3A4"/>
          </p15:clr>
        </p15:guide>
        <p15:guide id="193" orient="horz" pos="1252" userDrawn="1">
          <p15:clr>
            <a:srgbClr val="A4A3A4"/>
          </p15:clr>
        </p15:guide>
        <p15:guide id="194" orient="horz" pos="17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immermann, Wolfgang Alois Prof. Dr." initials="ZWAPD" lastIdx="1" clrIdx="0">
    <p:extLst>
      <p:ext uri="{19B8F6BF-5375-455C-9EA6-DF929625EA0E}">
        <p15:presenceInfo xmlns:p15="http://schemas.microsoft.com/office/powerpoint/2012/main" userId="S-1-5-21-220523388-602609370-1801674531-201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1" end="1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99CCFF"/>
    <a:srgbClr val="FF00FF"/>
    <a:srgbClr val="FF5050"/>
    <a:srgbClr val="FFFFFF"/>
    <a:srgbClr val="0033CC"/>
    <a:srgbClr val="66CCFF"/>
    <a:srgbClr val="DBDFE5"/>
    <a:srgbClr val="6666FF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30" autoAdjust="0"/>
    <p:restoredTop sz="95226" autoAdjust="0"/>
  </p:normalViewPr>
  <p:slideViewPr>
    <p:cSldViewPr snapToGrid="0" showGuides="1">
      <p:cViewPr varScale="1">
        <p:scale>
          <a:sx n="111" d="100"/>
          <a:sy n="111" d="100"/>
        </p:scale>
        <p:origin x="1806" y="96"/>
      </p:cViewPr>
      <p:guideLst>
        <p:guide orient="horz"/>
        <p:guide orient="horz" pos="3226"/>
        <p:guide orient="horz" pos="1152"/>
        <p:guide pos="5759"/>
        <p:guide orient="horz" pos="2523"/>
        <p:guide orient="horz" pos="4110"/>
        <p:guide orient="horz" pos="1480"/>
        <p:guide pos="2782"/>
        <p:guide orient="horz" pos="2251"/>
        <p:guide pos="5602"/>
        <p:guide orient="horz" pos="3786"/>
        <p:guide pos="998"/>
        <p:guide/>
        <p:guide pos="113"/>
        <p:guide pos="1360"/>
        <p:guide pos="1596"/>
        <p:guide pos="2064"/>
        <p:guide pos="3742"/>
        <p:guide pos="2504"/>
        <p:guide pos="2653"/>
        <p:guide pos="3498"/>
        <p:guide pos="3696"/>
        <p:guide pos="4227"/>
        <p:guide pos="4429"/>
        <p:guide pos="2812"/>
        <p:guide pos="154"/>
        <p:guide pos="1752"/>
        <p:guide pos="3403"/>
        <p:guide orient="horz" pos="4247"/>
        <p:guide pos="1914"/>
        <p:guide pos="3094"/>
        <p:guide pos="2958"/>
        <p:guide pos="2914"/>
        <p:guide orient="horz" pos="550"/>
        <p:guide orient="horz" pos="391"/>
        <p:guide orient="horz" pos="1026"/>
        <p:guide orient="horz" pos="1617"/>
        <p:guide orient="horz" pos="305"/>
        <p:guide orient="horz" pos="3623"/>
        <p:guide orient="horz" pos="4292"/>
        <p:guide orient="horz" pos="3884"/>
        <p:guide orient="horz" pos="2558"/>
        <p:guide pos="3264"/>
        <p:guide pos="3606"/>
        <p:guide pos="3900"/>
        <p:guide orient="horz" pos="2003"/>
        <p:guide orient="horz" pos="2976"/>
        <p:guide pos="4921"/>
        <p:guide pos="4027"/>
        <p:guide orient="horz" pos="752"/>
        <p:guide orient="horz" pos="843"/>
        <p:guide orient="horz" pos="1414"/>
        <p:guide orient="horz" pos="278"/>
        <p:guide orient="horz" pos="3318"/>
        <p:guide pos="1837"/>
        <p:guide orient="horz" pos="3125"/>
        <p:guide pos="4150"/>
        <p:guide pos="4526"/>
        <p:guide pos="4853"/>
        <p:guide pos="3222"/>
        <p:guide pos="5066"/>
        <p:guide orient="horz" pos="4320"/>
        <p:guide orient="horz" pos="3556"/>
        <p:guide orient="horz" pos="3488"/>
        <p:guide orient="horz" pos="3419"/>
        <p:guide orient="horz" pos="3352"/>
        <p:guide pos="5228"/>
        <p:guide pos="5335"/>
        <p:guide pos="5476"/>
        <p:guide orient="horz" pos="3657"/>
        <p:guide orient="horz" pos="572"/>
        <p:guide orient="horz" pos="653"/>
        <p:guide orient="horz" pos="1916"/>
        <p:guide orient="horz" pos="2362"/>
        <p:guide orient="horz" pos="2807"/>
        <p:guide orient="horz" pos="2684"/>
        <p:guide orient="horz" pos="3133"/>
        <p:guide orient="horz" pos="1252"/>
        <p:guide orient="horz" pos="17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-2910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997" y="1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94C24C-8B5F-4420-8F6F-4A155C6A958B}" type="datetimeFigureOut">
              <a:rPr lang="de-DE"/>
              <a:pPr>
                <a:defRPr/>
              </a:pPr>
              <a:t>28.01.2026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224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997" y="9430224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028E4E-13DE-4CF8-8E3F-E4AF754F7B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8324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997" y="1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DABFEB-84A0-4AD2-8A63-DB168338BEB4}" type="datetimeFigureOut">
              <a:rPr lang="de-DE"/>
              <a:pPr>
                <a:defRPr/>
              </a:pPr>
              <a:t>28.01.2026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14" tIns="45857" rIns="91714" bIns="45857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130" y="4715909"/>
            <a:ext cx="5439415" cy="4467702"/>
          </a:xfrm>
          <a:prstGeom prst="rect">
            <a:avLst/>
          </a:prstGeom>
        </p:spPr>
        <p:txBody>
          <a:bodyPr vert="horz" lIns="91714" tIns="45857" rIns="91714" bIns="45857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224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997" y="9430224"/>
            <a:ext cx="2946084" cy="496412"/>
          </a:xfrm>
          <a:prstGeom prst="rect">
            <a:avLst/>
          </a:prstGeom>
        </p:spPr>
        <p:txBody>
          <a:bodyPr vert="horz" lIns="91714" tIns="45857" rIns="91714" bIns="4585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D5621D-0CD3-4045-BA6C-F6BA265299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08854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62927C-B1B4-4CE4-80F9-1374046703E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668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39E9250-E7A8-43DD-B1CE-5CBF2104557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722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D0EDAF4-32D6-4A3C-94AB-3D1A925553A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5396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FE9B55A-9993-4EF1-A8DE-3862A8B6F2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169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ADDD29D-9EE9-4345-890E-3AE96D99EA0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020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BCDB523-7573-4E5C-8FCD-B0E016841E1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211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5B71864-75C2-47DA-B372-BBA69ED5AA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788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3017899-0364-47CE-8C06-3BFAADA1DE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974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1B46898-59B1-4BD6-BD39-CAFB445A99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183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0531049-5710-4497-A3D0-95E2C12658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1794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90BE504-1FD3-4D78-AADC-AB64B22959E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56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01C19D9-7C86-43DC-B816-3CDAED641D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679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23850" y="6413500"/>
            <a:ext cx="6858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ClrTx/>
              <a:buSz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86550" y="64135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336146-D5AB-47A9-85A7-72F3045D09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172" name="Line 16"/>
          <p:cNvSpPr>
            <a:spLocks noChangeShapeType="1"/>
          </p:cNvSpPr>
          <p:nvPr userDrawn="1"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Tx/>
              <a:buSzTx/>
              <a:buFontTx/>
              <a:buNone/>
            </a:pPr>
            <a:endParaRPr lang="de-DE" sz="140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7173" name="Line 17"/>
          <p:cNvSpPr>
            <a:spLocks noChangeShapeType="1"/>
          </p:cNvSpPr>
          <p:nvPr userDrawn="1"/>
        </p:nvSpPr>
        <p:spPr bwMode="auto">
          <a:xfrm>
            <a:off x="0" y="6477000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Tx/>
              <a:buSzTx/>
              <a:buFontTx/>
              <a:buNone/>
            </a:pPr>
            <a:endParaRPr lang="de-DE" sz="140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grpSp>
        <p:nvGrpSpPr>
          <p:cNvPr id="7174" name="Group 19"/>
          <p:cNvGrpSpPr>
            <a:grpSpLocks/>
          </p:cNvGrpSpPr>
          <p:nvPr userDrawn="1"/>
        </p:nvGrpSpPr>
        <p:grpSpPr bwMode="auto">
          <a:xfrm>
            <a:off x="8459788" y="115888"/>
            <a:ext cx="504825" cy="720725"/>
            <a:chOff x="1207" y="1117"/>
            <a:chExt cx="2081" cy="2812"/>
          </a:xfrm>
        </p:grpSpPr>
        <p:pic>
          <p:nvPicPr>
            <p:cNvPr id="7175" name="Picture 20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1" t="13683" r="56981" b="2809"/>
            <a:stretch>
              <a:fillRect/>
            </a:stretch>
          </p:blipFill>
          <p:spPr bwMode="auto">
            <a:xfrm>
              <a:off x="1207" y="1162"/>
              <a:ext cx="2027" cy="27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76" name="Rectangle 21"/>
            <p:cNvSpPr>
              <a:spLocks noChangeArrowheads="1"/>
            </p:cNvSpPr>
            <p:nvPr/>
          </p:nvSpPr>
          <p:spPr bwMode="auto">
            <a:xfrm>
              <a:off x="3061" y="1117"/>
              <a:ext cx="227" cy="14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>
                <a:solidFill>
                  <a:srgbClr val="000000"/>
                </a:solidFill>
                <a:latin typeface="Arial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309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72" r:id="rId1"/>
    <p:sldLayoutId id="2147485473" r:id="rId2"/>
    <p:sldLayoutId id="2147485474" r:id="rId3"/>
    <p:sldLayoutId id="2147485475" r:id="rId4"/>
    <p:sldLayoutId id="2147485476" r:id="rId5"/>
    <p:sldLayoutId id="2147485477" r:id="rId6"/>
    <p:sldLayoutId id="2147485478" r:id="rId7"/>
    <p:sldLayoutId id="2147485479" r:id="rId8"/>
    <p:sldLayoutId id="2147485480" r:id="rId9"/>
    <p:sldLayoutId id="2147485481" r:id="rId10"/>
    <p:sldLayoutId id="214748548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feld 138"/>
          <p:cNvSpPr txBox="1"/>
          <p:nvPr/>
        </p:nvSpPr>
        <p:spPr>
          <a:xfrm>
            <a:off x="137217" y="582588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Alligators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Ami_C1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LPUV01002871.1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XM_019488922.1</a:t>
            </a:r>
          </a:p>
        </p:txBody>
      </p:sp>
      <p:cxnSp>
        <p:nvCxnSpPr>
          <p:cNvPr id="140" name="Gerader Verbinder 139"/>
          <p:cNvCxnSpPr/>
          <p:nvPr/>
        </p:nvCxnSpPr>
        <p:spPr bwMode="auto">
          <a:xfrm>
            <a:off x="1156622" y="904890"/>
            <a:ext cx="1428750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1" name="Gerader Verbinder 140"/>
          <p:cNvCxnSpPr/>
          <p:nvPr/>
        </p:nvCxnSpPr>
        <p:spPr bwMode="auto">
          <a:xfrm>
            <a:off x="1526624" y="794141"/>
            <a:ext cx="0" cy="21691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5" name="Gerader Verbinder 144"/>
          <p:cNvCxnSpPr/>
          <p:nvPr/>
        </p:nvCxnSpPr>
        <p:spPr bwMode="auto">
          <a:xfrm>
            <a:off x="2143834" y="794141"/>
            <a:ext cx="0" cy="216918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6" name="Textfeld 145"/>
          <p:cNvSpPr txBox="1"/>
          <p:nvPr/>
        </p:nvSpPr>
        <p:spPr>
          <a:xfrm>
            <a:off x="2140939" y="1029381"/>
            <a:ext cx="440826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Cyt1-3</a:t>
            </a:r>
            <a:r>
              <a:rPr kumimoji="0" lang="de-DE" sz="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ITIM</a:t>
            </a:r>
          </a:p>
        </p:txBody>
      </p:sp>
      <p:cxnSp>
        <p:nvCxnSpPr>
          <p:cNvPr id="147" name="Gerader Verbinder 146"/>
          <p:cNvCxnSpPr/>
          <p:nvPr/>
        </p:nvCxnSpPr>
        <p:spPr bwMode="auto">
          <a:xfrm>
            <a:off x="2117630" y="794141"/>
            <a:ext cx="0" cy="216918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8" name="Textfeld 147"/>
          <p:cNvSpPr txBox="1"/>
          <p:nvPr/>
        </p:nvSpPr>
        <p:spPr>
          <a:xfrm>
            <a:off x="1984820" y="1027356"/>
            <a:ext cx="147477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TM</a:t>
            </a:r>
          </a:p>
        </p:txBody>
      </p:sp>
      <p:cxnSp>
        <p:nvCxnSpPr>
          <p:cNvPr id="149" name="Gerader Verbinder 148"/>
          <p:cNvCxnSpPr/>
          <p:nvPr/>
        </p:nvCxnSpPr>
        <p:spPr bwMode="auto">
          <a:xfrm>
            <a:off x="1883062" y="794141"/>
            <a:ext cx="0" cy="216918"/>
          </a:xfrm>
          <a:prstGeom prst="line">
            <a:avLst/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1" name="Gerader Verbinder 150"/>
          <p:cNvCxnSpPr/>
          <p:nvPr/>
        </p:nvCxnSpPr>
        <p:spPr bwMode="auto">
          <a:xfrm>
            <a:off x="1953322" y="793367"/>
            <a:ext cx="0" cy="216918"/>
          </a:xfrm>
          <a:prstGeom prst="line">
            <a:avLst/>
          </a:prstGeom>
          <a:noFill/>
          <a:ln w="25400" cap="flat" cmpd="sng" algn="ctr">
            <a:solidFill>
              <a:srgbClr val="99CC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" name="Gerader Verbinder 152"/>
          <p:cNvCxnSpPr/>
          <p:nvPr/>
        </p:nvCxnSpPr>
        <p:spPr bwMode="auto">
          <a:xfrm>
            <a:off x="2166059" y="794141"/>
            <a:ext cx="0" cy="216918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5" name="Gerader Verbinder 154"/>
          <p:cNvCxnSpPr/>
          <p:nvPr/>
        </p:nvCxnSpPr>
        <p:spPr bwMode="auto">
          <a:xfrm>
            <a:off x="2186845" y="794141"/>
            <a:ext cx="0" cy="216918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Rechteck 2"/>
          <p:cNvSpPr/>
          <p:nvPr/>
        </p:nvSpPr>
        <p:spPr bwMode="auto">
          <a:xfrm>
            <a:off x="2195789" y="794141"/>
            <a:ext cx="31227" cy="210519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8286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cxnSp>
        <p:nvCxnSpPr>
          <p:cNvPr id="6" name="Gerade Verbindung mit Pfeil 5"/>
          <p:cNvCxnSpPr/>
          <p:nvPr/>
        </p:nvCxnSpPr>
        <p:spPr bwMode="auto">
          <a:xfrm>
            <a:off x="1505254" y="588735"/>
            <a:ext cx="365645" cy="123110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5" name="Textfeld 184"/>
          <p:cNvSpPr txBox="1"/>
          <p:nvPr/>
        </p:nvSpPr>
        <p:spPr>
          <a:xfrm>
            <a:off x="1922355" y="1032426"/>
            <a:ext cx="68930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186" name="Textfeld 185"/>
          <p:cNvSpPr txBox="1"/>
          <p:nvPr/>
        </p:nvSpPr>
        <p:spPr>
          <a:xfrm>
            <a:off x="1845136" y="1032426"/>
            <a:ext cx="68930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191" name="Textfeld 190"/>
          <p:cNvSpPr txBox="1"/>
          <p:nvPr/>
        </p:nvSpPr>
        <p:spPr>
          <a:xfrm>
            <a:off x="1495774" y="1032426"/>
            <a:ext cx="73739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N</a:t>
            </a:r>
          </a:p>
        </p:txBody>
      </p:sp>
      <p:cxnSp>
        <p:nvCxnSpPr>
          <p:cNvPr id="222" name="Gerader Verbinder 221"/>
          <p:cNvCxnSpPr/>
          <p:nvPr/>
        </p:nvCxnSpPr>
        <p:spPr bwMode="auto">
          <a:xfrm>
            <a:off x="1459497" y="794141"/>
            <a:ext cx="0" cy="216918"/>
          </a:xfrm>
          <a:prstGeom prst="line">
            <a:avLst/>
          </a:prstGeom>
          <a:noFill/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8" name="Textfeld 237"/>
          <p:cNvSpPr txBox="1"/>
          <p:nvPr/>
        </p:nvSpPr>
        <p:spPr>
          <a:xfrm>
            <a:off x="1437243" y="1029715"/>
            <a:ext cx="5770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L</a:t>
            </a:r>
          </a:p>
        </p:txBody>
      </p:sp>
      <p:sp>
        <p:nvSpPr>
          <p:cNvPr id="327" name="Textfeld 326"/>
          <p:cNvSpPr txBox="1"/>
          <p:nvPr/>
        </p:nvSpPr>
        <p:spPr>
          <a:xfrm>
            <a:off x="140689" y="1294012"/>
            <a:ext cx="68640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Birds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Ani_C1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BJBX01025962.1</a:t>
            </a:r>
          </a:p>
        </p:txBody>
      </p:sp>
      <p:cxnSp>
        <p:nvCxnSpPr>
          <p:cNvPr id="329" name="Gerader Verbinder 328"/>
          <p:cNvCxnSpPr/>
          <p:nvPr/>
        </p:nvCxnSpPr>
        <p:spPr bwMode="auto">
          <a:xfrm>
            <a:off x="1158879" y="1620879"/>
            <a:ext cx="1152525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0" name="Gerader Verbinder 329"/>
          <p:cNvCxnSpPr/>
          <p:nvPr/>
        </p:nvCxnSpPr>
        <p:spPr bwMode="auto">
          <a:xfrm>
            <a:off x="1527304" y="1505366"/>
            <a:ext cx="0" cy="21691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1" name="Textfeld 330"/>
          <p:cNvSpPr txBox="1"/>
          <p:nvPr/>
        </p:nvSpPr>
        <p:spPr>
          <a:xfrm>
            <a:off x="1395648" y="1702080"/>
            <a:ext cx="2584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N</a:t>
            </a:r>
          </a:p>
        </p:txBody>
      </p:sp>
      <p:cxnSp>
        <p:nvCxnSpPr>
          <p:cNvPr id="336" name="Gerader Verbinder 335"/>
          <p:cNvCxnSpPr/>
          <p:nvPr/>
        </p:nvCxnSpPr>
        <p:spPr bwMode="auto">
          <a:xfrm>
            <a:off x="1935123" y="1505366"/>
            <a:ext cx="0" cy="216918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7" name="Gerader Verbinder 336"/>
          <p:cNvCxnSpPr/>
          <p:nvPr/>
        </p:nvCxnSpPr>
        <p:spPr bwMode="auto">
          <a:xfrm>
            <a:off x="1434129" y="1504129"/>
            <a:ext cx="0" cy="216918"/>
          </a:xfrm>
          <a:prstGeom prst="line">
            <a:avLst/>
          </a:prstGeom>
          <a:noFill/>
          <a:ln w="38100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8" name="Textfeld 337"/>
          <p:cNvSpPr txBox="1"/>
          <p:nvPr/>
        </p:nvSpPr>
        <p:spPr>
          <a:xfrm>
            <a:off x="1857703" y="1844516"/>
            <a:ext cx="4748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3‘UTR</a:t>
            </a:r>
          </a:p>
        </p:txBody>
      </p:sp>
      <p:cxnSp>
        <p:nvCxnSpPr>
          <p:cNvPr id="339" name="Gerader Verbinder 338"/>
          <p:cNvCxnSpPr/>
          <p:nvPr/>
        </p:nvCxnSpPr>
        <p:spPr bwMode="auto">
          <a:xfrm>
            <a:off x="1635323" y="1504794"/>
            <a:ext cx="0" cy="216918"/>
          </a:xfrm>
          <a:prstGeom prst="line">
            <a:avLst/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0" name="Textfeld 339"/>
          <p:cNvSpPr txBox="1"/>
          <p:nvPr/>
        </p:nvSpPr>
        <p:spPr>
          <a:xfrm>
            <a:off x="1487212" y="1701734"/>
            <a:ext cx="3113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A1</a:t>
            </a:r>
          </a:p>
        </p:txBody>
      </p:sp>
      <p:cxnSp>
        <p:nvCxnSpPr>
          <p:cNvPr id="341" name="Gerader Verbinder 340"/>
          <p:cNvCxnSpPr/>
          <p:nvPr/>
        </p:nvCxnSpPr>
        <p:spPr bwMode="auto">
          <a:xfrm>
            <a:off x="1737397" y="1504794"/>
            <a:ext cx="0" cy="216918"/>
          </a:xfrm>
          <a:prstGeom prst="line">
            <a:avLst/>
          </a:prstGeom>
          <a:noFill/>
          <a:ln w="25400" cap="flat" cmpd="sng" algn="ctr">
            <a:solidFill>
              <a:srgbClr val="99CC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2" name="Textfeld 341"/>
          <p:cNvSpPr txBox="1"/>
          <p:nvPr/>
        </p:nvSpPr>
        <p:spPr>
          <a:xfrm>
            <a:off x="1571286" y="1843097"/>
            <a:ext cx="3113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B1</a:t>
            </a:r>
          </a:p>
        </p:txBody>
      </p:sp>
      <p:cxnSp>
        <p:nvCxnSpPr>
          <p:cNvPr id="355" name="Gerader Verbinder 354"/>
          <p:cNvCxnSpPr/>
          <p:nvPr/>
        </p:nvCxnSpPr>
        <p:spPr bwMode="auto">
          <a:xfrm>
            <a:off x="1895640" y="1505366"/>
            <a:ext cx="0" cy="216918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7" name="Gerader Verbinder 356"/>
          <p:cNvCxnSpPr/>
          <p:nvPr/>
        </p:nvCxnSpPr>
        <p:spPr bwMode="auto">
          <a:xfrm>
            <a:off x="1914838" y="1505366"/>
            <a:ext cx="0" cy="216918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9" name="Rechteck 358"/>
          <p:cNvSpPr/>
          <p:nvPr/>
        </p:nvSpPr>
        <p:spPr bwMode="auto">
          <a:xfrm>
            <a:off x="1942970" y="1503361"/>
            <a:ext cx="12039" cy="225286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8286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61" name="Textfeld 360"/>
          <p:cNvSpPr txBox="1"/>
          <p:nvPr/>
        </p:nvSpPr>
        <p:spPr>
          <a:xfrm>
            <a:off x="985408" y="1703521"/>
            <a:ext cx="5613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5‘UTR/L</a:t>
            </a:r>
          </a:p>
        </p:txBody>
      </p:sp>
      <p:cxnSp>
        <p:nvCxnSpPr>
          <p:cNvPr id="362" name="Gerader Verbinder 361"/>
          <p:cNvCxnSpPr/>
          <p:nvPr/>
        </p:nvCxnSpPr>
        <p:spPr bwMode="auto">
          <a:xfrm>
            <a:off x="1782027" y="1504794"/>
            <a:ext cx="0" cy="216918"/>
          </a:xfrm>
          <a:prstGeom prst="line">
            <a:avLst/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3" name="Textfeld 362"/>
          <p:cNvSpPr txBox="1"/>
          <p:nvPr/>
        </p:nvSpPr>
        <p:spPr>
          <a:xfrm>
            <a:off x="1630684" y="1701734"/>
            <a:ext cx="3189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A2</a:t>
            </a:r>
          </a:p>
        </p:txBody>
      </p:sp>
      <p:cxnSp>
        <p:nvCxnSpPr>
          <p:cNvPr id="364" name="Gerader Verbinder 363"/>
          <p:cNvCxnSpPr/>
          <p:nvPr/>
        </p:nvCxnSpPr>
        <p:spPr bwMode="auto">
          <a:xfrm>
            <a:off x="1837784" y="1504794"/>
            <a:ext cx="0" cy="216918"/>
          </a:xfrm>
          <a:prstGeom prst="line">
            <a:avLst/>
          </a:prstGeom>
          <a:noFill/>
          <a:ln w="25400" cap="flat" cmpd="sng" algn="ctr">
            <a:solidFill>
              <a:srgbClr val="99CC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5" name="Textfeld 364"/>
          <p:cNvSpPr txBox="1"/>
          <p:nvPr/>
        </p:nvSpPr>
        <p:spPr>
          <a:xfrm>
            <a:off x="1700338" y="1843097"/>
            <a:ext cx="3113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B2</a:t>
            </a:r>
          </a:p>
        </p:txBody>
      </p:sp>
      <p:cxnSp>
        <p:nvCxnSpPr>
          <p:cNvPr id="367" name="Gerader Verbinder 366"/>
          <p:cNvCxnSpPr/>
          <p:nvPr/>
        </p:nvCxnSpPr>
        <p:spPr bwMode="auto">
          <a:xfrm>
            <a:off x="1871517" y="1504372"/>
            <a:ext cx="0" cy="216918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4" name="Textfeld 373"/>
          <p:cNvSpPr txBox="1"/>
          <p:nvPr/>
        </p:nvSpPr>
        <p:spPr>
          <a:xfrm>
            <a:off x="1937294" y="1697000"/>
            <a:ext cx="4876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Cyt1-3</a:t>
            </a:r>
          </a:p>
        </p:txBody>
      </p:sp>
      <p:sp>
        <p:nvSpPr>
          <p:cNvPr id="417" name="Textfeld 416"/>
          <p:cNvSpPr txBox="1"/>
          <p:nvPr/>
        </p:nvSpPr>
        <p:spPr>
          <a:xfrm>
            <a:off x="1774363" y="1701734"/>
            <a:ext cx="3321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TM</a:t>
            </a:r>
          </a:p>
        </p:txBody>
      </p:sp>
      <p:cxnSp>
        <p:nvCxnSpPr>
          <p:cNvPr id="334" name="Gerader Verbinder 333"/>
          <p:cNvCxnSpPr/>
          <p:nvPr/>
        </p:nvCxnSpPr>
        <p:spPr bwMode="auto">
          <a:xfrm>
            <a:off x="1158879" y="2339074"/>
            <a:ext cx="3606800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5" name="Textfeld 334"/>
          <p:cNvSpPr txBox="1"/>
          <p:nvPr/>
        </p:nvSpPr>
        <p:spPr>
          <a:xfrm>
            <a:off x="133163" y="2019320"/>
            <a:ext cx="69442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Turtles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Cpi_C1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ENSEMBL</a:t>
            </a:r>
          </a:p>
        </p:txBody>
      </p:sp>
      <p:cxnSp>
        <p:nvCxnSpPr>
          <p:cNvPr id="343" name="Gerader Verbinder 342"/>
          <p:cNvCxnSpPr/>
          <p:nvPr/>
        </p:nvCxnSpPr>
        <p:spPr bwMode="auto">
          <a:xfrm>
            <a:off x="1531399" y="2228325"/>
            <a:ext cx="0" cy="21691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4" name="Textfeld 343"/>
          <p:cNvSpPr txBox="1"/>
          <p:nvPr/>
        </p:nvSpPr>
        <p:spPr>
          <a:xfrm>
            <a:off x="1402603" y="2421735"/>
            <a:ext cx="2584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358" name="Textfeld 357"/>
          <p:cNvSpPr txBox="1"/>
          <p:nvPr/>
        </p:nvSpPr>
        <p:spPr>
          <a:xfrm>
            <a:off x="3929709" y="2421276"/>
            <a:ext cx="3321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TM</a:t>
            </a:r>
          </a:p>
        </p:txBody>
      </p:sp>
      <p:sp>
        <p:nvSpPr>
          <p:cNvPr id="360" name="Textfeld 359"/>
          <p:cNvSpPr txBox="1"/>
          <p:nvPr/>
        </p:nvSpPr>
        <p:spPr>
          <a:xfrm>
            <a:off x="3497876" y="2421876"/>
            <a:ext cx="3113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A1</a:t>
            </a:r>
          </a:p>
        </p:txBody>
      </p:sp>
      <p:sp>
        <p:nvSpPr>
          <p:cNvPr id="373" name="Textfeld 372"/>
          <p:cNvSpPr txBox="1"/>
          <p:nvPr/>
        </p:nvSpPr>
        <p:spPr>
          <a:xfrm>
            <a:off x="3631097" y="2421876"/>
            <a:ext cx="3113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B1</a:t>
            </a:r>
          </a:p>
        </p:txBody>
      </p:sp>
      <p:sp>
        <p:nvSpPr>
          <p:cNvPr id="375" name="Textfeld 374"/>
          <p:cNvSpPr txBox="1"/>
          <p:nvPr/>
        </p:nvSpPr>
        <p:spPr>
          <a:xfrm>
            <a:off x="3790409" y="2421876"/>
            <a:ext cx="3113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A2</a:t>
            </a:r>
          </a:p>
        </p:txBody>
      </p:sp>
      <p:cxnSp>
        <p:nvCxnSpPr>
          <p:cNvPr id="383" name="Gerader Verbinder 382"/>
          <p:cNvCxnSpPr/>
          <p:nvPr/>
        </p:nvCxnSpPr>
        <p:spPr bwMode="auto">
          <a:xfrm>
            <a:off x="3539621" y="2339074"/>
            <a:ext cx="1226058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8" name="Gerader Verbinder 387"/>
          <p:cNvCxnSpPr/>
          <p:nvPr/>
        </p:nvCxnSpPr>
        <p:spPr bwMode="auto">
          <a:xfrm>
            <a:off x="3690746" y="2224975"/>
            <a:ext cx="0" cy="216918"/>
          </a:xfrm>
          <a:prstGeom prst="line">
            <a:avLst/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9" name="Gerader Verbinder 388"/>
          <p:cNvCxnSpPr/>
          <p:nvPr/>
        </p:nvCxnSpPr>
        <p:spPr bwMode="auto">
          <a:xfrm>
            <a:off x="3734707" y="2224975"/>
            <a:ext cx="0" cy="216918"/>
          </a:xfrm>
          <a:prstGeom prst="line">
            <a:avLst/>
          </a:prstGeom>
          <a:noFill/>
          <a:ln w="25400" cap="flat" cmpd="sng" algn="ctr">
            <a:solidFill>
              <a:srgbClr val="99CC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0" name="Gerader Verbinder 389"/>
          <p:cNvCxnSpPr/>
          <p:nvPr/>
        </p:nvCxnSpPr>
        <p:spPr bwMode="auto">
          <a:xfrm>
            <a:off x="3946381" y="2224975"/>
            <a:ext cx="0" cy="216918"/>
          </a:xfrm>
          <a:prstGeom prst="line">
            <a:avLst/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1" name="Gerader Verbinder 390"/>
          <p:cNvCxnSpPr/>
          <p:nvPr/>
        </p:nvCxnSpPr>
        <p:spPr bwMode="auto">
          <a:xfrm>
            <a:off x="4007881" y="2224975"/>
            <a:ext cx="0" cy="216918"/>
          </a:xfrm>
          <a:prstGeom prst="line">
            <a:avLst/>
          </a:prstGeom>
          <a:noFill/>
          <a:ln w="25400" cap="flat" cmpd="sng" algn="ctr">
            <a:solidFill>
              <a:srgbClr val="99CC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0" name="Gerader Verbinder 419"/>
          <p:cNvCxnSpPr/>
          <p:nvPr/>
        </p:nvCxnSpPr>
        <p:spPr bwMode="auto">
          <a:xfrm>
            <a:off x="4280038" y="2228325"/>
            <a:ext cx="0" cy="216918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2" name="Gerader Verbinder 421"/>
          <p:cNvCxnSpPr/>
          <p:nvPr/>
        </p:nvCxnSpPr>
        <p:spPr bwMode="auto">
          <a:xfrm>
            <a:off x="1393750" y="2221166"/>
            <a:ext cx="0" cy="216918"/>
          </a:xfrm>
          <a:prstGeom prst="line">
            <a:avLst/>
          </a:prstGeom>
          <a:noFill/>
          <a:ln w="38100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3" name="Textfeld 422"/>
          <p:cNvSpPr txBox="1"/>
          <p:nvPr/>
        </p:nvSpPr>
        <p:spPr>
          <a:xfrm>
            <a:off x="1001196" y="2422667"/>
            <a:ext cx="5613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5‘UTR/L</a:t>
            </a:r>
          </a:p>
        </p:txBody>
      </p:sp>
      <p:sp>
        <p:nvSpPr>
          <p:cNvPr id="424" name="Rechteck 423"/>
          <p:cNvSpPr/>
          <p:nvPr/>
        </p:nvSpPr>
        <p:spPr bwMode="auto">
          <a:xfrm>
            <a:off x="4326272" y="2224975"/>
            <a:ext cx="74788" cy="225286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8286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cxnSp>
        <p:nvCxnSpPr>
          <p:cNvPr id="425" name="Gerader Verbinder 424"/>
          <p:cNvCxnSpPr/>
          <p:nvPr/>
        </p:nvCxnSpPr>
        <p:spPr bwMode="auto">
          <a:xfrm>
            <a:off x="4320296" y="2228325"/>
            <a:ext cx="0" cy="216918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6" name="Textfeld 425"/>
          <p:cNvSpPr txBox="1"/>
          <p:nvPr/>
        </p:nvSpPr>
        <p:spPr>
          <a:xfrm>
            <a:off x="4248417" y="2421787"/>
            <a:ext cx="4748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3‘UTR</a:t>
            </a:r>
          </a:p>
        </p:txBody>
      </p:sp>
      <p:sp>
        <p:nvSpPr>
          <p:cNvPr id="379" name="Textfeld 378"/>
          <p:cNvSpPr txBox="1"/>
          <p:nvPr/>
        </p:nvSpPr>
        <p:spPr>
          <a:xfrm>
            <a:off x="2655452" y="844414"/>
            <a:ext cx="88485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Mississippi alligator</a:t>
            </a:r>
          </a:p>
        </p:txBody>
      </p:sp>
      <p:sp>
        <p:nvSpPr>
          <p:cNvPr id="380" name="Textfeld 379"/>
          <p:cNvSpPr txBox="1"/>
          <p:nvPr/>
        </p:nvSpPr>
        <p:spPr>
          <a:xfrm>
            <a:off x="2369348" y="1549312"/>
            <a:ext cx="1070806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Eurasian sparrow hawk</a:t>
            </a:r>
          </a:p>
        </p:txBody>
      </p:sp>
      <p:sp>
        <p:nvSpPr>
          <p:cNvPr id="381" name="Textfeld 380"/>
          <p:cNvSpPr txBox="1"/>
          <p:nvPr/>
        </p:nvSpPr>
        <p:spPr>
          <a:xfrm>
            <a:off x="4856840" y="2268069"/>
            <a:ext cx="1009892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Western painted turtle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6C57C12C-8EF3-4FEF-A27E-0BDE5837967F}"/>
              </a:ext>
            </a:extLst>
          </p:cNvPr>
          <p:cNvGrpSpPr/>
          <p:nvPr/>
        </p:nvGrpSpPr>
        <p:grpSpPr>
          <a:xfrm>
            <a:off x="134953" y="2755020"/>
            <a:ext cx="7547583" cy="774166"/>
            <a:chOff x="134953" y="2773308"/>
            <a:chExt cx="7547583" cy="774166"/>
          </a:xfrm>
        </p:grpSpPr>
        <p:sp>
          <p:nvSpPr>
            <p:cNvPr id="85" name="Textfeld 84"/>
            <p:cNvSpPr txBox="1"/>
            <p:nvPr/>
          </p:nvSpPr>
          <p:spPr>
            <a:xfrm>
              <a:off x="134953" y="2773308"/>
              <a:ext cx="992579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Lizards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Lag_C1(L5)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WNMS01000008</a:t>
              </a:r>
            </a:p>
          </p:txBody>
        </p:sp>
        <p:cxnSp>
          <p:nvCxnSpPr>
            <p:cNvPr id="86" name="Gerader Verbinder 85"/>
            <p:cNvCxnSpPr/>
            <p:nvPr/>
          </p:nvCxnSpPr>
          <p:spPr bwMode="auto">
            <a:xfrm>
              <a:off x="1158879" y="3077963"/>
              <a:ext cx="6459433" cy="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7" name="Gerader Verbinder 86"/>
            <p:cNvCxnSpPr/>
            <p:nvPr/>
          </p:nvCxnSpPr>
          <p:spPr bwMode="auto">
            <a:xfrm>
              <a:off x="1527448" y="2967214"/>
              <a:ext cx="0" cy="216918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8" name="Gerader Verbinder 87"/>
            <p:cNvCxnSpPr/>
            <p:nvPr/>
          </p:nvCxnSpPr>
          <p:spPr bwMode="auto">
            <a:xfrm>
              <a:off x="6928128" y="2967214"/>
              <a:ext cx="0" cy="21691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9" name="Textfeld 88"/>
            <p:cNvSpPr txBox="1"/>
            <p:nvPr/>
          </p:nvSpPr>
          <p:spPr>
            <a:xfrm>
              <a:off x="1393572" y="3185008"/>
              <a:ext cx="2584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N</a:t>
              </a:r>
            </a:p>
          </p:txBody>
        </p:sp>
        <p:sp>
          <p:nvSpPr>
            <p:cNvPr id="90" name="Textfeld 89"/>
            <p:cNvSpPr txBox="1"/>
            <p:nvPr/>
          </p:nvSpPr>
          <p:spPr>
            <a:xfrm>
              <a:off x="6730404" y="3185008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Cyt3</a:t>
              </a:r>
            </a:p>
          </p:txBody>
        </p:sp>
        <p:cxnSp>
          <p:nvCxnSpPr>
            <p:cNvPr id="91" name="Gerader Verbinder 90"/>
            <p:cNvCxnSpPr/>
            <p:nvPr/>
          </p:nvCxnSpPr>
          <p:spPr bwMode="auto">
            <a:xfrm>
              <a:off x="6233900" y="2966220"/>
              <a:ext cx="0" cy="216918"/>
            </a:xfrm>
            <a:prstGeom prst="line">
              <a:avLst/>
            </a:prstGeom>
            <a:noFill/>
            <a:ln w="1905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2" name="Textfeld 91"/>
            <p:cNvSpPr txBox="1"/>
            <p:nvPr/>
          </p:nvSpPr>
          <p:spPr>
            <a:xfrm>
              <a:off x="6071035" y="3182895"/>
              <a:ext cx="33214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TM</a:t>
              </a:r>
            </a:p>
          </p:txBody>
        </p:sp>
        <p:cxnSp>
          <p:nvCxnSpPr>
            <p:cNvPr id="93" name="Gerader Verbinder 92"/>
            <p:cNvCxnSpPr/>
            <p:nvPr/>
          </p:nvCxnSpPr>
          <p:spPr bwMode="auto">
            <a:xfrm>
              <a:off x="6460128" y="2967214"/>
              <a:ext cx="0" cy="21691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4" name="Textfeld 93"/>
            <p:cNvSpPr txBox="1"/>
            <p:nvPr/>
          </p:nvSpPr>
          <p:spPr>
            <a:xfrm>
              <a:off x="6321481" y="3185008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Cyt1</a:t>
              </a:r>
            </a:p>
          </p:txBody>
        </p:sp>
        <p:sp>
          <p:nvSpPr>
            <p:cNvPr id="2" name="Rechteck 1"/>
            <p:cNvSpPr/>
            <p:nvPr/>
          </p:nvSpPr>
          <p:spPr bwMode="auto">
            <a:xfrm>
              <a:off x="6938648" y="2965209"/>
              <a:ext cx="306231" cy="225286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  <a:ln>
              <a:noFill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8286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97" name="Textfeld 96"/>
            <p:cNvSpPr txBox="1"/>
            <p:nvPr/>
          </p:nvSpPr>
          <p:spPr>
            <a:xfrm>
              <a:off x="7036136" y="3181440"/>
              <a:ext cx="4748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3‘UTR</a:t>
              </a:r>
            </a:p>
          </p:txBody>
        </p:sp>
        <p:cxnSp>
          <p:nvCxnSpPr>
            <p:cNvPr id="107" name="Gerader Verbinder 106"/>
            <p:cNvCxnSpPr/>
            <p:nvPr/>
          </p:nvCxnSpPr>
          <p:spPr bwMode="auto">
            <a:xfrm>
              <a:off x="6704608" y="2967214"/>
              <a:ext cx="0" cy="21691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8" name="Textfeld 107"/>
            <p:cNvSpPr txBox="1"/>
            <p:nvPr/>
          </p:nvSpPr>
          <p:spPr>
            <a:xfrm>
              <a:off x="6512106" y="3332030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Cyt2</a:t>
              </a:r>
            </a:p>
          </p:txBody>
        </p:sp>
        <p:cxnSp>
          <p:nvCxnSpPr>
            <p:cNvPr id="109" name="Gerader Verbinder 108"/>
            <p:cNvCxnSpPr/>
            <p:nvPr/>
          </p:nvCxnSpPr>
          <p:spPr bwMode="auto">
            <a:xfrm>
              <a:off x="4275296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0" name="Textfeld 109"/>
            <p:cNvSpPr txBox="1"/>
            <p:nvPr/>
          </p:nvSpPr>
          <p:spPr>
            <a:xfrm>
              <a:off x="4122499" y="3167969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A3</a:t>
              </a:r>
            </a:p>
          </p:txBody>
        </p:sp>
        <p:cxnSp>
          <p:nvCxnSpPr>
            <p:cNvPr id="111" name="Gerader Verbinder 110"/>
            <p:cNvCxnSpPr/>
            <p:nvPr/>
          </p:nvCxnSpPr>
          <p:spPr bwMode="auto">
            <a:xfrm>
              <a:off x="2685256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2" name="Textfeld 111"/>
            <p:cNvSpPr txBox="1"/>
            <p:nvPr/>
          </p:nvSpPr>
          <p:spPr>
            <a:xfrm>
              <a:off x="2512138" y="3167969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A1</a:t>
              </a:r>
            </a:p>
          </p:txBody>
        </p:sp>
        <p:cxnSp>
          <p:nvCxnSpPr>
            <p:cNvPr id="115" name="Gerader Verbinder 114"/>
            <p:cNvCxnSpPr/>
            <p:nvPr/>
          </p:nvCxnSpPr>
          <p:spPr bwMode="auto">
            <a:xfrm>
              <a:off x="4463256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6" name="Textfeld 115"/>
            <p:cNvSpPr txBox="1"/>
            <p:nvPr/>
          </p:nvSpPr>
          <p:spPr>
            <a:xfrm>
              <a:off x="4310459" y="3167969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B3</a:t>
              </a:r>
            </a:p>
          </p:txBody>
        </p:sp>
        <p:cxnSp>
          <p:nvCxnSpPr>
            <p:cNvPr id="121" name="Gerader Verbinder 120"/>
            <p:cNvCxnSpPr/>
            <p:nvPr/>
          </p:nvCxnSpPr>
          <p:spPr bwMode="auto">
            <a:xfrm>
              <a:off x="4620736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2" name="Textfeld 121"/>
            <p:cNvSpPr txBox="1"/>
            <p:nvPr/>
          </p:nvSpPr>
          <p:spPr>
            <a:xfrm>
              <a:off x="4467939" y="3167969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A4</a:t>
              </a:r>
            </a:p>
          </p:txBody>
        </p:sp>
        <p:cxnSp>
          <p:nvCxnSpPr>
            <p:cNvPr id="123" name="Gerader Verbinder 122"/>
            <p:cNvCxnSpPr/>
            <p:nvPr/>
          </p:nvCxnSpPr>
          <p:spPr bwMode="auto">
            <a:xfrm>
              <a:off x="4737328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4" name="Textfeld 123"/>
            <p:cNvSpPr txBox="1"/>
            <p:nvPr/>
          </p:nvSpPr>
          <p:spPr>
            <a:xfrm>
              <a:off x="4630499" y="3167969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B4</a:t>
              </a:r>
            </a:p>
          </p:txBody>
        </p:sp>
        <p:cxnSp>
          <p:nvCxnSpPr>
            <p:cNvPr id="125" name="Gerader Verbinder 124"/>
            <p:cNvCxnSpPr/>
            <p:nvPr/>
          </p:nvCxnSpPr>
          <p:spPr bwMode="auto">
            <a:xfrm>
              <a:off x="4895056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6" name="Textfeld 125"/>
            <p:cNvSpPr txBox="1"/>
            <p:nvPr/>
          </p:nvSpPr>
          <p:spPr>
            <a:xfrm>
              <a:off x="4802117" y="3167969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A5</a:t>
              </a:r>
            </a:p>
          </p:txBody>
        </p:sp>
        <p:cxnSp>
          <p:nvCxnSpPr>
            <p:cNvPr id="127" name="Gerader Verbinder 126"/>
            <p:cNvCxnSpPr/>
            <p:nvPr/>
          </p:nvCxnSpPr>
          <p:spPr bwMode="auto">
            <a:xfrm>
              <a:off x="5186818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8" name="Textfeld 127"/>
            <p:cNvSpPr txBox="1"/>
            <p:nvPr/>
          </p:nvSpPr>
          <p:spPr>
            <a:xfrm>
              <a:off x="5079989" y="3167969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B5</a:t>
              </a:r>
            </a:p>
          </p:txBody>
        </p:sp>
        <p:cxnSp>
          <p:nvCxnSpPr>
            <p:cNvPr id="129" name="Gerader Verbinder 128"/>
            <p:cNvCxnSpPr/>
            <p:nvPr/>
          </p:nvCxnSpPr>
          <p:spPr bwMode="auto">
            <a:xfrm>
              <a:off x="5741858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0" name="Textfeld 129"/>
            <p:cNvSpPr txBox="1"/>
            <p:nvPr/>
          </p:nvSpPr>
          <p:spPr>
            <a:xfrm>
              <a:off x="5522635" y="3167969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A6</a:t>
              </a:r>
            </a:p>
          </p:txBody>
        </p:sp>
        <p:cxnSp>
          <p:nvCxnSpPr>
            <p:cNvPr id="131" name="Gerader Verbinder 130"/>
            <p:cNvCxnSpPr/>
            <p:nvPr/>
          </p:nvCxnSpPr>
          <p:spPr bwMode="auto">
            <a:xfrm>
              <a:off x="5822890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2" name="Textfeld 131"/>
            <p:cNvSpPr txBox="1"/>
            <p:nvPr/>
          </p:nvSpPr>
          <p:spPr>
            <a:xfrm>
              <a:off x="5715388" y="3167969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B6</a:t>
              </a:r>
            </a:p>
          </p:txBody>
        </p:sp>
        <p:cxnSp>
          <p:nvCxnSpPr>
            <p:cNvPr id="133" name="Gerader Verbinder 132"/>
            <p:cNvCxnSpPr/>
            <p:nvPr/>
          </p:nvCxnSpPr>
          <p:spPr bwMode="auto">
            <a:xfrm>
              <a:off x="2827496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4" name="Textfeld 133"/>
            <p:cNvSpPr txBox="1"/>
            <p:nvPr/>
          </p:nvSpPr>
          <p:spPr>
            <a:xfrm>
              <a:off x="2705179" y="3167969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B1</a:t>
              </a:r>
            </a:p>
          </p:txBody>
        </p:sp>
        <p:cxnSp>
          <p:nvCxnSpPr>
            <p:cNvPr id="135" name="Gerader Verbinder 134"/>
            <p:cNvCxnSpPr/>
            <p:nvPr/>
          </p:nvCxnSpPr>
          <p:spPr bwMode="auto">
            <a:xfrm>
              <a:off x="3076416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Textfeld 135"/>
            <p:cNvSpPr txBox="1"/>
            <p:nvPr/>
          </p:nvSpPr>
          <p:spPr>
            <a:xfrm>
              <a:off x="2871839" y="3167969"/>
              <a:ext cx="3775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A2</a:t>
              </a:r>
            </a:p>
          </p:txBody>
        </p:sp>
        <p:cxnSp>
          <p:nvCxnSpPr>
            <p:cNvPr id="137" name="Gerader Verbinder 136"/>
            <p:cNvCxnSpPr/>
            <p:nvPr/>
          </p:nvCxnSpPr>
          <p:spPr bwMode="auto">
            <a:xfrm>
              <a:off x="3299618" y="2961878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8" name="Textfeld 137"/>
            <p:cNvSpPr txBox="1"/>
            <p:nvPr/>
          </p:nvSpPr>
          <p:spPr>
            <a:xfrm>
              <a:off x="3146371" y="3167969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B2</a:t>
              </a:r>
            </a:p>
          </p:txBody>
        </p:sp>
        <p:sp>
          <p:nvSpPr>
            <p:cNvPr id="384" name="Textfeld 383"/>
            <p:cNvSpPr txBox="1"/>
            <p:nvPr/>
          </p:nvSpPr>
          <p:spPr>
            <a:xfrm>
              <a:off x="7184002" y="2808679"/>
              <a:ext cx="49853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sand lizard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CA1E3F0D-AF84-4662-9549-DCBF1D8FBC63}"/>
              </a:ext>
            </a:extLst>
          </p:cNvPr>
          <p:cNvGrpSpPr/>
          <p:nvPr/>
        </p:nvGrpSpPr>
        <p:grpSpPr>
          <a:xfrm>
            <a:off x="146904" y="3408373"/>
            <a:ext cx="5990447" cy="486556"/>
            <a:chOff x="146904" y="3640021"/>
            <a:chExt cx="5990447" cy="486556"/>
          </a:xfrm>
        </p:grpSpPr>
        <p:sp>
          <p:nvSpPr>
            <p:cNvPr id="315" name="Textfeld 314"/>
            <p:cNvSpPr txBox="1"/>
            <p:nvPr/>
          </p:nvSpPr>
          <p:spPr>
            <a:xfrm>
              <a:off x="146904" y="3640021"/>
              <a:ext cx="729687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Vko_C1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SJPD01000036.1</a:t>
              </a:r>
            </a:p>
          </p:txBody>
        </p:sp>
        <p:cxnSp>
          <p:nvCxnSpPr>
            <p:cNvPr id="319" name="Gerader Verbinder 318"/>
            <p:cNvCxnSpPr/>
            <p:nvPr/>
          </p:nvCxnSpPr>
          <p:spPr bwMode="auto">
            <a:xfrm>
              <a:off x="878843" y="3804088"/>
              <a:ext cx="4420236" cy="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0" name="Gerader Verbinder 319"/>
            <p:cNvCxnSpPr/>
            <p:nvPr/>
          </p:nvCxnSpPr>
          <p:spPr bwMode="auto">
            <a:xfrm>
              <a:off x="1527564" y="3693339"/>
              <a:ext cx="0" cy="216918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22" name="Textfeld 321"/>
            <p:cNvSpPr txBox="1"/>
            <p:nvPr/>
          </p:nvSpPr>
          <p:spPr>
            <a:xfrm>
              <a:off x="1386068" y="3911133"/>
              <a:ext cx="2584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N</a:t>
              </a:r>
            </a:p>
          </p:txBody>
        </p:sp>
        <p:cxnSp>
          <p:nvCxnSpPr>
            <p:cNvPr id="323" name="Gerader Verbinder 322"/>
            <p:cNvCxnSpPr/>
            <p:nvPr/>
          </p:nvCxnSpPr>
          <p:spPr bwMode="auto">
            <a:xfrm>
              <a:off x="4347714" y="3692345"/>
              <a:ext cx="0" cy="216918"/>
            </a:xfrm>
            <a:prstGeom prst="line">
              <a:avLst/>
            </a:prstGeom>
            <a:noFill/>
            <a:ln w="1905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24" name="Textfeld 323"/>
            <p:cNvSpPr txBox="1"/>
            <p:nvPr/>
          </p:nvSpPr>
          <p:spPr>
            <a:xfrm>
              <a:off x="4184849" y="3909020"/>
              <a:ext cx="33214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TM</a:t>
              </a:r>
            </a:p>
          </p:txBody>
        </p:sp>
        <p:cxnSp>
          <p:nvCxnSpPr>
            <p:cNvPr id="325" name="Gerader Verbinder 324"/>
            <p:cNvCxnSpPr/>
            <p:nvPr/>
          </p:nvCxnSpPr>
          <p:spPr bwMode="auto">
            <a:xfrm>
              <a:off x="4857963" y="3693339"/>
              <a:ext cx="0" cy="21691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6" name="Gerader Verbinder 325"/>
            <p:cNvCxnSpPr/>
            <p:nvPr/>
          </p:nvCxnSpPr>
          <p:spPr bwMode="auto">
            <a:xfrm>
              <a:off x="950653" y="3692102"/>
              <a:ext cx="0" cy="216918"/>
            </a:xfrm>
            <a:prstGeom prst="line">
              <a:avLst/>
            </a:prstGeom>
            <a:noFill/>
            <a:ln w="38100" cap="flat" cmpd="sng" algn="ctr">
              <a:solidFill>
                <a:schemeClr val="accent3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28" name="Textfeld 327"/>
            <p:cNvSpPr txBox="1"/>
            <p:nvPr/>
          </p:nvSpPr>
          <p:spPr>
            <a:xfrm>
              <a:off x="4745612" y="3907565"/>
              <a:ext cx="4748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3‘UTR</a:t>
              </a:r>
            </a:p>
          </p:txBody>
        </p:sp>
        <p:cxnSp>
          <p:nvCxnSpPr>
            <p:cNvPr id="332" name="Gerader Verbinder 331"/>
            <p:cNvCxnSpPr/>
            <p:nvPr/>
          </p:nvCxnSpPr>
          <p:spPr bwMode="auto">
            <a:xfrm>
              <a:off x="3069542" y="3688003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33" name="Textfeld 332"/>
            <p:cNvSpPr txBox="1"/>
            <p:nvPr/>
          </p:nvSpPr>
          <p:spPr>
            <a:xfrm>
              <a:off x="2896425" y="3894094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A1</a:t>
              </a:r>
            </a:p>
          </p:txBody>
        </p:sp>
        <p:cxnSp>
          <p:nvCxnSpPr>
            <p:cNvPr id="345" name="Gerader Verbinder 344"/>
            <p:cNvCxnSpPr/>
            <p:nvPr/>
          </p:nvCxnSpPr>
          <p:spPr bwMode="auto">
            <a:xfrm>
              <a:off x="3204164" y="3688003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6" name="Textfeld 345"/>
            <p:cNvSpPr txBox="1"/>
            <p:nvPr/>
          </p:nvSpPr>
          <p:spPr>
            <a:xfrm>
              <a:off x="3047135" y="3894094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B1</a:t>
              </a:r>
            </a:p>
          </p:txBody>
        </p:sp>
        <p:sp>
          <p:nvSpPr>
            <p:cNvPr id="347" name="Textfeld 346"/>
            <p:cNvSpPr txBox="1"/>
            <p:nvPr/>
          </p:nvSpPr>
          <p:spPr>
            <a:xfrm>
              <a:off x="3690786" y="3894094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A2</a:t>
              </a:r>
            </a:p>
          </p:txBody>
        </p:sp>
        <p:cxnSp>
          <p:nvCxnSpPr>
            <p:cNvPr id="348" name="Gerader Verbinder 347"/>
            <p:cNvCxnSpPr/>
            <p:nvPr/>
          </p:nvCxnSpPr>
          <p:spPr bwMode="auto">
            <a:xfrm>
              <a:off x="3974989" y="3688003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9" name="Textfeld 348"/>
            <p:cNvSpPr txBox="1"/>
            <p:nvPr/>
          </p:nvSpPr>
          <p:spPr>
            <a:xfrm>
              <a:off x="3885221" y="3894094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B2</a:t>
              </a:r>
            </a:p>
          </p:txBody>
        </p:sp>
        <p:sp>
          <p:nvSpPr>
            <p:cNvPr id="350" name="Textfeld 349"/>
            <p:cNvSpPr txBox="1"/>
            <p:nvPr/>
          </p:nvSpPr>
          <p:spPr>
            <a:xfrm>
              <a:off x="677740" y="3903022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5‘UTR/L</a:t>
              </a:r>
            </a:p>
          </p:txBody>
        </p:sp>
        <p:cxnSp>
          <p:nvCxnSpPr>
            <p:cNvPr id="351" name="Gerader Verbinder 350"/>
            <p:cNvCxnSpPr/>
            <p:nvPr/>
          </p:nvCxnSpPr>
          <p:spPr bwMode="auto">
            <a:xfrm>
              <a:off x="3886486" y="3688003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6" name="Gerader Verbinder 365"/>
            <p:cNvCxnSpPr/>
            <p:nvPr/>
          </p:nvCxnSpPr>
          <p:spPr bwMode="auto">
            <a:xfrm>
              <a:off x="4529725" y="3693339"/>
              <a:ext cx="0" cy="21691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9" name="Gerader Verbinder 368"/>
            <p:cNvCxnSpPr/>
            <p:nvPr/>
          </p:nvCxnSpPr>
          <p:spPr bwMode="auto">
            <a:xfrm>
              <a:off x="4636405" y="3693339"/>
              <a:ext cx="0" cy="21691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70" name="Textfeld 369"/>
            <p:cNvSpPr txBox="1"/>
            <p:nvPr/>
          </p:nvSpPr>
          <p:spPr>
            <a:xfrm>
              <a:off x="4408470" y="3911133"/>
              <a:ext cx="48763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Cyt1-3</a:t>
              </a:r>
            </a:p>
          </p:txBody>
        </p:sp>
        <p:sp>
          <p:nvSpPr>
            <p:cNvPr id="371" name="Rechteck 370"/>
            <p:cNvSpPr/>
            <p:nvPr/>
          </p:nvSpPr>
          <p:spPr bwMode="auto">
            <a:xfrm>
              <a:off x="4864693" y="3691334"/>
              <a:ext cx="78471" cy="225286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  <a:ln>
              <a:noFill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8286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385" name="Textfeld 384"/>
            <p:cNvSpPr txBox="1"/>
            <p:nvPr/>
          </p:nvSpPr>
          <p:spPr>
            <a:xfrm>
              <a:off x="5465692" y="3736285"/>
              <a:ext cx="671659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Komodo varan</a:t>
              </a: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41610F06-4B14-4BFF-9CC0-50B4072C8FEC}"/>
              </a:ext>
            </a:extLst>
          </p:cNvPr>
          <p:cNvGrpSpPr/>
          <p:nvPr/>
        </p:nvGrpSpPr>
        <p:grpSpPr>
          <a:xfrm>
            <a:off x="125196" y="4650488"/>
            <a:ext cx="7637214" cy="1118299"/>
            <a:chOff x="125196" y="4930904"/>
            <a:chExt cx="7637214" cy="1118299"/>
          </a:xfrm>
        </p:grpSpPr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12A31AD7-0CF1-4C20-9661-F7C7C1E95844}"/>
                </a:ext>
              </a:extLst>
            </p:cNvPr>
            <p:cNvGrpSpPr/>
            <p:nvPr/>
          </p:nvGrpSpPr>
          <p:grpSpPr>
            <a:xfrm>
              <a:off x="5945354" y="5745194"/>
              <a:ext cx="1090883" cy="304009"/>
              <a:chOff x="6039848" y="5745194"/>
              <a:chExt cx="1090883" cy="304009"/>
            </a:xfrm>
          </p:grpSpPr>
          <p:sp>
            <p:nvSpPr>
              <p:cNvPr id="36" name="Textfeld 35"/>
              <p:cNvSpPr txBox="1"/>
              <p:nvPr/>
            </p:nvSpPr>
            <p:spPr>
              <a:xfrm>
                <a:off x="6321183" y="5754294"/>
                <a:ext cx="584993" cy="294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10 kb</a:t>
                </a:r>
              </a:p>
            </p:txBody>
          </p:sp>
          <p:cxnSp>
            <p:nvCxnSpPr>
              <p:cNvPr id="219" name="Gerader Verbinder 218">
                <a:extLst>
                  <a:ext uri="{FF2B5EF4-FFF2-40B4-BE49-F238E27FC236}">
                    <a16:creationId xmlns:a16="http://schemas.microsoft.com/office/drawing/2014/main" id="{DA9247C5-187F-40C7-8D37-7EA99B870B7A}"/>
                  </a:ext>
                </a:extLst>
              </p:cNvPr>
              <p:cNvCxnSpPr/>
              <p:nvPr/>
            </p:nvCxnSpPr>
            <p:spPr bwMode="auto">
              <a:xfrm>
                <a:off x="6039848" y="5745194"/>
                <a:ext cx="1090883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5BC82818-8F4B-43FC-AB35-37007E3FE51B}"/>
                </a:ext>
              </a:extLst>
            </p:cNvPr>
            <p:cNvGrpSpPr/>
            <p:nvPr/>
          </p:nvGrpSpPr>
          <p:grpSpPr>
            <a:xfrm>
              <a:off x="125196" y="4930904"/>
              <a:ext cx="7637214" cy="734304"/>
              <a:chOff x="125196" y="4930904"/>
              <a:chExt cx="7637214" cy="734304"/>
            </a:xfrm>
          </p:grpSpPr>
          <p:cxnSp>
            <p:nvCxnSpPr>
              <p:cNvPr id="73" name="Gerader Verbinder 72"/>
              <p:cNvCxnSpPr/>
              <p:nvPr/>
            </p:nvCxnSpPr>
            <p:spPr bwMode="auto">
              <a:xfrm>
                <a:off x="1004888" y="5239948"/>
                <a:ext cx="6031248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72" name="Textfeld 71"/>
              <p:cNvSpPr txBox="1"/>
              <p:nvPr/>
            </p:nvSpPr>
            <p:spPr>
              <a:xfrm>
                <a:off x="125196" y="4930904"/>
                <a:ext cx="7457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Snakes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Nna_C1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ENSEMBL</a:t>
                </a:r>
              </a:p>
            </p:txBody>
          </p:sp>
          <p:cxnSp>
            <p:nvCxnSpPr>
              <p:cNvPr id="74" name="Gerader Verbinder 73"/>
              <p:cNvCxnSpPr/>
              <p:nvPr/>
            </p:nvCxnSpPr>
            <p:spPr bwMode="auto">
              <a:xfrm>
                <a:off x="1523620" y="5113510"/>
                <a:ext cx="0" cy="216918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76" name="Textfeld 75"/>
              <p:cNvSpPr txBox="1"/>
              <p:nvPr/>
            </p:nvSpPr>
            <p:spPr>
              <a:xfrm>
                <a:off x="1402444" y="5321150"/>
                <a:ext cx="25840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N</a:t>
                </a:r>
              </a:p>
            </p:txBody>
          </p:sp>
          <p:cxnSp>
            <p:nvCxnSpPr>
              <p:cNvPr id="81" name="Gerader Verbinder 80"/>
              <p:cNvCxnSpPr/>
              <p:nvPr/>
            </p:nvCxnSpPr>
            <p:spPr bwMode="auto">
              <a:xfrm>
                <a:off x="6161097" y="5129199"/>
                <a:ext cx="0" cy="216918"/>
              </a:xfrm>
              <a:prstGeom prst="line">
                <a:avLst/>
              </a:prstGeom>
              <a:noFill/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82" name="Textfeld 81"/>
              <p:cNvSpPr txBox="1"/>
              <p:nvPr/>
            </p:nvSpPr>
            <p:spPr>
              <a:xfrm>
                <a:off x="6079855" y="5328311"/>
                <a:ext cx="48763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Cyt1-3</a:t>
                </a:r>
              </a:p>
            </p:txBody>
          </p:sp>
          <p:cxnSp>
            <p:nvCxnSpPr>
              <p:cNvPr id="83" name="Gerader Verbinder 82"/>
              <p:cNvCxnSpPr/>
              <p:nvPr/>
            </p:nvCxnSpPr>
            <p:spPr bwMode="auto">
              <a:xfrm>
                <a:off x="5936307" y="5129199"/>
                <a:ext cx="0" cy="216918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84" name="Textfeld 83"/>
              <p:cNvSpPr txBox="1"/>
              <p:nvPr/>
            </p:nvSpPr>
            <p:spPr>
              <a:xfrm>
                <a:off x="5776993" y="5328311"/>
                <a:ext cx="33214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TM</a:t>
                </a:r>
              </a:p>
            </p:txBody>
          </p:sp>
          <p:sp>
            <p:nvSpPr>
              <p:cNvPr id="206" name="Textfeld 205"/>
              <p:cNvSpPr txBox="1"/>
              <p:nvPr/>
            </p:nvSpPr>
            <p:spPr>
              <a:xfrm>
                <a:off x="3717861" y="5328911"/>
                <a:ext cx="31130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A1</a:t>
                </a:r>
              </a:p>
            </p:txBody>
          </p:sp>
          <p:sp>
            <p:nvSpPr>
              <p:cNvPr id="214" name="Textfeld 213"/>
              <p:cNvSpPr txBox="1"/>
              <p:nvPr/>
            </p:nvSpPr>
            <p:spPr>
              <a:xfrm>
                <a:off x="4271391" y="5328911"/>
                <a:ext cx="31130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B1</a:t>
                </a:r>
              </a:p>
            </p:txBody>
          </p:sp>
          <p:sp>
            <p:nvSpPr>
              <p:cNvPr id="226" name="Textfeld 225"/>
              <p:cNvSpPr txBox="1"/>
              <p:nvPr/>
            </p:nvSpPr>
            <p:spPr>
              <a:xfrm>
                <a:off x="5047913" y="5328911"/>
                <a:ext cx="31130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A2</a:t>
                </a:r>
              </a:p>
            </p:txBody>
          </p:sp>
          <p:sp>
            <p:nvSpPr>
              <p:cNvPr id="233" name="Textfeld 232"/>
              <p:cNvSpPr txBox="1"/>
              <p:nvPr/>
            </p:nvSpPr>
            <p:spPr>
              <a:xfrm>
                <a:off x="5211811" y="5328911"/>
                <a:ext cx="31130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B2</a:t>
                </a:r>
              </a:p>
            </p:txBody>
          </p:sp>
          <p:cxnSp>
            <p:nvCxnSpPr>
              <p:cNvPr id="205" name="Gerader Verbinder 204"/>
              <p:cNvCxnSpPr/>
              <p:nvPr/>
            </p:nvCxnSpPr>
            <p:spPr bwMode="auto">
              <a:xfrm>
                <a:off x="3870657" y="5125849"/>
                <a:ext cx="0" cy="216918"/>
              </a:xfrm>
              <a:prstGeom prst="line">
                <a:avLst/>
              </a:prstGeom>
              <a:noFill/>
              <a:ln w="25400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1" name="Gerader Verbinder 210"/>
              <p:cNvCxnSpPr/>
              <p:nvPr/>
            </p:nvCxnSpPr>
            <p:spPr bwMode="auto">
              <a:xfrm>
                <a:off x="4429250" y="5125849"/>
                <a:ext cx="0" cy="216918"/>
              </a:xfrm>
              <a:prstGeom prst="line">
                <a:avLst/>
              </a:prstGeom>
              <a:noFill/>
              <a:ln w="25400" cap="flat" cmpd="sng" algn="ctr">
                <a:solidFill>
                  <a:srgbClr val="99CC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8" name="Gerader Verbinder 217"/>
              <p:cNvCxnSpPr/>
              <p:nvPr/>
            </p:nvCxnSpPr>
            <p:spPr bwMode="auto">
              <a:xfrm>
                <a:off x="5251509" y="5125849"/>
                <a:ext cx="0" cy="216918"/>
              </a:xfrm>
              <a:prstGeom prst="line">
                <a:avLst/>
              </a:prstGeom>
              <a:noFill/>
              <a:ln w="25400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32" name="Gerader Verbinder 231"/>
              <p:cNvCxnSpPr/>
              <p:nvPr/>
            </p:nvCxnSpPr>
            <p:spPr bwMode="auto">
              <a:xfrm>
                <a:off x="5320505" y="5125849"/>
                <a:ext cx="0" cy="216918"/>
              </a:xfrm>
              <a:prstGeom prst="line">
                <a:avLst/>
              </a:prstGeom>
              <a:noFill/>
              <a:ln w="25400" cap="flat" cmpd="sng" algn="ctr">
                <a:solidFill>
                  <a:srgbClr val="99CC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0" name="Gerader Verbinder 269"/>
              <p:cNvCxnSpPr/>
              <p:nvPr/>
            </p:nvCxnSpPr>
            <p:spPr bwMode="auto">
              <a:xfrm>
                <a:off x="6360219" y="5129199"/>
                <a:ext cx="0" cy="216918"/>
              </a:xfrm>
              <a:prstGeom prst="line">
                <a:avLst/>
              </a:prstGeom>
              <a:noFill/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92" name="Gerader Verbinder 291"/>
              <p:cNvCxnSpPr/>
              <p:nvPr/>
            </p:nvCxnSpPr>
            <p:spPr bwMode="auto">
              <a:xfrm>
                <a:off x="1200286" y="5119025"/>
                <a:ext cx="0" cy="216918"/>
              </a:xfrm>
              <a:prstGeom prst="line">
                <a:avLst/>
              </a:prstGeom>
              <a:noFill/>
              <a:ln w="38100" cap="flat" cmpd="sng" algn="ctr">
                <a:solidFill>
                  <a:schemeClr val="accent3">
                    <a:lumMod val="9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94" name="Textfeld 293"/>
              <p:cNvSpPr txBox="1"/>
              <p:nvPr/>
            </p:nvSpPr>
            <p:spPr>
              <a:xfrm>
                <a:off x="885698" y="5326654"/>
                <a:ext cx="59182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5‘UTR/L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(2.74 kb)</a:t>
                </a:r>
              </a:p>
            </p:txBody>
          </p:sp>
          <p:sp>
            <p:nvSpPr>
              <p:cNvPr id="309" name="Rechteck 308"/>
              <p:cNvSpPr/>
              <p:nvPr/>
            </p:nvSpPr>
            <p:spPr bwMode="auto">
              <a:xfrm>
                <a:off x="6594919" y="5125849"/>
                <a:ext cx="197392" cy="225286"/>
              </a:xfrm>
              <a:prstGeom prst="rect">
                <a:avLst/>
              </a:prstGeom>
              <a:solidFill>
                <a:schemeClr val="accent3">
                  <a:lumMod val="95000"/>
                </a:schemeClr>
              </a:solidFill>
              <a:ln>
                <a:noFill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828675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79" name="Gerader Verbinder 78"/>
              <p:cNvCxnSpPr/>
              <p:nvPr/>
            </p:nvCxnSpPr>
            <p:spPr bwMode="auto">
              <a:xfrm>
                <a:off x="6588943" y="5129199"/>
                <a:ext cx="0" cy="216918"/>
              </a:xfrm>
              <a:prstGeom prst="line">
                <a:avLst/>
              </a:prstGeom>
              <a:noFill/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21" name="Textfeld 320"/>
              <p:cNvSpPr txBox="1"/>
              <p:nvPr/>
            </p:nvSpPr>
            <p:spPr>
              <a:xfrm>
                <a:off x="6530611" y="5326917"/>
                <a:ext cx="47481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3‘UTR</a:t>
                </a:r>
              </a:p>
            </p:txBody>
          </p:sp>
          <p:sp>
            <p:nvSpPr>
              <p:cNvPr id="382" name="Textfeld 381"/>
              <p:cNvSpPr txBox="1"/>
              <p:nvPr/>
            </p:nvSpPr>
            <p:spPr>
              <a:xfrm>
                <a:off x="7193343" y="5177239"/>
                <a:ext cx="569067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Indian cobra</a:t>
                </a:r>
              </a:p>
            </p:txBody>
          </p:sp>
          <p:sp>
            <p:nvSpPr>
              <p:cNvPr id="386" name="Textfeld 385"/>
              <p:cNvSpPr txBox="1"/>
              <p:nvPr/>
            </p:nvSpPr>
            <p:spPr>
              <a:xfrm>
                <a:off x="1402444" y="5321151"/>
                <a:ext cx="25840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N</a:t>
                </a:r>
              </a:p>
            </p:txBody>
          </p:sp>
          <p:cxnSp>
            <p:nvCxnSpPr>
              <p:cNvPr id="392" name="Gerader Verbinder 391"/>
              <p:cNvCxnSpPr/>
              <p:nvPr/>
            </p:nvCxnSpPr>
            <p:spPr bwMode="auto">
              <a:xfrm rot="21120000" flipH="1">
                <a:off x="1311803" y="5161532"/>
                <a:ext cx="158628" cy="158628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02" name="Textfeld 401"/>
              <p:cNvSpPr txBox="1"/>
              <p:nvPr/>
            </p:nvSpPr>
            <p:spPr>
              <a:xfrm>
                <a:off x="1402444" y="5321152"/>
                <a:ext cx="25840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35000"/>
                  <a:buFont typeface="StarBats" charset="0"/>
                  <a:buNone/>
                  <a:tabLst/>
                  <a:defRPr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rPr>
                  <a:t>N</a:t>
                </a:r>
              </a:p>
            </p:txBody>
          </p:sp>
          <p:cxnSp>
            <p:nvCxnSpPr>
              <p:cNvPr id="403" name="Gerader Verbinder 402"/>
              <p:cNvCxnSpPr/>
              <p:nvPr/>
            </p:nvCxnSpPr>
            <p:spPr bwMode="auto">
              <a:xfrm rot="21120000" flipH="1">
                <a:off x="1269893" y="5161533"/>
                <a:ext cx="158628" cy="158628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4" name="Textfeld 3"/>
          <p:cNvSpPr txBox="1"/>
          <p:nvPr/>
        </p:nvSpPr>
        <p:spPr>
          <a:xfrm>
            <a:off x="6122830" y="1524844"/>
            <a:ext cx="1320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Archelosauria</a:t>
            </a:r>
          </a:p>
        </p:txBody>
      </p:sp>
      <p:sp>
        <p:nvSpPr>
          <p:cNvPr id="5" name="Geschweifte Klammer rechts 4"/>
          <p:cNvSpPr/>
          <p:nvPr/>
        </p:nvSpPr>
        <p:spPr bwMode="auto">
          <a:xfrm>
            <a:off x="5972108" y="844414"/>
            <a:ext cx="122606" cy="1684584"/>
          </a:xfrm>
          <a:prstGeom prst="righ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8286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76CD59E-9B13-4954-9EE7-7DC63524E394}"/>
              </a:ext>
            </a:extLst>
          </p:cNvPr>
          <p:cNvGrpSpPr/>
          <p:nvPr/>
        </p:nvGrpSpPr>
        <p:grpSpPr>
          <a:xfrm>
            <a:off x="154673" y="3938739"/>
            <a:ext cx="7678546" cy="656073"/>
            <a:chOff x="154673" y="4188675"/>
            <a:chExt cx="7678546" cy="656073"/>
          </a:xfrm>
        </p:grpSpPr>
        <p:sp>
          <p:nvSpPr>
            <p:cNvPr id="182" name="Textfeld 181">
              <a:extLst>
                <a:ext uri="{FF2B5EF4-FFF2-40B4-BE49-F238E27FC236}">
                  <a16:creationId xmlns:a16="http://schemas.microsoft.com/office/drawing/2014/main" id="{41B138B4-15E3-42F0-833E-946F5933B09F}"/>
                </a:ext>
              </a:extLst>
            </p:cNvPr>
            <p:cNvSpPr txBox="1"/>
            <p:nvPr/>
          </p:nvSpPr>
          <p:spPr>
            <a:xfrm>
              <a:off x="154673" y="4188675"/>
              <a:ext cx="801823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Gecko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Ema_C1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JAOPLA010000015.1</a:t>
              </a:r>
            </a:p>
          </p:txBody>
        </p:sp>
        <p:cxnSp>
          <p:nvCxnSpPr>
            <p:cNvPr id="183" name="Gerader Verbinder 182">
              <a:extLst>
                <a:ext uri="{FF2B5EF4-FFF2-40B4-BE49-F238E27FC236}">
                  <a16:creationId xmlns:a16="http://schemas.microsoft.com/office/drawing/2014/main" id="{38A9B5C0-117F-4F47-8DDC-0D0BC5EBF931}"/>
                </a:ext>
              </a:extLst>
            </p:cNvPr>
            <p:cNvCxnSpPr/>
            <p:nvPr/>
          </p:nvCxnSpPr>
          <p:spPr bwMode="auto">
            <a:xfrm>
              <a:off x="1001196" y="4509402"/>
              <a:ext cx="6022222" cy="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4" name="Gerader Verbinder 183">
              <a:extLst>
                <a:ext uri="{FF2B5EF4-FFF2-40B4-BE49-F238E27FC236}">
                  <a16:creationId xmlns:a16="http://schemas.microsoft.com/office/drawing/2014/main" id="{AE350CB1-6990-4947-A302-CD7126B93FE4}"/>
                </a:ext>
              </a:extLst>
            </p:cNvPr>
            <p:cNvCxnSpPr/>
            <p:nvPr/>
          </p:nvCxnSpPr>
          <p:spPr bwMode="auto">
            <a:xfrm>
              <a:off x="1527564" y="4410845"/>
              <a:ext cx="0" cy="216918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7" name="Textfeld 186">
              <a:extLst>
                <a:ext uri="{FF2B5EF4-FFF2-40B4-BE49-F238E27FC236}">
                  <a16:creationId xmlns:a16="http://schemas.microsoft.com/office/drawing/2014/main" id="{13F46866-214D-440D-86CC-2BA7479131BB}"/>
                </a:ext>
              </a:extLst>
            </p:cNvPr>
            <p:cNvSpPr txBox="1"/>
            <p:nvPr/>
          </p:nvSpPr>
          <p:spPr>
            <a:xfrm>
              <a:off x="1386068" y="4628639"/>
              <a:ext cx="2584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N</a:t>
              </a:r>
            </a:p>
          </p:txBody>
        </p:sp>
        <p:cxnSp>
          <p:nvCxnSpPr>
            <p:cNvPr id="188" name="Gerader Verbinder 187">
              <a:extLst>
                <a:ext uri="{FF2B5EF4-FFF2-40B4-BE49-F238E27FC236}">
                  <a16:creationId xmlns:a16="http://schemas.microsoft.com/office/drawing/2014/main" id="{6700EA16-D9A7-48B0-93D3-06BDA40AC5BC}"/>
                </a:ext>
              </a:extLst>
            </p:cNvPr>
            <p:cNvCxnSpPr/>
            <p:nvPr/>
          </p:nvCxnSpPr>
          <p:spPr bwMode="auto">
            <a:xfrm>
              <a:off x="6044219" y="4409851"/>
              <a:ext cx="0" cy="216918"/>
            </a:xfrm>
            <a:prstGeom prst="line">
              <a:avLst/>
            </a:prstGeom>
            <a:noFill/>
            <a:ln w="1905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9" name="Textfeld 188">
              <a:extLst>
                <a:ext uri="{FF2B5EF4-FFF2-40B4-BE49-F238E27FC236}">
                  <a16:creationId xmlns:a16="http://schemas.microsoft.com/office/drawing/2014/main" id="{A69A03E6-2B0D-4AF8-B274-35FA311ACB7C}"/>
                </a:ext>
              </a:extLst>
            </p:cNvPr>
            <p:cNvSpPr txBox="1"/>
            <p:nvPr/>
          </p:nvSpPr>
          <p:spPr>
            <a:xfrm>
              <a:off x="5876512" y="4626526"/>
              <a:ext cx="33214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TM</a:t>
              </a:r>
            </a:p>
          </p:txBody>
        </p:sp>
        <p:cxnSp>
          <p:nvCxnSpPr>
            <p:cNvPr id="190" name="Gerader Verbinder 189">
              <a:extLst>
                <a:ext uri="{FF2B5EF4-FFF2-40B4-BE49-F238E27FC236}">
                  <a16:creationId xmlns:a16="http://schemas.microsoft.com/office/drawing/2014/main" id="{CB793DB5-3C37-4C8E-9BC9-2337294BF827}"/>
                </a:ext>
              </a:extLst>
            </p:cNvPr>
            <p:cNvCxnSpPr/>
            <p:nvPr/>
          </p:nvCxnSpPr>
          <p:spPr bwMode="auto">
            <a:xfrm>
              <a:off x="6435935" y="4410845"/>
              <a:ext cx="0" cy="21691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2" name="Gerader Verbinder 191">
              <a:extLst>
                <a:ext uri="{FF2B5EF4-FFF2-40B4-BE49-F238E27FC236}">
                  <a16:creationId xmlns:a16="http://schemas.microsoft.com/office/drawing/2014/main" id="{134B968C-DB80-4F58-A1DC-D4C54499192A}"/>
                </a:ext>
              </a:extLst>
            </p:cNvPr>
            <p:cNvCxnSpPr/>
            <p:nvPr/>
          </p:nvCxnSpPr>
          <p:spPr bwMode="auto">
            <a:xfrm>
              <a:off x="1124226" y="4409608"/>
              <a:ext cx="0" cy="216918"/>
            </a:xfrm>
            <a:prstGeom prst="line">
              <a:avLst/>
            </a:prstGeom>
            <a:noFill/>
            <a:ln w="38100" cap="flat" cmpd="sng" algn="ctr">
              <a:solidFill>
                <a:schemeClr val="accent3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93" name="Textfeld 192">
              <a:extLst>
                <a:ext uri="{FF2B5EF4-FFF2-40B4-BE49-F238E27FC236}">
                  <a16:creationId xmlns:a16="http://schemas.microsoft.com/office/drawing/2014/main" id="{3FD37C03-0D4F-4DFA-8E95-B5FA30646807}"/>
                </a:ext>
              </a:extLst>
            </p:cNvPr>
            <p:cNvSpPr txBox="1"/>
            <p:nvPr/>
          </p:nvSpPr>
          <p:spPr>
            <a:xfrm>
              <a:off x="6382849" y="4629304"/>
              <a:ext cx="4748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3‘UTR</a:t>
              </a:r>
            </a:p>
          </p:txBody>
        </p:sp>
        <p:cxnSp>
          <p:nvCxnSpPr>
            <p:cNvPr id="194" name="Gerader Verbinder 193">
              <a:extLst>
                <a:ext uri="{FF2B5EF4-FFF2-40B4-BE49-F238E27FC236}">
                  <a16:creationId xmlns:a16="http://schemas.microsoft.com/office/drawing/2014/main" id="{0CE8AB0E-1C81-45C9-82EA-314A0A73F1BF}"/>
                </a:ext>
              </a:extLst>
            </p:cNvPr>
            <p:cNvCxnSpPr/>
            <p:nvPr/>
          </p:nvCxnSpPr>
          <p:spPr bwMode="auto">
            <a:xfrm>
              <a:off x="2003647" y="4405509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95" name="Textfeld 194">
              <a:extLst>
                <a:ext uri="{FF2B5EF4-FFF2-40B4-BE49-F238E27FC236}">
                  <a16:creationId xmlns:a16="http://schemas.microsoft.com/office/drawing/2014/main" id="{5E3156E7-C6DD-4B6C-9AD1-C1E6FBAFB892}"/>
                </a:ext>
              </a:extLst>
            </p:cNvPr>
            <p:cNvSpPr txBox="1"/>
            <p:nvPr/>
          </p:nvSpPr>
          <p:spPr>
            <a:xfrm>
              <a:off x="1830530" y="4611600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A1</a:t>
              </a:r>
            </a:p>
          </p:txBody>
        </p:sp>
        <p:cxnSp>
          <p:nvCxnSpPr>
            <p:cNvPr id="196" name="Gerader Verbinder 195">
              <a:extLst>
                <a:ext uri="{FF2B5EF4-FFF2-40B4-BE49-F238E27FC236}">
                  <a16:creationId xmlns:a16="http://schemas.microsoft.com/office/drawing/2014/main" id="{DC06A0E2-44BF-40EA-98D9-76DC6949D58C}"/>
                </a:ext>
              </a:extLst>
            </p:cNvPr>
            <p:cNvCxnSpPr/>
            <p:nvPr/>
          </p:nvCxnSpPr>
          <p:spPr bwMode="auto">
            <a:xfrm>
              <a:off x="2549149" y="4405509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97" name="Textfeld 196">
              <a:extLst>
                <a:ext uri="{FF2B5EF4-FFF2-40B4-BE49-F238E27FC236}">
                  <a16:creationId xmlns:a16="http://schemas.microsoft.com/office/drawing/2014/main" id="{A3B7EF5D-1F1D-4FD4-A3E5-D47C5A2B1FF2}"/>
                </a:ext>
              </a:extLst>
            </p:cNvPr>
            <p:cNvSpPr txBox="1"/>
            <p:nvPr/>
          </p:nvSpPr>
          <p:spPr>
            <a:xfrm>
              <a:off x="2392120" y="4611600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B1</a:t>
              </a:r>
            </a:p>
          </p:txBody>
        </p:sp>
        <p:sp>
          <p:nvSpPr>
            <p:cNvPr id="198" name="Textfeld 197">
              <a:extLst>
                <a:ext uri="{FF2B5EF4-FFF2-40B4-BE49-F238E27FC236}">
                  <a16:creationId xmlns:a16="http://schemas.microsoft.com/office/drawing/2014/main" id="{B3ADCC85-B8AB-4E8F-B6A6-78A1391C5147}"/>
                </a:ext>
              </a:extLst>
            </p:cNvPr>
            <p:cNvSpPr txBox="1"/>
            <p:nvPr/>
          </p:nvSpPr>
          <p:spPr>
            <a:xfrm>
              <a:off x="2625765" y="4611600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A2</a:t>
              </a:r>
            </a:p>
          </p:txBody>
        </p:sp>
        <p:cxnSp>
          <p:nvCxnSpPr>
            <p:cNvPr id="199" name="Gerader Verbinder 198">
              <a:extLst>
                <a:ext uri="{FF2B5EF4-FFF2-40B4-BE49-F238E27FC236}">
                  <a16:creationId xmlns:a16="http://schemas.microsoft.com/office/drawing/2014/main" id="{9E463702-8CD6-45F2-8BD8-B7A581F7417F}"/>
                </a:ext>
              </a:extLst>
            </p:cNvPr>
            <p:cNvCxnSpPr/>
            <p:nvPr/>
          </p:nvCxnSpPr>
          <p:spPr bwMode="auto">
            <a:xfrm>
              <a:off x="2916790" y="4405509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0" name="Textfeld 199">
              <a:extLst>
                <a:ext uri="{FF2B5EF4-FFF2-40B4-BE49-F238E27FC236}">
                  <a16:creationId xmlns:a16="http://schemas.microsoft.com/office/drawing/2014/main" id="{7A5AE2B1-B242-4C3B-9131-4AAC54893A1D}"/>
                </a:ext>
              </a:extLst>
            </p:cNvPr>
            <p:cNvSpPr txBox="1"/>
            <p:nvPr/>
          </p:nvSpPr>
          <p:spPr>
            <a:xfrm>
              <a:off x="2761402" y="4611600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B2</a:t>
              </a:r>
            </a:p>
          </p:txBody>
        </p:sp>
        <p:sp>
          <p:nvSpPr>
            <p:cNvPr id="201" name="Textfeld 200">
              <a:extLst>
                <a:ext uri="{FF2B5EF4-FFF2-40B4-BE49-F238E27FC236}">
                  <a16:creationId xmlns:a16="http://schemas.microsoft.com/office/drawing/2014/main" id="{F5158ACF-0AFD-4866-BA5F-3B1F9464CDB1}"/>
                </a:ext>
              </a:extLst>
            </p:cNvPr>
            <p:cNvSpPr txBox="1"/>
            <p:nvPr/>
          </p:nvSpPr>
          <p:spPr>
            <a:xfrm>
              <a:off x="840730" y="4620528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5‘UTR/L</a:t>
              </a:r>
            </a:p>
          </p:txBody>
        </p:sp>
        <p:cxnSp>
          <p:nvCxnSpPr>
            <p:cNvPr id="202" name="Gerader Verbinder 201">
              <a:extLst>
                <a:ext uri="{FF2B5EF4-FFF2-40B4-BE49-F238E27FC236}">
                  <a16:creationId xmlns:a16="http://schemas.microsoft.com/office/drawing/2014/main" id="{5E1B866D-17AE-46C4-9733-4B7256B373AF}"/>
                </a:ext>
              </a:extLst>
            </p:cNvPr>
            <p:cNvCxnSpPr/>
            <p:nvPr/>
          </p:nvCxnSpPr>
          <p:spPr bwMode="auto">
            <a:xfrm>
              <a:off x="2781718" y="4405509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3" name="Gerader Verbinder 202">
              <a:extLst>
                <a:ext uri="{FF2B5EF4-FFF2-40B4-BE49-F238E27FC236}">
                  <a16:creationId xmlns:a16="http://schemas.microsoft.com/office/drawing/2014/main" id="{9ECD5C89-53D8-46E4-A889-BD46241DFF19}"/>
                </a:ext>
              </a:extLst>
            </p:cNvPr>
            <p:cNvCxnSpPr/>
            <p:nvPr/>
          </p:nvCxnSpPr>
          <p:spPr bwMode="auto">
            <a:xfrm>
              <a:off x="6226230" y="4410845"/>
              <a:ext cx="0" cy="21691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4" name="Gerader Verbinder 203">
              <a:extLst>
                <a:ext uri="{FF2B5EF4-FFF2-40B4-BE49-F238E27FC236}">
                  <a16:creationId xmlns:a16="http://schemas.microsoft.com/office/drawing/2014/main" id="{65E1CDBA-6ABA-40B4-97A1-21DFBC545B25}"/>
                </a:ext>
              </a:extLst>
            </p:cNvPr>
            <p:cNvCxnSpPr/>
            <p:nvPr/>
          </p:nvCxnSpPr>
          <p:spPr bwMode="auto">
            <a:xfrm>
              <a:off x="6341376" y="4410845"/>
              <a:ext cx="0" cy="21691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7" name="Textfeld 206">
              <a:extLst>
                <a:ext uri="{FF2B5EF4-FFF2-40B4-BE49-F238E27FC236}">
                  <a16:creationId xmlns:a16="http://schemas.microsoft.com/office/drawing/2014/main" id="{3218548F-98F3-490D-9CE6-58D7A272E374}"/>
                </a:ext>
              </a:extLst>
            </p:cNvPr>
            <p:cNvSpPr txBox="1"/>
            <p:nvPr/>
          </p:nvSpPr>
          <p:spPr>
            <a:xfrm>
              <a:off x="6072567" y="4628639"/>
              <a:ext cx="48763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Cyt1-3</a:t>
              </a:r>
            </a:p>
          </p:txBody>
        </p:sp>
        <p:sp>
          <p:nvSpPr>
            <p:cNvPr id="208" name="Rechteck 207">
              <a:extLst>
                <a:ext uri="{FF2B5EF4-FFF2-40B4-BE49-F238E27FC236}">
                  <a16:creationId xmlns:a16="http://schemas.microsoft.com/office/drawing/2014/main" id="{57FCB030-EFB3-43ED-853C-F5254A931E53}"/>
                </a:ext>
              </a:extLst>
            </p:cNvPr>
            <p:cNvSpPr/>
            <p:nvPr/>
          </p:nvSpPr>
          <p:spPr bwMode="auto">
            <a:xfrm>
              <a:off x="6442665" y="4408840"/>
              <a:ext cx="229082" cy="225286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  <a:ln>
              <a:noFill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8286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209" name="Textfeld 208">
              <a:extLst>
                <a:ext uri="{FF2B5EF4-FFF2-40B4-BE49-F238E27FC236}">
                  <a16:creationId xmlns:a16="http://schemas.microsoft.com/office/drawing/2014/main" id="{A7F3712A-00B6-46F1-8AA1-2462F4AB6E46}"/>
                </a:ext>
              </a:extLst>
            </p:cNvPr>
            <p:cNvSpPr txBox="1"/>
            <p:nvPr/>
          </p:nvSpPr>
          <p:spPr>
            <a:xfrm>
              <a:off x="7184002" y="4453791"/>
              <a:ext cx="649217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leopard gecko</a:t>
              </a:r>
            </a:p>
          </p:txBody>
        </p:sp>
        <p:sp>
          <p:nvSpPr>
            <p:cNvPr id="210" name="Textfeld 209">
              <a:extLst>
                <a:ext uri="{FF2B5EF4-FFF2-40B4-BE49-F238E27FC236}">
                  <a16:creationId xmlns:a16="http://schemas.microsoft.com/office/drawing/2014/main" id="{B7DAF99C-99A1-472D-9055-B8D8D49174A5}"/>
                </a:ext>
              </a:extLst>
            </p:cNvPr>
            <p:cNvSpPr txBox="1"/>
            <p:nvPr/>
          </p:nvSpPr>
          <p:spPr>
            <a:xfrm>
              <a:off x="2964431" y="4611600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A3</a:t>
              </a:r>
            </a:p>
          </p:txBody>
        </p:sp>
        <p:cxnSp>
          <p:nvCxnSpPr>
            <p:cNvPr id="212" name="Gerader Verbinder 211">
              <a:extLst>
                <a:ext uri="{FF2B5EF4-FFF2-40B4-BE49-F238E27FC236}">
                  <a16:creationId xmlns:a16="http://schemas.microsoft.com/office/drawing/2014/main" id="{EA3CD5E5-F8C7-4885-9D9A-9F7B2956B7E6}"/>
                </a:ext>
              </a:extLst>
            </p:cNvPr>
            <p:cNvCxnSpPr/>
            <p:nvPr/>
          </p:nvCxnSpPr>
          <p:spPr bwMode="auto">
            <a:xfrm>
              <a:off x="3255456" y="4405509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3" name="Textfeld 212">
              <a:extLst>
                <a:ext uri="{FF2B5EF4-FFF2-40B4-BE49-F238E27FC236}">
                  <a16:creationId xmlns:a16="http://schemas.microsoft.com/office/drawing/2014/main" id="{BB4BEE0E-9CAB-4740-9FB5-3BB09D413296}"/>
                </a:ext>
              </a:extLst>
            </p:cNvPr>
            <p:cNvSpPr txBox="1"/>
            <p:nvPr/>
          </p:nvSpPr>
          <p:spPr>
            <a:xfrm>
              <a:off x="3095834" y="4611600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B3</a:t>
              </a:r>
            </a:p>
          </p:txBody>
        </p:sp>
        <p:cxnSp>
          <p:nvCxnSpPr>
            <p:cNvPr id="215" name="Gerader Verbinder 214">
              <a:extLst>
                <a:ext uri="{FF2B5EF4-FFF2-40B4-BE49-F238E27FC236}">
                  <a16:creationId xmlns:a16="http://schemas.microsoft.com/office/drawing/2014/main" id="{F399CFF4-0AE7-4858-A6C5-A729960679FC}"/>
                </a:ext>
              </a:extLst>
            </p:cNvPr>
            <p:cNvCxnSpPr/>
            <p:nvPr/>
          </p:nvCxnSpPr>
          <p:spPr bwMode="auto">
            <a:xfrm>
              <a:off x="3116150" y="4405509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6" name="Textfeld 215">
              <a:extLst>
                <a:ext uri="{FF2B5EF4-FFF2-40B4-BE49-F238E27FC236}">
                  <a16:creationId xmlns:a16="http://schemas.microsoft.com/office/drawing/2014/main" id="{6C5E631C-9B90-4073-A796-032CC998D878}"/>
                </a:ext>
              </a:extLst>
            </p:cNvPr>
            <p:cNvSpPr txBox="1"/>
            <p:nvPr/>
          </p:nvSpPr>
          <p:spPr>
            <a:xfrm>
              <a:off x="3288281" y="4611600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A4</a:t>
              </a:r>
            </a:p>
          </p:txBody>
        </p:sp>
        <p:cxnSp>
          <p:nvCxnSpPr>
            <p:cNvPr id="220" name="Gerader Verbinder 219">
              <a:extLst>
                <a:ext uri="{FF2B5EF4-FFF2-40B4-BE49-F238E27FC236}">
                  <a16:creationId xmlns:a16="http://schemas.microsoft.com/office/drawing/2014/main" id="{148154C7-6787-4EAD-BE2A-5A1C17FA23F4}"/>
                </a:ext>
              </a:extLst>
            </p:cNvPr>
            <p:cNvCxnSpPr/>
            <p:nvPr/>
          </p:nvCxnSpPr>
          <p:spPr bwMode="auto">
            <a:xfrm>
              <a:off x="3440000" y="4405509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1" name="Gerader Verbinder 220">
              <a:extLst>
                <a:ext uri="{FF2B5EF4-FFF2-40B4-BE49-F238E27FC236}">
                  <a16:creationId xmlns:a16="http://schemas.microsoft.com/office/drawing/2014/main" id="{6FB85B4F-6ACF-4B9D-8753-9928533EC3B1}"/>
                </a:ext>
              </a:extLst>
            </p:cNvPr>
            <p:cNvCxnSpPr/>
            <p:nvPr/>
          </p:nvCxnSpPr>
          <p:spPr bwMode="auto">
            <a:xfrm>
              <a:off x="3914274" y="4405509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3" name="Textfeld 222">
              <a:extLst>
                <a:ext uri="{FF2B5EF4-FFF2-40B4-BE49-F238E27FC236}">
                  <a16:creationId xmlns:a16="http://schemas.microsoft.com/office/drawing/2014/main" id="{8216E597-0D49-4A33-B19C-63176384D19A}"/>
                </a:ext>
              </a:extLst>
            </p:cNvPr>
            <p:cNvSpPr txBox="1"/>
            <p:nvPr/>
          </p:nvSpPr>
          <p:spPr>
            <a:xfrm>
              <a:off x="3754652" y="4611600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B4</a:t>
              </a:r>
            </a:p>
          </p:txBody>
        </p:sp>
        <p:sp>
          <p:nvSpPr>
            <p:cNvPr id="224" name="Textfeld 223">
              <a:extLst>
                <a:ext uri="{FF2B5EF4-FFF2-40B4-BE49-F238E27FC236}">
                  <a16:creationId xmlns:a16="http://schemas.microsoft.com/office/drawing/2014/main" id="{6B048B07-4A4A-4AF9-B06B-388F15945411}"/>
                </a:ext>
              </a:extLst>
            </p:cNvPr>
            <p:cNvSpPr txBox="1"/>
            <p:nvPr/>
          </p:nvSpPr>
          <p:spPr>
            <a:xfrm>
              <a:off x="4054814" y="4611600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A5</a:t>
              </a:r>
            </a:p>
          </p:txBody>
        </p:sp>
        <p:cxnSp>
          <p:nvCxnSpPr>
            <p:cNvPr id="225" name="Gerader Verbinder 224">
              <a:extLst>
                <a:ext uri="{FF2B5EF4-FFF2-40B4-BE49-F238E27FC236}">
                  <a16:creationId xmlns:a16="http://schemas.microsoft.com/office/drawing/2014/main" id="{6BC47A1D-F701-4EFB-9CF9-10466A0EFF30}"/>
                </a:ext>
              </a:extLst>
            </p:cNvPr>
            <p:cNvCxnSpPr/>
            <p:nvPr/>
          </p:nvCxnSpPr>
          <p:spPr bwMode="auto">
            <a:xfrm>
              <a:off x="4254916" y="4405509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7" name="Gerader Verbinder 226">
              <a:extLst>
                <a:ext uri="{FF2B5EF4-FFF2-40B4-BE49-F238E27FC236}">
                  <a16:creationId xmlns:a16="http://schemas.microsoft.com/office/drawing/2014/main" id="{2FD185CB-B661-4335-A6E2-CCEF6D6C57B2}"/>
                </a:ext>
              </a:extLst>
            </p:cNvPr>
            <p:cNvCxnSpPr/>
            <p:nvPr/>
          </p:nvCxnSpPr>
          <p:spPr bwMode="auto">
            <a:xfrm>
              <a:off x="4307974" y="4405509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99CC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8" name="Textfeld 227">
              <a:extLst>
                <a:ext uri="{FF2B5EF4-FFF2-40B4-BE49-F238E27FC236}">
                  <a16:creationId xmlns:a16="http://schemas.microsoft.com/office/drawing/2014/main" id="{A03C6ACE-3909-4015-9693-267757A98835}"/>
                </a:ext>
              </a:extLst>
            </p:cNvPr>
            <p:cNvSpPr txBox="1"/>
            <p:nvPr/>
          </p:nvSpPr>
          <p:spPr>
            <a:xfrm>
              <a:off x="4204713" y="4611600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B5</a:t>
              </a:r>
            </a:p>
          </p:txBody>
        </p:sp>
        <p:sp>
          <p:nvSpPr>
            <p:cNvPr id="229" name="Textfeld 228">
              <a:extLst>
                <a:ext uri="{FF2B5EF4-FFF2-40B4-BE49-F238E27FC236}">
                  <a16:creationId xmlns:a16="http://schemas.microsoft.com/office/drawing/2014/main" id="{C8368507-0ACF-46E6-9CE1-19D1FD544BB9}"/>
                </a:ext>
              </a:extLst>
            </p:cNvPr>
            <p:cNvSpPr txBox="1"/>
            <p:nvPr/>
          </p:nvSpPr>
          <p:spPr>
            <a:xfrm>
              <a:off x="5512139" y="4611600"/>
              <a:ext cx="3113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35000"/>
                <a:buFont typeface="StarBats" charset="0"/>
                <a:buNone/>
                <a:tabLst/>
                <a:defRPr/>
              </a:pPr>
              <a:r>
                <a: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A6</a:t>
              </a:r>
            </a:p>
          </p:txBody>
        </p:sp>
        <p:cxnSp>
          <p:nvCxnSpPr>
            <p:cNvPr id="230" name="Gerader Verbinder 229">
              <a:extLst>
                <a:ext uri="{FF2B5EF4-FFF2-40B4-BE49-F238E27FC236}">
                  <a16:creationId xmlns:a16="http://schemas.microsoft.com/office/drawing/2014/main" id="{8DD0C927-93DE-4DEF-9189-0B8453B95059}"/>
                </a:ext>
              </a:extLst>
            </p:cNvPr>
            <p:cNvCxnSpPr/>
            <p:nvPr/>
          </p:nvCxnSpPr>
          <p:spPr bwMode="auto">
            <a:xfrm>
              <a:off x="5674141" y="4405509"/>
              <a:ext cx="0" cy="21691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7" name="Geschweifte Klammer rechts 216">
            <a:extLst>
              <a:ext uri="{FF2B5EF4-FFF2-40B4-BE49-F238E27FC236}">
                <a16:creationId xmlns:a16="http://schemas.microsoft.com/office/drawing/2014/main" id="{EDBEC1A5-0D5A-4659-866E-27F91EAC45E0}"/>
              </a:ext>
            </a:extLst>
          </p:cNvPr>
          <p:cNvSpPr/>
          <p:nvPr/>
        </p:nvSpPr>
        <p:spPr bwMode="auto">
          <a:xfrm>
            <a:off x="3612002" y="844414"/>
            <a:ext cx="122400" cy="957182"/>
          </a:xfrm>
          <a:prstGeom prst="righ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8286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31" name="Textfeld 230">
            <a:extLst>
              <a:ext uri="{FF2B5EF4-FFF2-40B4-BE49-F238E27FC236}">
                <a16:creationId xmlns:a16="http://schemas.microsoft.com/office/drawing/2014/main" id="{588E8F7B-CA0E-4FD0-87B6-AD684CD58769}"/>
              </a:ext>
            </a:extLst>
          </p:cNvPr>
          <p:cNvSpPr txBox="1"/>
          <p:nvPr/>
        </p:nvSpPr>
        <p:spPr>
          <a:xfrm>
            <a:off x="3694814" y="1169116"/>
            <a:ext cx="1200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Archosauria</a:t>
            </a:r>
          </a:p>
        </p:txBody>
      </p:sp>
      <p:sp>
        <p:nvSpPr>
          <p:cNvPr id="234" name="Geschweifte Klammer rechts 233">
            <a:extLst>
              <a:ext uri="{FF2B5EF4-FFF2-40B4-BE49-F238E27FC236}">
                <a16:creationId xmlns:a16="http://schemas.microsoft.com/office/drawing/2014/main" id="{AB646D37-8674-4729-986C-6C145D454925}"/>
              </a:ext>
            </a:extLst>
          </p:cNvPr>
          <p:cNvSpPr/>
          <p:nvPr/>
        </p:nvSpPr>
        <p:spPr bwMode="auto">
          <a:xfrm>
            <a:off x="7843760" y="2778869"/>
            <a:ext cx="122400" cy="2487273"/>
          </a:xfrm>
          <a:prstGeom prst="righ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8286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35" name="Textfeld 234">
            <a:extLst>
              <a:ext uri="{FF2B5EF4-FFF2-40B4-BE49-F238E27FC236}">
                <a16:creationId xmlns:a16="http://schemas.microsoft.com/office/drawing/2014/main" id="{96E2DFAA-DE86-4E7A-9C61-F6312C164A8F}"/>
              </a:ext>
            </a:extLst>
          </p:cNvPr>
          <p:cNvSpPr txBox="1"/>
          <p:nvPr/>
        </p:nvSpPr>
        <p:spPr>
          <a:xfrm>
            <a:off x="7977458" y="3882386"/>
            <a:ext cx="10203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cs typeface="+mn-cs"/>
              </a:rPr>
              <a:t>Squamata</a:t>
            </a:r>
            <a:endParaRPr kumimoji="0" lang="en-US" sz="1400" b="0" i="0" u="none" strike="noStrike" kern="120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36" name="Textfeld 235">
            <a:extLst>
              <a:ext uri="{FF2B5EF4-FFF2-40B4-BE49-F238E27FC236}">
                <a16:creationId xmlns:a16="http://schemas.microsoft.com/office/drawing/2014/main" id="{0C4E76B4-BF18-4C4F-8F68-6DDDAF20536D}"/>
              </a:ext>
            </a:extLst>
          </p:cNvPr>
          <p:cNvSpPr txBox="1"/>
          <p:nvPr/>
        </p:nvSpPr>
        <p:spPr>
          <a:xfrm>
            <a:off x="4010359" y="2585497"/>
            <a:ext cx="4876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35000"/>
              <a:buFont typeface="StarBats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Cyt1-3</a:t>
            </a:r>
          </a:p>
        </p:txBody>
      </p:sp>
      <p:cxnSp>
        <p:nvCxnSpPr>
          <p:cNvPr id="353" name="Gerader Verbinder 352"/>
          <p:cNvCxnSpPr/>
          <p:nvPr/>
        </p:nvCxnSpPr>
        <p:spPr bwMode="auto">
          <a:xfrm>
            <a:off x="4173105" y="2228325"/>
            <a:ext cx="0" cy="216918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6" name="Gerader Verbinder 355"/>
          <p:cNvCxnSpPr/>
          <p:nvPr/>
        </p:nvCxnSpPr>
        <p:spPr bwMode="auto">
          <a:xfrm>
            <a:off x="4097922" y="2228325"/>
            <a:ext cx="0" cy="216918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0130523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48FD135-3D86-4E2F-A5B0-4A1F3A05A7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0531049-5710-4497-A3D0-95E2C126583F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9028A2-A6B4-40F5-BC61-3977C01B05FE}"/>
              </a:ext>
            </a:extLst>
          </p:cNvPr>
          <p:cNvSpPr txBox="1"/>
          <p:nvPr/>
        </p:nvSpPr>
        <p:spPr>
          <a:xfrm>
            <a:off x="119802" y="117164"/>
            <a:ext cx="87733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buClr>
                <a:srgbClr val="000000"/>
              </a:buClr>
              <a:buSzPct val="135000"/>
              <a:defRPr/>
            </a:pPr>
            <a:r>
              <a:rPr kumimoji="0" lang="en-US" sz="1100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Supplementary Figure 2: Intron size variation in reptile </a:t>
            </a:r>
            <a:r>
              <a:rPr kumimoji="0" lang="en-US" sz="1100" b="1" i="1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CEACAM1</a:t>
            </a:r>
            <a:r>
              <a:rPr kumimoji="0" lang="en-US" sz="1100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genes.</a:t>
            </a:r>
            <a:r>
              <a:rPr kumimoji="0" lang="en-US" sz="110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The positions of </a:t>
            </a:r>
            <a:r>
              <a:rPr kumimoji="0" lang="en-US" sz="1100" i="1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CEACAM1</a:t>
            </a:r>
            <a:r>
              <a:rPr kumimoji="0" lang="en-US" sz="110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exons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cs typeface="+mn-cs"/>
              </a:rPr>
              <a:t>on whole-genome shotgun contigs (WGS) were </a:t>
            </a:r>
            <a:r>
              <a:rPr kumimoji="0" lang="en-US" sz="110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identified using BLAST with exon or cDNA nucleotide sequences as probes. The contig and species names are indicated at the left and right side of the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cs typeface="+mn-cs"/>
              </a:rPr>
              <a:t>graphs, respectively. </a:t>
            </a:r>
            <a:r>
              <a:rPr kumimoji="0" lang="en-US" sz="110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Note the relativel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cs typeface="+mn-cs"/>
              </a:rPr>
              <a:t>y</a:t>
            </a:r>
            <a:r>
              <a:rPr kumimoji="0" lang="en-US" sz="110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small intron sizes in </a:t>
            </a:r>
            <a:r>
              <a:rPr kumimoji="0" lang="en-US" sz="1100" b="0" i="1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Archelosauria</a:t>
            </a:r>
            <a:r>
              <a:rPr kumimoji="0" lang="en-US" sz="11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  <a:r>
              <a:rPr kumimoji="0" lang="en-US" sz="110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comprising alligator, birds and turtles and much larger intron sizes in </a:t>
            </a:r>
            <a:r>
              <a:rPr kumimoji="0" lang="en-US" sz="1100" i="1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Squamata</a:t>
            </a:r>
            <a:r>
              <a:rPr kumimoji="0" lang="en-US" sz="110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including lizards, geckos and snakes. 5’UTR, 3’UTR, 5’-, 3’-untranslated regions; A, B, exon encoding IgC domains of subtype A, B; C1, CEACAM1; Cyt, cytoplasmic domains encoding exons; N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cs typeface="+mn-cs"/>
              </a:rPr>
              <a:t>, IgV type N domain;</a:t>
            </a:r>
            <a:r>
              <a:rPr kumimoji="0" lang="en-US" sz="110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TM, transmembrane domain. </a:t>
            </a:r>
          </a:p>
        </p:txBody>
      </p:sp>
    </p:spTree>
    <p:extLst>
      <p:ext uri="{BB962C8B-B14F-4D97-AF65-F5344CB8AC3E}">
        <p14:creationId xmlns:p14="http://schemas.microsoft.com/office/powerpoint/2010/main" val="2862040374"/>
      </p:ext>
    </p:extLst>
  </p:cSld>
  <p:clrMapOvr>
    <a:masterClrMapping/>
  </p:clrMapOvr>
</p:sld>
</file>

<file path=ppt/theme/theme1.xml><?xml version="1.0" encoding="utf-8"?>
<a:theme xmlns:a="http://schemas.openxmlformats.org/drawingml/2006/main" name="8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8286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35000"/>
          <a:buFont typeface="StarBats" charset="0"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8286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35000"/>
          <a:buFont typeface="StarBats" charset="0"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KUM Template</Template>
  <TotalTime>0</TotalTime>
  <Words>308</Words>
  <Application>Microsoft Office PowerPoint</Application>
  <PresentationFormat>Bildschirmpräsentation (4:3)</PresentationFormat>
  <Paragraphs>113</Paragraphs>
  <Slides>2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  <vt:variant>
        <vt:lpstr>Zielgruppenorientierte Präsentationen</vt:lpstr>
      </vt:variant>
      <vt:variant>
        <vt:i4>1</vt:i4>
      </vt:variant>
    </vt:vector>
  </HeadingPairs>
  <TitlesOfParts>
    <vt:vector size="7" baseType="lpstr">
      <vt:lpstr>Arial</vt:lpstr>
      <vt:lpstr>Calibri</vt:lpstr>
      <vt:lpstr>StarBats</vt:lpstr>
      <vt:lpstr>8_Standarddesign</vt:lpstr>
      <vt:lpstr>PowerPoint-Präsentation</vt:lpstr>
      <vt:lpstr>PowerPoint-Präsentation</vt:lpstr>
      <vt:lpstr>Zielgruppenpräsentation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Windows-Benutzer</dc:creator>
  <cp:lastModifiedBy>Zimmermann, Wolfgang Alois Prof. Dr.</cp:lastModifiedBy>
  <cp:revision>1220</cp:revision>
  <cp:lastPrinted>2023-09-21T14:24:30Z</cp:lastPrinted>
  <dcterms:created xsi:type="dcterms:W3CDTF">2011-10-05T13:05:46Z</dcterms:created>
  <dcterms:modified xsi:type="dcterms:W3CDTF">2026-01-28T17:18:14Z</dcterms:modified>
</cp:coreProperties>
</file>