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  <p:sldMasterId id="2147483747" r:id="rId2"/>
    <p:sldMasterId id="2147483687" r:id="rId3"/>
  </p:sldMasterIdLst>
  <p:notesMasterIdLst>
    <p:notesMasterId r:id="rId5"/>
  </p:notesMasterIdLst>
  <p:handoutMasterIdLst>
    <p:handoutMasterId r:id="rId6"/>
  </p:handoutMasterIdLst>
  <p:sldIdLst>
    <p:sldId id="582" r:id="rId4"/>
  </p:sldIdLst>
  <p:sldSz cx="9144000" cy="6858000" type="screen4x3"/>
  <p:notesSz cx="6797675" cy="99282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buClr>
        <a:srgbClr val="000000"/>
      </a:buClr>
      <a:buSzPct val="135000"/>
      <a:buFont typeface="StarBats" charset="0"/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buClr>
        <a:srgbClr val="000000"/>
      </a:buClr>
      <a:buSzPct val="135000"/>
      <a:buFont typeface="StarBats" charset="0"/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buClr>
        <a:srgbClr val="000000"/>
      </a:buClr>
      <a:buSzPct val="135000"/>
      <a:buFont typeface="StarBats" charset="0"/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buClr>
        <a:srgbClr val="000000"/>
      </a:buClr>
      <a:buSzPct val="135000"/>
      <a:buFont typeface="StarBats" charset="0"/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buClr>
        <a:srgbClr val="000000"/>
      </a:buClr>
      <a:buSzPct val="135000"/>
      <a:buFont typeface="StarBats" charset="0"/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orient="horz" pos="981">
          <p15:clr>
            <a:srgbClr val="A4A3A4"/>
          </p15:clr>
        </p15:guide>
        <p15:guide id="6" orient="horz" pos="754" userDrawn="1">
          <p15:clr>
            <a:srgbClr val="A4A3A4"/>
          </p15:clr>
        </p15:guide>
        <p15:guide id="7" orient="horz" pos="108" userDrawn="1">
          <p15:clr>
            <a:srgbClr val="A4A3A4"/>
          </p15:clr>
        </p15:guide>
        <p15:guide id="8" orient="horz" pos="1026" userDrawn="1">
          <p15:clr>
            <a:srgbClr val="A4A3A4"/>
          </p15:clr>
        </p15:guide>
        <p15:guide id="9" orient="horz" pos="73" userDrawn="1">
          <p15:clr>
            <a:srgbClr val="A4A3A4"/>
          </p15:clr>
        </p15:guide>
        <p15:guide id="10" orient="horz" pos="2654" userDrawn="1">
          <p15:clr>
            <a:srgbClr val="A4A3A4"/>
          </p15:clr>
        </p15:guide>
        <p15:guide id="11" orient="horz" pos="935" userDrawn="1">
          <p15:clr>
            <a:srgbClr val="A4A3A4"/>
          </p15:clr>
        </p15:guide>
        <p15:guide id="12" orient="horz" pos="1670" userDrawn="1">
          <p15:clr>
            <a:srgbClr val="A4A3A4"/>
          </p15:clr>
        </p15:guide>
        <p15:guide id="13" orient="horz" pos="596" userDrawn="1">
          <p15:clr>
            <a:srgbClr val="A4A3A4"/>
          </p15:clr>
        </p15:guide>
        <p15:guide id="14" orient="horz" pos="1162" userDrawn="1">
          <p15:clr>
            <a:srgbClr val="A4A3A4"/>
          </p15:clr>
        </p15:guide>
        <p15:guide id="17" orient="horz" pos="527" userDrawn="1">
          <p15:clr>
            <a:srgbClr val="A4A3A4"/>
          </p15:clr>
        </p15:guide>
        <p15:guide id="18" orient="horz" pos="460" userDrawn="1">
          <p15:clr>
            <a:srgbClr val="A4A3A4"/>
          </p15:clr>
        </p15:guide>
        <p15:guide id="20" orient="horz" pos="4006" userDrawn="1">
          <p15:clr>
            <a:srgbClr val="A4A3A4"/>
          </p15:clr>
        </p15:guide>
        <p15:guide id="24" orient="horz" pos="1207" userDrawn="1">
          <p15:clr>
            <a:srgbClr val="A4A3A4"/>
          </p15:clr>
        </p15:guide>
        <p15:guide id="25" orient="horz" pos="673" userDrawn="1">
          <p15:clr>
            <a:srgbClr val="A4A3A4"/>
          </p15:clr>
        </p15:guide>
        <p15:guide id="30">
          <p15:clr>
            <a:srgbClr val="A4A3A4"/>
          </p15:clr>
        </p15:guide>
        <p15:guide id="55" pos="5738" userDrawn="1">
          <p15:clr>
            <a:srgbClr val="A4A3A4"/>
          </p15:clr>
        </p15:guide>
        <p15:guide id="98" pos="5760" userDrawn="1">
          <p15:clr>
            <a:srgbClr val="A4A3A4"/>
          </p15:clr>
        </p15:guide>
        <p15:guide id="108" orient="horz" pos="3344" userDrawn="1">
          <p15:clr>
            <a:srgbClr val="A4A3A4"/>
          </p15:clr>
        </p15:guide>
        <p15:guide id="113" orient="horz" pos="2667" userDrawn="1">
          <p15:clr>
            <a:srgbClr val="A4A3A4"/>
          </p15:clr>
        </p15:guide>
        <p15:guide id="117" pos="5465" userDrawn="1">
          <p15:clr>
            <a:srgbClr val="A4A3A4"/>
          </p15:clr>
        </p15:guide>
        <p15:guide id="119" orient="horz" pos="2069" userDrawn="1">
          <p15:clr>
            <a:srgbClr val="A4A3A4"/>
          </p15:clr>
        </p15:guide>
        <p15:guide id="121" orient="horz" pos="2432" userDrawn="1">
          <p15:clr>
            <a:srgbClr val="A4A3A4"/>
          </p15:clr>
        </p15:guide>
        <p15:guide id="138" pos="5647" userDrawn="1">
          <p15:clr>
            <a:srgbClr val="A4A3A4"/>
          </p15:clr>
        </p15:guide>
        <p15:guide id="139" pos="5602" userDrawn="1">
          <p15:clr>
            <a:srgbClr val="A4A3A4"/>
          </p15:clr>
        </p15:guide>
        <p15:guide id="141" orient="horz" pos="2387" userDrawn="1">
          <p15:clr>
            <a:srgbClr val="A4A3A4"/>
          </p15:clr>
        </p15:guide>
        <p15:guide id="170" pos="5511" userDrawn="1">
          <p15:clr>
            <a:srgbClr val="A4A3A4"/>
          </p15:clr>
        </p15:guide>
        <p15:guide id="179" orient="horz" pos="3657" userDrawn="1">
          <p15:clr>
            <a:srgbClr val="A4A3A4"/>
          </p15:clr>
        </p15:guide>
        <p15:guide id="180" orient="horz" pos="2568" userDrawn="1">
          <p15:clr>
            <a:srgbClr val="A4A3A4"/>
          </p15:clr>
        </p15:guide>
        <p15:guide id="181" orient="horz" pos="3965" userDrawn="1">
          <p15:clr>
            <a:srgbClr val="A4A3A4"/>
          </p15:clr>
        </p15:guide>
        <p15:guide id="182" orient="horz" pos="3929" userDrawn="1">
          <p15:clr>
            <a:srgbClr val="A4A3A4"/>
          </p15:clr>
        </p15:guide>
        <p15:guide id="183" orient="horz" pos="3850" userDrawn="1">
          <p15:clr>
            <a:srgbClr val="A4A3A4"/>
          </p15:clr>
        </p15:guide>
        <p15:guide id="187" orient="horz" pos="3203" userDrawn="1">
          <p15:clr>
            <a:srgbClr val="A4A3A4"/>
          </p15:clr>
        </p15:guide>
        <p15:guide id="189" orient="horz" pos="3385" userDrawn="1">
          <p15:clr>
            <a:srgbClr val="A4A3A4"/>
          </p15:clr>
        </p15:guide>
        <p15:guide id="190" orient="horz" pos="3304" userDrawn="1">
          <p15:clr>
            <a:srgbClr val="A4A3A4"/>
          </p15:clr>
        </p15:guide>
        <p15:guide id="191" orient="horz" pos="3227" userDrawn="1">
          <p15:clr>
            <a:srgbClr val="A4A3A4"/>
          </p15:clr>
        </p15:guide>
        <p15:guide id="200" pos="1084" userDrawn="1">
          <p15:clr>
            <a:srgbClr val="A4A3A4"/>
          </p15:clr>
        </p15:guide>
        <p15:guide id="208" orient="horz" pos="360" userDrawn="1">
          <p15:clr>
            <a:srgbClr val="A4A3A4"/>
          </p15:clr>
        </p15:guide>
        <p15:guide id="214" orient="horz" pos="1071" userDrawn="1">
          <p15:clr>
            <a:srgbClr val="A4A3A4"/>
          </p15:clr>
        </p15:guide>
        <p15:guide id="215" pos="2426" userDrawn="1">
          <p15:clr>
            <a:srgbClr val="A4A3A4"/>
          </p15:clr>
        </p15:guide>
        <p15:guide id="216" pos="2690" userDrawn="1">
          <p15:clr>
            <a:srgbClr val="A4A3A4"/>
          </p15:clr>
        </p15:guide>
        <p15:guide id="220" pos="2839" userDrawn="1">
          <p15:clr>
            <a:srgbClr val="A4A3A4"/>
          </p15:clr>
        </p15:guide>
        <p15:guide id="221" pos="2880" userDrawn="1">
          <p15:clr>
            <a:srgbClr val="A4A3A4"/>
          </p15:clr>
        </p15:guide>
        <p15:guide id="223" pos="3040" userDrawn="1">
          <p15:clr>
            <a:srgbClr val="A4A3A4"/>
          </p15:clr>
        </p15:guide>
        <p15:guide id="230" pos="2472" userDrawn="1">
          <p15:clr>
            <a:srgbClr val="A4A3A4"/>
          </p15:clr>
        </p15:guide>
        <p15:guide id="235" pos="912" userDrawn="1">
          <p15:clr>
            <a:srgbClr val="A4A3A4"/>
          </p15:clr>
        </p15:guide>
        <p15:guide id="236" orient="horz" pos="2976" userDrawn="1">
          <p15:clr>
            <a:srgbClr val="A4A3A4"/>
          </p15:clr>
        </p15:guide>
        <p15:guide id="241" pos="3722" userDrawn="1">
          <p15:clr>
            <a:srgbClr val="A4A3A4"/>
          </p15:clr>
        </p15:guide>
        <p15:guide id="242" pos="3923" userDrawn="1">
          <p15:clr>
            <a:srgbClr val="A4A3A4"/>
          </p15:clr>
        </p15:guide>
        <p15:guide id="243" pos="4063" userDrawn="1">
          <p15:clr>
            <a:srgbClr val="A4A3A4"/>
          </p15:clr>
        </p15:guide>
        <p15:guide id="244" pos="4232" userDrawn="1">
          <p15:clr>
            <a:srgbClr val="A4A3A4"/>
          </p15:clr>
        </p15:guide>
        <p15:guide id="245" pos="4403" userDrawn="1">
          <p15:clr>
            <a:srgbClr val="A4A3A4"/>
          </p15:clr>
        </p15:guide>
        <p15:guide id="246" pos="4572" userDrawn="1">
          <p15:clr>
            <a:srgbClr val="A4A3A4"/>
          </p15:clr>
        </p15:guide>
        <p15:guide id="247" pos="4742" userDrawn="1">
          <p15:clr>
            <a:srgbClr val="A4A3A4"/>
          </p15:clr>
        </p15:guide>
        <p15:guide id="248" pos="4912" userDrawn="1">
          <p15:clr>
            <a:srgbClr val="A4A3A4"/>
          </p15:clr>
        </p15:guide>
        <p15:guide id="249" pos="5082" userDrawn="1">
          <p15:clr>
            <a:srgbClr val="A4A3A4"/>
          </p15:clr>
        </p15:guide>
        <p15:guide id="250" pos="5252" userDrawn="1">
          <p15:clr>
            <a:srgbClr val="A4A3A4"/>
          </p15:clr>
        </p15:guide>
        <p15:guide id="251" orient="horz" pos="1434" userDrawn="1">
          <p15:clr>
            <a:srgbClr val="A4A3A4"/>
          </p15:clr>
        </p15:guide>
        <p15:guide id="255" pos="1256" userDrawn="1">
          <p15:clr>
            <a:srgbClr val="A4A3A4"/>
          </p15:clr>
        </p15:guide>
        <p15:guide id="261" pos="2056" userDrawn="1">
          <p15:clr>
            <a:srgbClr val="A4A3A4"/>
          </p15:clr>
        </p15:guide>
        <p15:guide id="265" pos="2109" userDrawn="1">
          <p15:clr>
            <a:srgbClr val="A4A3A4"/>
          </p15:clr>
        </p15:guide>
        <p15:guide id="266" pos="2245" userDrawn="1">
          <p15:clr>
            <a:srgbClr val="A4A3A4"/>
          </p15:clr>
        </p15:guide>
        <p15:guide id="267" pos="2760" userDrawn="1">
          <p15:clr>
            <a:srgbClr val="A4A3A4"/>
          </p15:clr>
        </p15:guide>
        <p15:guide id="269" pos="3640" userDrawn="1">
          <p15:clr>
            <a:srgbClr val="A4A3A4"/>
          </p15:clr>
        </p15:guide>
        <p15:guide id="270" pos="996" userDrawn="1">
          <p15:clr>
            <a:srgbClr val="A4A3A4"/>
          </p15:clr>
        </p15:guide>
        <p15:guide id="272" pos="2131" userDrawn="1">
          <p15:clr>
            <a:srgbClr val="A4A3A4"/>
          </p15:clr>
        </p15:guide>
        <p15:guide id="273" pos="1437" userDrawn="1">
          <p15:clr>
            <a:srgbClr val="A4A3A4"/>
          </p15:clr>
        </p15:guide>
        <p15:guide id="274" pos="1610" userDrawn="1">
          <p15:clr>
            <a:srgbClr val="A4A3A4"/>
          </p15:clr>
        </p15:guide>
        <p15:guide id="275" pos="1800" userDrawn="1">
          <p15:clr>
            <a:srgbClr val="A4A3A4"/>
          </p15:clr>
        </p15:guide>
        <p15:guide id="276" pos="1981" userDrawn="1">
          <p15:clr>
            <a:srgbClr val="A4A3A4"/>
          </p15:clr>
        </p15:guide>
        <p15:guide id="277" pos="3221" userDrawn="1">
          <p15:clr>
            <a:srgbClr val="A4A3A4"/>
          </p15:clr>
        </p15:guide>
        <p15:guide id="278" pos="3403" userDrawn="1">
          <p15:clr>
            <a:srgbClr val="A4A3A4"/>
          </p15:clr>
        </p15:guide>
        <p15:guide id="279" pos="35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zimmermann" initials="" lastIdx="3" clrIdx="0"/>
  <p:cmAuthor id="1" name=" ZIMMERMANN" initials="" lastIdx="16" clrIdx="1"/>
  <p:cmAuthor id="2" name="Prof. W. Zimmermann" initials="WZ" lastIdx="1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0000"/>
    <a:srgbClr val="CC99FF"/>
    <a:srgbClr val="99CCFF"/>
    <a:srgbClr val="0000FF"/>
    <a:srgbClr val="33CC33"/>
    <a:srgbClr val="FF0066"/>
    <a:srgbClr val="99FF99"/>
    <a:srgbClr val="FF9933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1" autoAdjust="0"/>
    <p:restoredTop sz="91457" autoAdjust="0"/>
  </p:normalViewPr>
  <p:slideViewPr>
    <p:cSldViewPr showGuides="1">
      <p:cViewPr varScale="1">
        <p:scale>
          <a:sx n="101" d="100"/>
          <a:sy n="101" d="100"/>
        </p:scale>
        <p:origin x="2238" y="108"/>
      </p:cViewPr>
      <p:guideLst>
        <p:guide orient="horz" pos="981"/>
        <p:guide orient="horz" pos="754"/>
        <p:guide orient="horz" pos="108"/>
        <p:guide orient="horz" pos="1026"/>
        <p:guide orient="horz" pos="73"/>
        <p:guide orient="horz" pos="2654"/>
        <p:guide orient="horz" pos="935"/>
        <p:guide orient="horz" pos="1670"/>
        <p:guide orient="horz" pos="596"/>
        <p:guide orient="horz" pos="1162"/>
        <p:guide orient="horz" pos="527"/>
        <p:guide orient="horz" pos="460"/>
        <p:guide orient="horz" pos="4006"/>
        <p:guide orient="horz" pos="1207"/>
        <p:guide orient="horz" pos="673"/>
        <p:guide/>
        <p:guide pos="5738"/>
        <p:guide pos="5760"/>
        <p:guide orient="horz" pos="3344"/>
        <p:guide orient="horz" pos="2667"/>
        <p:guide pos="5465"/>
        <p:guide orient="horz" pos="2069"/>
        <p:guide orient="horz" pos="2432"/>
        <p:guide pos="5647"/>
        <p:guide pos="5602"/>
        <p:guide orient="horz" pos="2387"/>
        <p:guide pos="5511"/>
        <p:guide orient="horz" pos="3657"/>
        <p:guide orient="horz" pos="2568"/>
        <p:guide orient="horz" pos="3965"/>
        <p:guide orient="horz" pos="3929"/>
        <p:guide orient="horz" pos="3850"/>
        <p:guide orient="horz" pos="3203"/>
        <p:guide orient="horz" pos="3385"/>
        <p:guide orient="horz" pos="3304"/>
        <p:guide orient="horz" pos="3227"/>
        <p:guide pos="1084"/>
        <p:guide orient="horz" pos="360"/>
        <p:guide orient="horz" pos="1071"/>
        <p:guide pos="2426"/>
        <p:guide pos="2690"/>
        <p:guide pos="2839"/>
        <p:guide pos="2880"/>
        <p:guide pos="3040"/>
        <p:guide pos="2472"/>
        <p:guide pos="912"/>
        <p:guide orient="horz" pos="2976"/>
        <p:guide pos="3722"/>
        <p:guide pos="3923"/>
        <p:guide pos="4063"/>
        <p:guide pos="4232"/>
        <p:guide pos="4403"/>
        <p:guide pos="4572"/>
        <p:guide pos="4742"/>
        <p:guide pos="4912"/>
        <p:guide pos="5082"/>
        <p:guide pos="5252"/>
        <p:guide orient="horz" pos="1434"/>
        <p:guide pos="1256"/>
        <p:guide pos="2056"/>
        <p:guide pos="2109"/>
        <p:guide pos="2245"/>
        <p:guide pos="2760"/>
        <p:guide pos="3640"/>
        <p:guide pos="996"/>
        <p:guide pos="2131"/>
        <p:guide pos="1437"/>
        <p:guide pos="1610"/>
        <p:guide pos="1800"/>
        <p:guide pos="1981"/>
        <p:guide pos="3221"/>
        <p:guide pos="3403"/>
        <p:guide pos="35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50" d="100"/>
        <a:sy n="150" d="100"/>
      </p:scale>
      <p:origin x="0" y="228"/>
    </p:cViewPr>
  </p:sorterViewPr>
  <p:notesViewPr>
    <p:cSldViewPr showGuides="1">
      <p:cViewPr varScale="1">
        <p:scale>
          <a:sx n="82" d="100"/>
          <a:sy n="82" d="100"/>
        </p:scale>
        <p:origin x="-2778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022D99-01CE-4690-8C35-3565538EF3B2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672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9672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B38B03-E95C-4679-BDF5-E0F80CCBB93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96044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Tx/>
              <a:buFontTx/>
              <a:buNone/>
              <a:defRPr sz="1200"/>
            </a:lvl1pPr>
          </a:lstStyle>
          <a:p>
            <a:endParaRPr lang="de-DE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Tx/>
              <a:buFontTx/>
              <a:buNone/>
              <a:defRPr sz="1200"/>
            </a:lvl1pPr>
          </a:lstStyle>
          <a:p>
            <a:endParaRPr lang="de-DE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59350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5631"/>
            <a:ext cx="5438775" cy="446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672"/>
            <a:ext cx="29464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ClrTx/>
              <a:buSzTx/>
              <a:buFontTx/>
              <a:buNone/>
              <a:defRPr sz="1200"/>
            </a:lvl1pPr>
          </a:lstStyle>
          <a:p>
            <a:endParaRPr lang="de-DE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672"/>
            <a:ext cx="2946400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Tx/>
              <a:buFontTx/>
              <a:buNone/>
              <a:defRPr sz="1200"/>
            </a:lvl1pPr>
          </a:lstStyle>
          <a:p>
            <a:fld id="{A562927C-B1B4-4CE4-80F9-1374046703EF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26500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2927C-B1B4-4CE4-80F9-1374046703EF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79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AE4E15-5B11-4747-8361-BE254EACFB06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8BB2-2D7F-4885-A88A-1206D5BBDE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6894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AE4E15-5B11-4747-8361-BE254EACFB06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8BB2-2D7F-4885-A88A-1206D5BBDE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6498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AE4E15-5B11-4747-8361-BE254EACFB06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8BB2-2D7F-4885-A88A-1206D5BBDE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5827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BB3D-ADDF-4B69-8246-1DD5E01C04FB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B321D-2CC5-4F18-96AC-E7981D5521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85034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BB3D-ADDF-4B69-8246-1DD5E01C04FB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B321D-2CC5-4F18-96AC-E7981D5521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4129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BB3D-ADDF-4B69-8246-1DD5E01C04FB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B321D-2CC5-4F18-96AC-E7981D5521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10452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BB3D-ADDF-4B69-8246-1DD5E01C04FB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B321D-2CC5-4F18-96AC-E7981D5521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45587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BB3D-ADDF-4B69-8246-1DD5E01C04FB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B321D-2CC5-4F18-96AC-E7981D5521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18864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BB3D-ADDF-4B69-8246-1DD5E01C04FB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B321D-2CC5-4F18-96AC-E7981D5521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50705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BB3D-ADDF-4B69-8246-1DD5E01C04FB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B321D-2CC5-4F18-96AC-E7981D5521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755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BB3D-ADDF-4B69-8246-1DD5E01C04FB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B321D-2CC5-4F18-96AC-E7981D5521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459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AE4E15-5B11-4747-8361-BE254EACFB06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8BB2-2D7F-4885-A88A-1206D5BBDE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73225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BB3D-ADDF-4B69-8246-1DD5E01C04FB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B321D-2CC5-4F18-96AC-E7981D5521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8305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BB3D-ADDF-4B69-8246-1DD5E01C04FB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B321D-2CC5-4F18-96AC-E7981D5521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5638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BB3D-ADDF-4B69-8246-1DD5E01C04FB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B321D-2CC5-4F18-96AC-E7981D5521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4120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39E9250-E7A8-43DD-B1CE-5CBF2104557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08246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ADDD29D-9EE9-4345-890E-3AE96D99EA0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77384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BCDB523-7573-4E5C-8FCD-B0E016841E1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66699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5B71864-75C2-47DA-B372-BBA69ED5AAC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88953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3017899-0364-47CE-8C06-3BFAADA1DE5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91146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1B46898-59B1-4BD6-BD39-CAFB445A99C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92048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0531049-5710-4497-A3D0-95E2C12658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3113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AE4E15-5B11-4747-8361-BE254EACFB06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8BB2-2D7F-4885-A88A-1206D5BBDE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064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90BE504-1FD3-4D78-AADC-AB64B22959E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83934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01C19D9-7C86-43DC-B816-3CDAED641DF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24213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3D0EDAF4-32D6-4A3C-94AB-3D1A925553A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01695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FE9B55A-9993-4EF1-A8DE-3862A8B6F28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1101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AE4E15-5B11-4747-8361-BE254EACFB06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8BB2-2D7F-4885-A88A-1206D5BBDE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5403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AE4E15-5B11-4747-8361-BE254EACFB06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8BB2-2D7F-4885-A88A-1206D5BBDE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6609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AE4E15-5B11-4747-8361-BE254EACFB06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8BB2-2D7F-4885-A88A-1206D5BBDE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178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AE4E15-5B11-4747-8361-BE254EACFB06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8BB2-2D7F-4885-A88A-1206D5BBDE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0843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AE4E15-5B11-4747-8361-BE254EACFB06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8BB2-2D7F-4885-A88A-1206D5BBDE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4962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AE4E15-5B11-4747-8361-BE254EACFB06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8BB2-2D7F-4885-A88A-1206D5BBDE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0331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E8BB2-2D7F-4885-A88A-1206D5BBDE9B}" type="slidenum">
              <a:rPr lang="de-DE" smtClean="0"/>
              <a:t>‹Nr.›</a:t>
            </a:fld>
            <a:endParaRPr lang="de-DE"/>
          </a:p>
        </p:txBody>
      </p:sp>
      <p:cxnSp>
        <p:nvCxnSpPr>
          <p:cNvPr id="8" name="Gerade Verbindung 7"/>
          <p:cNvCxnSpPr/>
          <p:nvPr userDrawn="1"/>
        </p:nvCxnSpPr>
        <p:spPr>
          <a:xfrm>
            <a:off x="0" y="692150"/>
            <a:ext cx="9144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702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7BB3D-ADDF-4B69-8246-1DD5E01C04FB}" type="datetimeFigureOut">
              <a:rPr lang="de-DE" smtClean="0"/>
              <a:t>07.05.2026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B321D-2CC5-4F18-96AC-E7981D5521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0564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23850" y="6413500"/>
            <a:ext cx="68580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ClrTx/>
              <a:buSz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Wolfgang Zimmermann                                                 CEA Symposium Montréal 2010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86550" y="64135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srgbClr val="000000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336146-D5AB-47A9-85A7-72F3045D09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172" name="Line 16"/>
          <p:cNvSpPr>
            <a:spLocks noChangeShapeType="1"/>
          </p:cNvSpPr>
          <p:nvPr userDrawn="1"/>
        </p:nvSpPr>
        <p:spPr bwMode="auto">
          <a:xfrm>
            <a:off x="0" y="692150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buClrTx/>
              <a:buSzTx/>
              <a:buFontTx/>
              <a:buNone/>
            </a:pPr>
            <a:endParaRPr lang="de-DE" sz="140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7173" name="Line 17"/>
          <p:cNvSpPr>
            <a:spLocks noChangeShapeType="1"/>
          </p:cNvSpPr>
          <p:nvPr userDrawn="1"/>
        </p:nvSpPr>
        <p:spPr bwMode="auto">
          <a:xfrm>
            <a:off x="0" y="6477000"/>
            <a:ext cx="9144000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buClrTx/>
              <a:buSzTx/>
              <a:buFontTx/>
              <a:buNone/>
            </a:pPr>
            <a:endParaRPr lang="de-DE" sz="140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grpSp>
        <p:nvGrpSpPr>
          <p:cNvPr id="7174" name="Group 19"/>
          <p:cNvGrpSpPr>
            <a:grpSpLocks/>
          </p:cNvGrpSpPr>
          <p:nvPr userDrawn="1"/>
        </p:nvGrpSpPr>
        <p:grpSpPr bwMode="auto">
          <a:xfrm>
            <a:off x="8459788" y="115888"/>
            <a:ext cx="504825" cy="720725"/>
            <a:chOff x="1207" y="1117"/>
            <a:chExt cx="2081" cy="2812"/>
          </a:xfrm>
        </p:grpSpPr>
        <p:pic>
          <p:nvPicPr>
            <p:cNvPr id="7175" name="Picture 20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11" t="13683" r="56981" b="2809"/>
            <a:stretch>
              <a:fillRect/>
            </a:stretch>
          </p:blipFill>
          <p:spPr bwMode="auto">
            <a:xfrm>
              <a:off x="1207" y="1162"/>
              <a:ext cx="2027" cy="27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76" name="Rectangle 21"/>
            <p:cNvSpPr>
              <a:spLocks noChangeArrowheads="1"/>
            </p:cNvSpPr>
            <p:nvPr/>
          </p:nvSpPr>
          <p:spPr bwMode="auto">
            <a:xfrm>
              <a:off x="3061" y="1117"/>
              <a:ext cx="227" cy="14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de-DE">
                <a:solidFill>
                  <a:srgbClr val="000000"/>
                </a:solidFill>
                <a:latin typeface="Arial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7856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F80C5C14-2E35-44D6-98A3-19C0ABA73BED}"/>
              </a:ext>
            </a:extLst>
          </p:cNvPr>
          <p:cNvGrpSpPr/>
          <p:nvPr/>
        </p:nvGrpSpPr>
        <p:grpSpPr>
          <a:xfrm>
            <a:off x="6501018" y="906855"/>
            <a:ext cx="1771650" cy="1209676"/>
            <a:chOff x="7292976" y="116632"/>
            <a:chExt cx="1771650" cy="1209676"/>
          </a:xfrm>
        </p:grpSpPr>
        <p:sp>
          <p:nvSpPr>
            <p:cNvPr id="429" name="Rectangle 361"/>
            <p:cNvSpPr>
              <a:spLocks noChangeArrowheads="1"/>
            </p:cNvSpPr>
            <p:nvPr/>
          </p:nvSpPr>
          <p:spPr bwMode="auto">
            <a:xfrm>
              <a:off x="7292976" y="116632"/>
              <a:ext cx="1771650" cy="12096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buClr>
                  <a:srgbClr val="000000"/>
                </a:buClr>
                <a:buSzPct val="135000"/>
                <a:buFont typeface="StarBats" charset="0"/>
                <a:buNone/>
                <a:defRPr/>
              </a:pPr>
              <a:endParaRPr lang="de-DE" sz="18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424" name="Text Box 355"/>
            <p:cNvSpPr txBox="1">
              <a:spLocks noChangeArrowheads="1"/>
            </p:cNvSpPr>
            <p:nvPr/>
          </p:nvSpPr>
          <p:spPr bwMode="auto">
            <a:xfrm>
              <a:off x="7564438" y="1075482"/>
              <a:ext cx="1328738" cy="1857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de-DE" sz="1200" dirty="0">
                  <a:solidFill>
                    <a:srgbClr val="000000"/>
                  </a:solidFill>
                  <a:latin typeface="Arial" pitchFamily="34" charset="0"/>
                </a:rPr>
                <a:t>ITAM-like endocytic</a:t>
              </a:r>
            </a:p>
          </p:txBody>
        </p:sp>
        <p:sp>
          <p:nvSpPr>
            <p:cNvPr id="425" name="Oval 357"/>
            <p:cNvSpPr>
              <a:spLocks noChangeArrowheads="1"/>
            </p:cNvSpPr>
            <p:nvPr/>
          </p:nvSpPr>
          <p:spPr bwMode="auto">
            <a:xfrm>
              <a:off x="7364571" y="194420"/>
              <a:ext cx="136208" cy="18415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buClr>
                  <a:srgbClr val="000000"/>
                </a:buClr>
                <a:buSzPct val="135000"/>
                <a:buFont typeface="StarBats" charset="0"/>
                <a:buNone/>
                <a:defRPr/>
              </a:pPr>
              <a:endParaRPr lang="de-DE" sz="18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426" name="Oval 358"/>
            <p:cNvSpPr>
              <a:spLocks noChangeArrowheads="1"/>
            </p:cNvSpPr>
            <p:nvPr/>
          </p:nvSpPr>
          <p:spPr bwMode="auto">
            <a:xfrm>
              <a:off x="8226426" y="192831"/>
              <a:ext cx="152792" cy="185738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buClrTx/>
                <a:buSzTx/>
                <a:buFontTx/>
                <a:buNone/>
              </a:pPr>
              <a:r>
                <a:rPr lang="de-DE" sz="1000"/>
                <a:t>A</a:t>
              </a:r>
            </a:p>
          </p:txBody>
        </p:sp>
        <p:sp>
          <p:nvSpPr>
            <p:cNvPr id="427" name="Text Box 359"/>
            <p:cNvSpPr txBox="1">
              <a:spLocks noChangeArrowheads="1"/>
            </p:cNvSpPr>
            <p:nvPr/>
          </p:nvSpPr>
          <p:spPr bwMode="auto">
            <a:xfrm>
              <a:off x="7470776" y="137270"/>
              <a:ext cx="690562" cy="3381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DE" sz="1200" dirty="0">
                  <a:solidFill>
                    <a:srgbClr val="000000"/>
                  </a:solidFill>
                  <a:latin typeface="Arial" pitchFamily="34" charset="0"/>
                </a:rPr>
                <a:t>IgV-like</a:t>
              </a:r>
            </a:p>
          </p:txBody>
        </p:sp>
        <p:sp>
          <p:nvSpPr>
            <p:cNvPr id="428" name="Text Box 360"/>
            <p:cNvSpPr txBox="1">
              <a:spLocks noChangeArrowheads="1"/>
            </p:cNvSpPr>
            <p:nvPr/>
          </p:nvSpPr>
          <p:spPr bwMode="auto">
            <a:xfrm>
              <a:off x="8326438" y="137270"/>
              <a:ext cx="698500" cy="3381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DE" sz="1200" dirty="0">
                  <a:solidFill>
                    <a:srgbClr val="000000"/>
                  </a:solidFill>
                  <a:latin typeface="Arial" pitchFamily="34" charset="0"/>
                </a:rPr>
                <a:t>IgC-like</a:t>
              </a:r>
            </a:p>
          </p:txBody>
        </p:sp>
        <p:sp>
          <p:nvSpPr>
            <p:cNvPr id="430" name="Rectangle 362"/>
            <p:cNvSpPr>
              <a:spLocks noChangeArrowheads="1"/>
            </p:cNvSpPr>
            <p:nvPr/>
          </p:nvSpPr>
          <p:spPr bwMode="auto">
            <a:xfrm>
              <a:off x="7394576" y="1092945"/>
              <a:ext cx="71437" cy="144462"/>
            </a:xfrm>
            <a:prstGeom prst="rect">
              <a:avLst/>
            </a:prstGeom>
            <a:solidFill>
              <a:srgbClr val="0000FF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buClr>
                  <a:srgbClr val="000000"/>
                </a:buClr>
                <a:buSzPct val="135000"/>
                <a:buFont typeface="StarBats" charset="0"/>
                <a:buNone/>
                <a:defRPr/>
              </a:pPr>
              <a:endParaRPr lang="de-DE" sz="18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431" name="Rectangle 364"/>
            <p:cNvSpPr>
              <a:spLocks noChangeArrowheads="1"/>
            </p:cNvSpPr>
            <p:nvPr/>
          </p:nvSpPr>
          <p:spPr bwMode="auto">
            <a:xfrm>
              <a:off x="7392988" y="445245"/>
              <a:ext cx="71438" cy="144462"/>
            </a:xfrm>
            <a:prstGeom prst="rect">
              <a:avLst/>
            </a:prstGeom>
            <a:solidFill>
              <a:srgbClr val="FF0066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buClr>
                  <a:srgbClr val="000000"/>
                </a:buClr>
                <a:buSzPct val="135000"/>
                <a:buFont typeface="StarBats" charset="0"/>
                <a:buNone/>
                <a:defRPr/>
              </a:pPr>
              <a:endParaRPr lang="de-DE" sz="18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432" name="Rectangle 365"/>
            <p:cNvSpPr>
              <a:spLocks noChangeArrowheads="1"/>
            </p:cNvSpPr>
            <p:nvPr/>
          </p:nvSpPr>
          <p:spPr bwMode="auto">
            <a:xfrm>
              <a:off x="7397751" y="656382"/>
              <a:ext cx="71437" cy="144463"/>
            </a:xfrm>
            <a:prstGeom prst="rect">
              <a:avLst/>
            </a:prstGeom>
            <a:solidFill>
              <a:srgbClr val="FFFF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buClr>
                  <a:srgbClr val="000000"/>
                </a:buClr>
                <a:buSzPct val="135000"/>
                <a:buFont typeface="StarBats" charset="0"/>
                <a:buNone/>
                <a:defRPr/>
              </a:pPr>
              <a:endParaRPr lang="de-DE" sz="18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433" name="Rectangle 369"/>
            <p:cNvSpPr>
              <a:spLocks noChangeArrowheads="1"/>
            </p:cNvSpPr>
            <p:nvPr/>
          </p:nvSpPr>
          <p:spPr bwMode="auto">
            <a:xfrm>
              <a:off x="7397751" y="873870"/>
              <a:ext cx="71437" cy="144462"/>
            </a:xfrm>
            <a:prstGeom prst="rect">
              <a:avLst/>
            </a:prstGeom>
            <a:solidFill>
              <a:srgbClr val="00CC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>
                <a:buClr>
                  <a:srgbClr val="000000"/>
                </a:buClr>
                <a:buSzPct val="135000"/>
                <a:buFont typeface="StarBats" charset="0"/>
                <a:buNone/>
                <a:defRPr/>
              </a:pPr>
              <a:endParaRPr lang="de-DE" sz="18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435" name="Text Box 355"/>
            <p:cNvSpPr txBox="1">
              <a:spLocks noChangeArrowheads="1"/>
            </p:cNvSpPr>
            <p:nvPr/>
          </p:nvSpPr>
          <p:spPr bwMode="auto">
            <a:xfrm>
              <a:off x="7564438" y="853231"/>
              <a:ext cx="357188" cy="1857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de-DE" sz="1200">
                  <a:solidFill>
                    <a:srgbClr val="000000"/>
                  </a:solidFill>
                  <a:latin typeface="Arial" pitchFamily="34" charset="0"/>
                </a:rPr>
                <a:t>ITAM</a:t>
              </a:r>
            </a:p>
          </p:txBody>
        </p:sp>
        <p:sp>
          <p:nvSpPr>
            <p:cNvPr id="436" name="Text Box 355"/>
            <p:cNvSpPr txBox="1">
              <a:spLocks noChangeArrowheads="1"/>
            </p:cNvSpPr>
            <p:nvPr/>
          </p:nvSpPr>
          <p:spPr bwMode="auto">
            <a:xfrm>
              <a:off x="7564438" y="403970"/>
              <a:ext cx="309563" cy="185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de-DE" sz="1200">
                  <a:solidFill>
                    <a:srgbClr val="000000"/>
                  </a:solidFill>
                  <a:latin typeface="Arial" pitchFamily="34" charset="0"/>
                </a:rPr>
                <a:t>ITIM</a:t>
              </a:r>
            </a:p>
          </p:txBody>
        </p:sp>
        <p:sp>
          <p:nvSpPr>
            <p:cNvPr id="437" name="Text Box 355"/>
            <p:cNvSpPr txBox="1">
              <a:spLocks noChangeArrowheads="1"/>
            </p:cNvSpPr>
            <p:nvPr/>
          </p:nvSpPr>
          <p:spPr bwMode="auto">
            <a:xfrm>
              <a:off x="7564438" y="634157"/>
              <a:ext cx="368300" cy="184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de-DE" sz="1200">
                  <a:solidFill>
                    <a:srgbClr val="000000"/>
                  </a:solidFill>
                  <a:latin typeface="Arial" pitchFamily="34" charset="0"/>
                </a:rPr>
                <a:t>ITSM</a:t>
              </a:r>
            </a:p>
          </p:txBody>
        </p:sp>
        <p:sp>
          <p:nvSpPr>
            <p:cNvPr id="539" name="Oval 358"/>
            <p:cNvSpPr>
              <a:spLocks noChangeArrowheads="1"/>
            </p:cNvSpPr>
            <p:nvPr/>
          </p:nvSpPr>
          <p:spPr bwMode="auto">
            <a:xfrm>
              <a:off x="8226818" y="482908"/>
              <a:ext cx="155575" cy="18573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>
                <a:buClr>
                  <a:srgbClr val="000000"/>
                </a:buClr>
                <a:buSzPct val="135000"/>
                <a:buFont typeface="StarBats" charset="0"/>
                <a:buNone/>
                <a:defRPr/>
              </a:pPr>
              <a:r>
                <a:rPr lang="de-DE" sz="1000">
                  <a:solidFill>
                    <a:srgbClr val="000000"/>
                  </a:solidFill>
                  <a:latin typeface="Arial" pitchFamily="34" charset="0"/>
                </a:rPr>
                <a:t>B</a:t>
              </a:r>
            </a:p>
          </p:txBody>
        </p:sp>
        <p:sp>
          <p:nvSpPr>
            <p:cNvPr id="544" name="Text Box 360"/>
            <p:cNvSpPr txBox="1">
              <a:spLocks noChangeArrowheads="1"/>
            </p:cNvSpPr>
            <p:nvPr/>
          </p:nvSpPr>
          <p:spPr bwMode="auto">
            <a:xfrm>
              <a:off x="8326438" y="427347"/>
              <a:ext cx="698500" cy="3381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DE" sz="1200" dirty="0">
                  <a:solidFill>
                    <a:srgbClr val="000000"/>
                  </a:solidFill>
                  <a:latin typeface="Arial" pitchFamily="34" charset="0"/>
                </a:rPr>
                <a:t>IgC-like</a:t>
              </a:r>
            </a:p>
          </p:txBody>
        </p:sp>
      </p:grpSp>
      <p:sp>
        <p:nvSpPr>
          <p:cNvPr id="357" name="Text Box 477"/>
          <p:cNvSpPr txBox="1">
            <a:spLocks noChangeArrowheads="1"/>
          </p:cNvSpPr>
          <p:nvPr/>
        </p:nvSpPr>
        <p:spPr bwMode="auto">
          <a:xfrm>
            <a:off x="395126" y="1237407"/>
            <a:ext cx="1440570" cy="72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r">
              <a:buClrTx/>
              <a:buSzTx/>
              <a:buFontTx/>
              <a:buNone/>
            </a:pPr>
            <a:r>
              <a:rPr lang="en-US" sz="1100" b="1" dirty="0">
                <a:latin typeface="Arial" pitchFamily="34" charset="0"/>
              </a:rPr>
              <a:t>Snakes </a:t>
            </a:r>
          </a:p>
          <a:p>
            <a:pPr algn="r">
              <a:buClrTx/>
              <a:buSzTx/>
              <a:buFontTx/>
              <a:buNone/>
            </a:pPr>
            <a:r>
              <a:rPr lang="en-US" sz="1100" b="1" dirty="0">
                <a:latin typeface="Arial" pitchFamily="34" charset="0"/>
              </a:rPr>
              <a:t>Viperidae </a:t>
            </a:r>
            <a:r>
              <a:rPr lang="en-US" sz="1100" dirty="0">
                <a:latin typeface="Arial" pitchFamily="34" charset="0"/>
              </a:rPr>
              <a:t>(family)</a:t>
            </a:r>
          </a:p>
          <a:p>
            <a:pPr algn="r">
              <a:buClrTx/>
              <a:buSzTx/>
              <a:buFontTx/>
              <a:buNone/>
            </a:pPr>
            <a:r>
              <a:rPr lang="en-US" sz="1100" dirty="0">
                <a:latin typeface="+mn-lt"/>
                <a:ea typeface="ＭＳ Ｐゴシック" pitchFamily="34" charset="-128"/>
              </a:rPr>
              <a:t>Western rattlesnake</a:t>
            </a:r>
          </a:p>
          <a:p>
            <a:pPr algn="r">
              <a:buClrTx/>
              <a:buSzTx/>
              <a:buFontTx/>
              <a:buNone/>
            </a:pPr>
            <a:r>
              <a:rPr lang="en-US" sz="800" i="1" dirty="0">
                <a:latin typeface="+mn-lt"/>
                <a:ea typeface="ＭＳ Ｐゴシック" pitchFamily="34" charset="-128"/>
              </a:rPr>
              <a:t>Crotalus viridis</a:t>
            </a:r>
          </a:p>
        </p:txBody>
      </p:sp>
      <p:sp>
        <p:nvSpPr>
          <p:cNvPr id="358" name="Line 336"/>
          <p:cNvSpPr>
            <a:spLocks noChangeShapeType="1"/>
          </p:cNvSpPr>
          <p:nvPr/>
        </p:nvSpPr>
        <p:spPr bwMode="auto">
          <a:xfrm>
            <a:off x="1907702" y="2033980"/>
            <a:ext cx="410445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64" name="Line 337"/>
          <p:cNvSpPr>
            <a:spLocks noChangeShapeType="1"/>
          </p:cNvSpPr>
          <p:nvPr/>
        </p:nvSpPr>
        <p:spPr bwMode="auto">
          <a:xfrm>
            <a:off x="1907703" y="2076843"/>
            <a:ext cx="410416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65" name="Text Box 792"/>
          <p:cNvSpPr txBox="1">
            <a:spLocks noChangeArrowheads="1"/>
          </p:cNvSpPr>
          <p:nvPr/>
        </p:nvSpPr>
        <p:spPr bwMode="auto">
          <a:xfrm>
            <a:off x="3700710" y="2289568"/>
            <a:ext cx="18915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>
              <a:buClrTx/>
              <a:buSzTx/>
              <a:buFontTx/>
              <a:buNone/>
            </a:pPr>
            <a:r>
              <a:rPr lang="de-DE" sz="800" dirty="0">
                <a:latin typeface="Arial" pitchFamily="34" charset="0"/>
              </a:rPr>
              <a:t>C1L</a:t>
            </a:r>
          </a:p>
        </p:txBody>
      </p:sp>
      <p:sp>
        <p:nvSpPr>
          <p:cNvPr id="366" name="Line 814"/>
          <p:cNvSpPr>
            <a:spLocks noChangeShapeType="1"/>
          </p:cNvSpPr>
          <p:nvPr/>
        </p:nvSpPr>
        <p:spPr bwMode="auto">
          <a:xfrm>
            <a:off x="3793772" y="1997468"/>
            <a:ext cx="0" cy="269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67" name="Rectangle 815"/>
          <p:cNvSpPr>
            <a:spLocks noChangeArrowheads="1"/>
          </p:cNvSpPr>
          <p:nvPr/>
        </p:nvSpPr>
        <p:spPr bwMode="auto">
          <a:xfrm>
            <a:off x="3769960" y="2092718"/>
            <a:ext cx="46037" cy="76200"/>
          </a:xfrm>
          <a:prstGeom prst="rect">
            <a:avLst/>
          </a:prstGeom>
          <a:solidFill>
            <a:srgbClr val="FF00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368" name="Rectangle 816"/>
          <p:cNvSpPr>
            <a:spLocks noChangeArrowheads="1"/>
          </p:cNvSpPr>
          <p:nvPr/>
        </p:nvSpPr>
        <p:spPr bwMode="auto">
          <a:xfrm>
            <a:off x="3769960" y="2189556"/>
            <a:ext cx="46037" cy="74612"/>
          </a:xfrm>
          <a:prstGeom prst="rect">
            <a:avLst/>
          </a:prstGeom>
          <a:solidFill>
            <a:srgbClr val="FF00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/>
          </a:p>
        </p:txBody>
      </p:sp>
      <p:sp>
        <p:nvSpPr>
          <p:cNvPr id="369" name="Oval 103"/>
          <p:cNvSpPr>
            <a:spLocks noChangeArrowheads="1"/>
          </p:cNvSpPr>
          <p:nvPr/>
        </p:nvSpPr>
        <p:spPr bwMode="auto">
          <a:xfrm>
            <a:off x="3731860" y="1229671"/>
            <a:ext cx="123825" cy="149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378" name="Oval 106"/>
          <p:cNvSpPr>
            <a:spLocks noChangeArrowheads="1"/>
          </p:cNvSpPr>
          <p:nvPr/>
        </p:nvSpPr>
        <p:spPr bwMode="auto">
          <a:xfrm>
            <a:off x="3731284" y="1690376"/>
            <a:ext cx="123825" cy="1492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379" name="Oval 456"/>
          <p:cNvSpPr>
            <a:spLocks noChangeArrowheads="1"/>
          </p:cNvSpPr>
          <p:nvPr/>
        </p:nvSpPr>
        <p:spPr bwMode="auto">
          <a:xfrm>
            <a:off x="3730794" y="184333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384" name="Oval 106"/>
          <p:cNvSpPr>
            <a:spLocks noChangeArrowheads="1"/>
          </p:cNvSpPr>
          <p:nvPr/>
        </p:nvSpPr>
        <p:spPr bwMode="auto">
          <a:xfrm>
            <a:off x="3731284" y="1384226"/>
            <a:ext cx="123825" cy="1492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385" name="Oval 456"/>
          <p:cNvSpPr>
            <a:spLocks noChangeArrowheads="1"/>
          </p:cNvSpPr>
          <p:nvPr/>
        </p:nvSpPr>
        <p:spPr bwMode="auto">
          <a:xfrm>
            <a:off x="3730794" y="153718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386" name="Text Box 792"/>
          <p:cNvSpPr txBox="1">
            <a:spLocks noChangeArrowheads="1"/>
          </p:cNvSpPr>
          <p:nvPr/>
        </p:nvSpPr>
        <p:spPr bwMode="auto">
          <a:xfrm>
            <a:off x="4275967" y="2289568"/>
            <a:ext cx="18915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>
              <a:buClrTx/>
              <a:buSzTx/>
              <a:buFontTx/>
              <a:buNone/>
            </a:pPr>
            <a:r>
              <a:rPr lang="de-DE" sz="800" dirty="0">
                <a:latin typeface="Arial" pitchFamily="34" charset="0"/>
              </a:rPr>
              <a:t>C1L</a:t>
            </a:r>
          </a:p>
        </p:txBody>
      </p:sp>
      <p:sp>
        <p:nvSpPr>
          <p:cNvPr id="387" name="Line 814"/>
          <p:cNvSpPr>
            <a:spLocks noChangeShapeType="1"/>
          </p:cNvSpPr>
          <p:nvPr/>
        </p:nvSpPr>
        <p:spPr bwMode="auto">
          <a:xfrm>
            <a:off x="4369029" y="1997468"/>
            <a:ext cx="0" cy="269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88" name="Rectangle 815"/>
          <p:cNvSpPr>
            <a:spLocks noChangeArrowheads="1"/>
          </p:cNvSpPr>
          <p:nvPr/>
        </p:nvSpPr>
        <p:spPr bwMode="auto">
          <a:xfrm>
            <a:off x="4345217" y="2092718"/>
            <a:ext cx="46037" cy="76200"/>
          </a:xfrm>
          <a:prstGeom prst="rect">
            <a:avLst/>
          </a:prstGeom>
          <a:solidFill>
            <a:srgbClr val="FF00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389" name="Rectangle 816"/>
          <p:cNvSpPr>
            <a:spLocks noChangeArrowheads="1"/>
          </p:cNvSpPr>
          <p:nvPr/>
        </p:nvSpPr>
        <p:spPr bwMode="auto">
          <a:xfrm>
            <a:off x="4345217" y="2189556"/>
            <a:ext cx="46037" cy="74612"/>
          </a:xfrm>
          <a:prstGeom prst="rect">
            <a:avLst/>
          </a:prstGeom>
          <a:solidFill>
            <a:srgbClr val="FF00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/>
          </a:p>
        </p:txBody>
      </p:sp>
      <p:sp>
        <p:nvSpPr>
          <p:cNvPr id="390" name="Oval 103"/>
          <p:cNvSpPr>
            <a:spLocks noChangeArrowheads="1"/>
          </p:cNvSpPr>
          <p:nvPr/>
        </p:nvSpPr>
        <p:spPr bwMode="auto">
          <a:xfrm>
            <a:off x="4307117" y="1383556"/>
            <a:ext cx="123825" cy="149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391" name="Oval 106"/>
          <p:cNvSpPr>
            <a:spLocks noChangeArrowheads="1"/>
          </p:cNvSpPr>
          <p:nvPr/>
        </p:nvSpPr>
        <p:spPr bwMode="auto">
          <a:xfrm>
            <a:off x="4306541" y="1690376"/>
            <a:ext cx="123825" cy="1492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392" name="Oval 456"/>
          <p:cNvSpPr>
            <a:spLocks noChangeArrowheads="1"/>
          </p:cNvSpPr>
          <p:nvPr/>
        </p:nvSpPr>
        <p:spPr bwMode="auto">
          <a:xfrm>
            <a:off x="4306051" y="184333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394" name="Oval 456"/>
          <p:cNvSpPr>
            <a:spLocks noChangeArrowheads="1"/>
          </p:cNvSpPr>
          <p:nvPr/>
        </p:nvSpPr>
        <p:spPr bwMode="auto">
          <a:xfrm>
            <a:off x="4306051" y="153718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395" name="Text Box 792"/>
          <p:cNvSpPr txBox="1">
            <a:spLocks noChangeArrowheads="1"/>
          </p:cNvSpPr>
          <p:nvPr/>
        </p:nvSpPr>
        <p:spPr bwMode="auto">
          <a:xfrm>
            <a:off x="5419689" y="2289568"/>
            <a:ext cx="18915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>
              <a:buClrTx/>
              <a:buSzTx/>
              <a:buFontTx/>
              <a:buNone/>
            </a:pPr>
            <a:r>
              <a:rPr lang="de-DE" sz="800" dirty="0">
                <a:latin typeface="Arial" pitchFamily="34" charset="0"/>
              </a:rPr>
              <a:t>C1L</a:t>
            </a:r>
          </a:p>
        </p:txBody>
      </p:sp>
      <p:sp>
        <p:nvSpPr>
          <p:cNvPr id="396" name="Line 814"/>
          <p:cNvSpPr>
            <a:spLocks noChangeShapeType="1"/>
          </p:cNvSpPr>
          <p:nvPr/>
        </p:nvSpPr>
        <p:spPr bwMode="auto">
          <a:xfrm>
            <a:off x="5512751" y="1997468"/>
            <a:ext cx="0" cy="269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7" name="Rectangle 815"/>
          <p:cNvSpPr>
            <a:spLocks noChangeArrowheads="1"/>
          </p:cNvSpPr>
          <p:nvPr/>
        </p:nvSpPr>
        <p:spPr bwMode="auto">
          <a:xfrm>
            <a:off x="5488939" y="2092718"/>
            <a:ext cx="46037" cy="76200"/>
          </a:xfrm>
          <a:prstGeom prst="rect">
            <a:avLst/>
          </a:prstGeom>
          <a:solidFill>
            <a:srgbClr val="FF00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398" name="Rectangle 816"/>
          <p:cNvSpPr>
            <a:spLocks noChangeArrowheads="1"/>
          </p:cNvSpPr>
          <p:nvPr/>
        </p:nvSpPr>
        <p:spPr bwMode="auto">
          <a:xfrm>
            <a:off x="5488939" y="2189556"/>
            <a:ext cx="46037" cy="74612"/>
          </a:xfrm>
          <a:prstGeom prst="rect">
            <a:avLst/>
          </a:prstGeom>
          <a:solidFill>
            <a:srgbClr val="FF00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/>
          </a:p>
        </p:txBody>
      </p:sp>
      <p:sp>
        <p:nvSpPr>
          <p:cNvPr id="399" name="Oval 103"/>
          <p:cNvSpPr>
            <a:spLocks noChangeArrowheads="1"/>
          </p:cNvSpPr>
          <p:nvPr/>
        </p:nvSpPr>
        <p:spPr bwMode="auto">
          <a:xfrm>
            <a:off x="5450839" y="1850653"/>
            <a:ext cx="123825" cy="149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05" name="Text Box 792"/>
          <p:cNvSpPr txBox="1">
            <a:spLocks noChangeArrowheads="1"/>
          </p:cNvSpPr>
          <p:nvPr/>
        </p:nvSpPr>
        <p:spPr bwMode="auto">
          <a:xfrm>
            <a:off x="4848525" y="2289568"/>
            <a:ext cx="18915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>
              <a:buClrTx/>
              <a:buSzTx/>
              <a:buFontTx/>
              <a:buNone/>
            </a:pPr>
            <a:r>
              <a:rPr lang="de-DE" sz="800" dirty="0">
                <a:latin typeface="Arial" pitchFamily="34" charset="0"/>
              </a:rPr>
              <a:t>C1L</a:t>
            </a:r>
          </a:p>
        </p:txBody>
      </p:sp>
      <p:sp>
        <p:nvSpPr>
          <p:cNvPr id="406" name="Line 814"/>
          <p:cNvSpPr>
            <a:spLocks noChangeShapeType="1"/>
          </p:cNvSpPr>
          <p:nvPr/>
        </p:nvSpPr>
        <p:spPr bwMode="auto">
          <a:xfrm>
            <a:off x="4941587" y="1997468"/>
            <a:ext cx="0" cy="269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07" name="Rectangle 815"/>
          <p:cNvSpPr>
            <a:spLocks noChangeArrowheads="1"/>
          </p:cNvSpPr>
          <p:nvPr/>
        </p:nvSpPr>
        <p:spPr bwMode="auto">
          <a:xfrm>
            <a:off x="4917775" y="2092718"/>
            <a:ext cx="46037" cy="76200"/>
          </a:xfrm>
          <a:prstGeom prst="rect">
            <a:avLst/>
          </a:prstGeom>
          <a:solidFill>
            <a:srgbClr val="FF00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08" name="Rectangle 816"/>
          <p:cNvSpPr>
            <a:spLocks noChangeArrowheads="1"/>
          </p:cNvSpPr>
          <p:nvPr/>
        </p:nvSpPr>
        <p:spPr bwMode="auto">
          <a:xfrm>
            <a:off x="4917775" y="2189556"/>
            <a:ext cx="46037" cy="74612"/>
          </a:xfrm>
          <a:prstGeom prst="rect">
            <a:avLst/>
          </a:prstGeom>
          <a:solidFill>
            <a:srgbClr val="FF00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/>
          </a:p>
        </p:txBody>
      </p:sp>
      <p:sp>
        <p:nvSpPr>
          <p:cNvPr id="409" name="Oval 103"/>
          <p:cNvSpPr>
            <a:spLocks noChangeArrowheads="1"/>
          </p:cNvSpPr>
          <p:nvPr/>
        </p:nvSpPr>
        <p:spPr bwMode="auto">
          <a:xfrm>
            <a:off x="4879675" y="1535063"/>
            <a:ext cx="123825" cy="149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10" name="Oval 106"/>
          <p:cNvSpPr>
            <a:spLocks noChangeArrowheads="1"/>
          </p:cNvSpPr>
          <p:nvPr/>
        </p:nvSpPr>
        <p:spPr bwMode="auto">
          <a:xfrm>
            <a:off x="4879099" y="1690376"/>
            <a:ext cx="123825" cy="1492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11" name="Oval 456"/>
          <p:cNvSpPr>
            <a:spLocks noChangeArrowheads="1"/>
          </p:cNvSpPr>
          <p:nvPr/>
        </p:nvSpPr>
        <p:spPr bwMode="auto">
          <a:xfrm>
            <a:off x="4878609" y="184333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14" name="Text Box 792"/>
          <p:cNvSpPr txBox="1">
            <a:spLocks noChangeArrowheads="1"/>
          </p:cNvSpPr>
          <p:nvPr/>
        </p:nvSpPr>
        <p:spPr bwMode="auto">
          <a:xfrm>
            <a:off x="2557120" y="2289568"/>
            <a:ext cx="18915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>
              <a:buClrTx/>
              <a:buSzTx/>
              <a:buFontTx/>
              <a:buNone/>
            </a:pPr>
            <a:r>
              <a:rPr lang="de-DE" sz="800" dirty="0">
                <a:latin typeface="Arial" pitchFamily="34" charset="0"/>
              </a:rPr>
              <a:t>C1L</a:t>
            </a:r>
          </a:p>
        </p:txBody>
      </p:sp>
      <p:sp>
        <p:nvSpPr>
          <p:cNvPr id="415" name="Line 814"/>
          <p:cNvSpPr>
            <a:spLocks noChangeShapeType="1"/>
          </p:cNvSpPr>
          <p:nvPr/>
        </p:nvSpPr>
        <p:spPr bwMode="auto">
          <a:xfrm>
            <a:off x="2650182" y="1997468"/>
            <a:ext cx="0" cy="269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6" name="Rectangle 815"/>
          <p:cNvSpPr>
            <a:spLocks noChangeArrowheads="1"/>
          </p:cNvSpPr>
          <p:nvPr/>
        </p:nvSpPr>
        <p:spPr bwMode="auto">
          <a:xfrm>
            <a:off x="2626370" y="2092718"/>
            <a:ext cx="46037" cy="76200"/>
          </a:xfrm>
          <a:prstGeom prst="rect">
            <a:avLst/>
          </a:prstGeom>
          <a:solidFill>
            <a:srgbClr val="FF00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17" name="Rectangle 816"/>
          <p:cNvSpPr>
            <a:spLocks noChangeArrowheads="1"/>
          </p:cNvSpPr>
          <p:nvPr/>
        </p:nvSpPr>
        <p:spPr bwMode="auto">
          <a:xfrm>
            <a:off x="2626370" y="2189556"/>
            <a:ext cx="46037" cy="74612"/>
          </a:xfrm>
          <a:prstGeom prst="rect">
            <a:avLst/>
          </a:prstGeom>
          <a:solidFill>
            <a:srgbClr val="FF00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/>
          </a:p>
        </p:txBody>
      </p:sp>
      <p:sp>
        <p:nvSpPr>
          <p:cNvPr id="418" name="Oval 103"/>
          <p:cNvSpPr>
            <a:spLocks noChangeArrowheads="1"/>
          </p:cNvSpPr>
          <p:nvPr/>
        </p:nvSpPr>
        <p:spPr bwMode="auto">
          <a:xfrm>
            <a:off x="2588270" y="1073298"/>
            <a:ext cx="123825" cy="149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19" name="Oval 106"/>
          <p:cNvSpPr>
            <a:spLocks noChangeArrowheads="1"/>
          </p:cNvSpPr>
          <p:nvPr/>
        </p:nvSpPr>
        <p:spPr bwMode="auto">
          <a:xfrm>
            <a:off x="2587694" y="1690376"/>
            <a:ext cx="123825" cy="1492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20" name="Oval 456"/>
          <p:cNvSpPr>
            <a:spLocks noChangeArrowheads="1"/>
          </p:cNvSpPr>
          <p:nvPr/>
        </p:nvSpPr>
        <p:spPr bwMode="auto">
          <a:xfrm>
            <a:off x="2587204" y="184333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21" name="Oval 106"/>
          <p:cNvSpPr>
            <a:spLocks noChangeArrowheads="1"/>
          </p:cNvSpPr>
          <p:nvPr/>
        </p:nvSpPr>
        <p:spPr bwMode="auto">
          <a:xfrm>
            <a:off x="2587694" y="1384226"/>
            <a:ext cx="123825" cy="1492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22" name="Oval 456"/>
          <p:cNvSpPr>
            <a:spLocks noChangeArrowheads="1"/>
          </p:cNvSpPr>
          <p:nvPr/>
        </p:nvSpPr>
        <p:spPr bwMode="auto">
          <a:xfrm>
            <a:off x="2587204" y="153718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23" name="Oval 456"/>
          <p:cNvSpPr>
            <a:spLocks noChangeArrowheads="1"/>
          </p:cNvSpPr>
          <p:nvPr/>
        </p:nvSpPr>
        <p:spPr bwMode="auto">
          <a:xfrm>
            <a:off x="2587204" y="1230767"/>
            <a:ext cx="123825" cy="1492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/>
          </a:p>
        </p:txBody>
      </p:sp>
      <p:sp>
        <p:nvSpPr>
          <p:cNvPr id="434" name="Text Box 477"/>
          <p:cNvSpPr txBox="1">
            <a:spLocks noChangeArrowheads="1"/>
          </p:cNvSpPr>
          <p:nvPr/>
        </p:nvSpPr>
        <p:spPr bwMode="auto">
          <a:xfrm>
            <a:off x="251521" y="2869059"/>
            <a:ext cx="864165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Supplementary Figure 8 - CEACAM1 splice variants in Western rattle snake.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Analysis of the Transcriptome Shotgun Assembly (TSA) database yielded multiple differentially spliced </a:t>
            </a:r>
            <a:r>
              <a:rPr lang="en-US" sz="1200" i="1" dirty="0">
                <a:latin typeface="Calibri" panose="020F0502020204030204" pitchFamily="34" charset="0"/>
                <a:cs typeface="Calibri" panose="020F0502020204030204" pitchFamily="34" charset="0"/>
              </a:rPr>
              <a:t>CEACAM1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transcripts from the venom gland of the Western rattle snake. The </a:t>
            </a:r>
            <a:r>
              <a:rPr lang="en-US" sz="1200" i="1" dirty="0">
                <a:latin typeface="Calibri" panose="020F0502020204030204" pitchFamily="34" charset="0"/>
                <a:cs typeface="Calibri" panose="020F0502020204030204" pitchFamily="34" charset="0"/>
              </a:rPr>
              <a:t>CEACAM1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transcripts differed in the number of spliced-in IgC-type exons and the presence of absence of a 53 bp cytoplasmic domain exon (Cyt1) which led to the formation of long form (L) and short (S) cytoplasmic domain splice variants, respectively.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8" name="Text Box 792"/>
          <p:cNvSpPr txBox="1">
            <a:spLocks noChangeArrowheads="1"/>
          </p:cNvSpPr>
          <p:nvPr/>
        </p:nvSpPr>
        <p:spPr bwMode="auto">
          <a:xfrm>
            <a:off x="3134272" y="2289568"/>
            <a:ext cx="18915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>
              <a:buClrTx/>
              <a:buSzTx/>
              <a:buFontTx/>
              <a:buNone/>
            </a:pPr>
            <a:r>
              <a:rPr lang="de-DE" sz="800" dirty="0">
                <a:latin typeface="Arial" pitchFamily="34" charset="0"/>
              </a:rPr>
              <a:t>C1L</a:t>
            </a:r>
          </a:p>
        </p:txBody>
      </p:sp>
      <p:sp>
        <p:nvSpPr>
          <p:cNvPr id="439" name="Line 814"/>
          <p:cNvSpPr>
            <a:spLocks noChangeShapeType="1"/>
          </p:cNvSpPr>
          <p:nvPr/>
        </p:nvSpPr>
        <p:spPr bwMode="auto">
          <a:xfrm>
            <a:off x="3227334" y="1997468"/>
            <a:ext cx="0" cy="269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41" name="Rectangle 815"/>
          <p:cNvSpPr>
            <a:spLocks noChangeArrowheads="1"/>
          </p:cNvSpPr>
          <p:nvPr/>
        </p:nvSpPr>
        <p:spPr bwMode="auto">
          <a:xfrm>
            <a:off x="3203522" y="2092718"/>
            <a:ext cx="46037" cy="76200"/>
          </a:xfrm>
          <a:prstGeom prst="rect">
            <a:avLst/>
          </a:prstGeom>
          <a:solidFill>
            <a:srgbClr val="FF00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42" name="Rectangle 816"/>
          <p:cNvSpPr>
            <a:spLocks noChangeArrowheads="1"/>
          </p:cNvSpPr>
          <p:nvPr/>
        </p:nvSpPr>
        <p:spPr bwMode="auto">
          <a:xfrm>
            <a:off x="3203522" y="2189556"/>
            <a:ext cx="46037" cy="74612"/>
          </a:xfrm>
          <a:prstGeom prst="rect">
            <a:avLst/>
          </a:prstGeom>
          <a:solidFill>
            <a:srgbClr val="FF00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/>
          </a:p>
        </p:txBody>
      </p:sp>
      <p:sp>
        <p:nvSpPr>
          <p:cNvPr id="443" name="Oval 103"/>
          <p:cNvSpPr>
            <a:spLocks noChangeArrowheads="1"/>
          </p:cNvSpPr>
          <p:nvPr/>
        </p:nvSpPr>
        <p:spPr bwMode="auto">
          <a:xfrm>
            <a:off x="3165422" y="1073298"/>
            <a:ext cx="123825" cy="149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44" name="Oval 106"/>
          <p:cNvSpPr>
            <a:spLocks noChangeArrowheads="1"/>
          </p:cNvSpPr>
          <p:nvPr/>
        </p:nvSpPr>
        <p:spPr bwMode="auto">
          <a:xfrm>
            <a:off x="3164846" y="1690376"/>
            <a:ext cx="123825" cy="1492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45" name="Oval 456"/>
          <p:cNvSpPr>
            <a:spLocks noChangeArrowheads="1"/>
          </p:cNvSpPr>
          <p:nvPr/>
        </p:nvSpPr>
        <p:spPr bwMode="auto">
          <a:xfrm>
            <a:off x="3164356" y="184333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47" name="Oval 106"/>
          <p:cNvSpPr>
            <a:spLocks noChangeArrowheads="1"/>
          </p:cNvSpPr>
          <p:nvPr/>
        </p:nvSpPr>
        <p:spPr bwMode="auto">
          <a:xfrm>
            <a:off x="3164846" y="1384226"/>
            <a:ext cx="123825" cy="1492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48" name="Oval 456"/>
          <p:cNvSpPr>
            <a:spLocks noChangeArrowheads="1"/>
          </p:cNvSpPr>
          <p:nvPr/>
        </p:nvSpPr>
        <p:spPr bwMode="auto">
          <a:xfrm>
            <a:off x="3164356" y="153718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50" name="Oval 106"/>
          <p:cNvSpPr>
            <a:spLocks noChangeArrowheads="1"/>
          </p:cNvSpPr>
          <p:nvPr/>
        </p:nvSpPr>
        <p:spPr bwMode="auto">
          <a:xfrm>
            <a:off x="3164846" y="123182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/>
          </a:p>
        </p:txBody>
      </p:sp>
      <p:sp>
        <p:nvSpPr>
          <p:cNvPr id="452" name="Text Box 792"/>
          <p:cNvSpPr txBox="1">
            <a:spLocks noChangeArrowheads="1"/>
          </p:cNvSpPr>
          <p:nvPr/>
        </p:nvSpPr>
        <p:spPr bwMode="auto">
          <a:xfrm>
            <a:off x="1952811" y="2289568"/>
            <a:ext cx="18915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>
              <a:buClrTx/>
              <a:buSzTx/>
              <a:buFontTx/>
              <a:buNone/>
            </a:pPr>
            <a:r>
              <a:rPr lang="de-DE" sz="800" dirty="0">
                <a:latin typeface="Arial" pitchFamily="34" charset="0"/>
              </a:rPr>
              <a:t>C1L</a:t>
            </a:r>
          </a:p>
        </p:txBody>
      </p:sp>
      <p:sp>
        <p:nvSpPr>
          <p:cNvPr id="453" name="Line 814"/>
          <p:cNvSpPr>
            <a:spLocks noChangeShapeType="1"/>
          </p:cNvSpPr>
          <p:nvPr/>
        </p:nvSpPr>
        <p:spPr bwMode="auto">
          <a:xfrm>
            <a:off x="2061748" y="1997468"/>
            <a:ext cx="0" cy="269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54" name="Rectangle 815"/>
          <p:cNvSpPr>
            <a:spLocks noChangeArrowheads="1"/>
          </p:cNvSpPr>
          <p:nvPr/>
        </p:nvSpPr>
        <p:spPr bwMode="auto">
          <a:xfrm>
            <a:off x="2037936" y="2092718"/>
            <a:ext cx="46037" cy="76200"/>
          </a:xfrm>
          <a:prstGeom prst="rect">
            <a:avLst/>
          </a:prstGeom>
          <a:solidFill>
            <a:srgbClr val="FF00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55" name="Rectangle 816"/>
          <p:cNvSpPr>
            <a:spLocks noChangeArrowheads="1"/>
          </p:cNvSpPr>
          <p:nvPr/>
        </p:nvSpPr>
        <p:spPr bwMode="auto">
          <a:xfrm>
            <a:off x="2037936" y="2189556"/>
            <a:ext cx="46037" cy="74612"/>
          </a:xfrm>
          <a:prstGeom prst="rect">
            <a:avLst/>
          </a:prstGeom>
          <a:solidFill>
            <a:srgbClr val="FF00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/>
          </a:p>
        </p:txBody>
      </p:sp>
      <p:sp>
        <p:nvSpPr>
          <p:cNvPr id="457" name="Oval 106"/>
          <p:cNvSpPr>
            <a:spLocks noChangeArrowheads="1"/>
          </p:cNvSpPr>
          <p:nvPr/>
        </p:nvSpPr>
        <p:spPr bwMode="auto">
          <a:xfrm>
            <a:off x="1999260" y="1690376"/>
            <a:ext cx="123825" cy="1492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58" name="Oval 456"/>
          <p:cNvSpPr>
            <a:spLocks noChangeArrowheads="1"/>
          </p:cNvSpPr>
          <p:nvPr/>
        </p:nvSpPr>
        <p:spPr bwMode="auto">
          <a:xfrm>
            <a:off x="1998770" y="184333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59" name="Oval 106"/>
          <p:cNvSpPr>
            <a:spLocks noChangeArrowheads="1"/>
          </p:cNvSpPr>
          <p:nvPr/>
        </p:nvSpPr>
        <p:spPr bwMode="auto">
          <a:xfrm>
            <a:off x="1999260" y="1384226"/>
            <a:ext cx="123825" cy="1492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60" name="Oval 456"/>
          <p:cNvSpPr>
            <a:spLocks noChangeArrowheads="1"/>
          </p:cNvSpPr>
          <p:nvPr/>
        </p:nvSpPr>
        <p:spPr bwMode="auto">
          <a:xfrm>
            <a:off x="1998770" y="153718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61" name="Oval 456"/>
          <p:cNvSpPr>
            <a:spLocks noChangeArrowheads="1"/>
          </p:cNvSpPr>
          <p:nvPr/>
        </p:nvSpPr>
        <p:spPr bwMode="auto">
          <a:xfrm>
            <a:off x="1998770" y="1230767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62" name="Oval 103"/>
          <p:cNvSpPr>
            <a:spLocks noChangeArrowheads="1"/>
          </p:cNvSpPr>
          <p:nvPr/>
        </p:nvSpPr>
        <p:spPr bwMode="auto">
          <a:xfrm>
            <a:off x="1999836" y="918781"/>
            <a:ext cx="123825" cy="149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463" name="Oval 106"/>
          <p:cNvSpPr>
            <a:spLocks noChangeArrowheads="1"/>
          </p:cNvSpPr>
          <p:nvPr/>
        </p:nvSpPr>
        <p:spPr bwMode="auto">
          <a:xfrm>
            <a:off x="1999260" y="1075193"/>
            <a:ext cx="123825" cy="1492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81" name="Text Box 792"/>
          <p:cNvSpPr txBox="1">
            <a:spLocks noChangeArrowheads="1"/>
          </p:cNvSpPr>
          <p:nvPr/>
        </p:nvSpPr>
        <p:spPr bwMode="auto">
          <a:xfrm>
            <a:off x="5706178" y="2289568"/>
            <a:ext cx="2003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>
              <a:buClrTx/>
              <a:buSzTx/>
              <a:buFontTx/>
              <a:buNone/>
            </a:pPr>
            <a:r>
              <a:rPr lang="de-DE" sz="800" dirty="0">
                <a:latin typeface="Arial" pitchFamily="34" charset="0"/>
              </a:rPr>
              <a:t>C1S</a:t>
            </a:r>
          </a:p>
        </p:txBody>
      </p:sp>
      <p:sp>
        <p:nvSpPr>
          <p:cNvPr id="82" name="Line 814"/>
          <p:cNvSpPr>
            <a:spLocks noChangeShapeType="1"/>
          </p:cNvSpPr>
          <p:nvPr/>
        </p:nvSpPr>
        <p:spPr bwMode="auto">
          <a:xfrm>
            <a:off x="5804851" y="1997469"/>
            <a:ext cx="0" cy="143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85" name="Oval 103"/>
          <p:cNvSpPr>
            <a:spLocks noChangeArrowheads="1"/>
          </p:cNvSpPr>
          <p:nvPr/>
        </p:nvSpPr>
        <p:spPr bwMode="auto">
          <a:xfrm>
            <a:off x="5742939" y="1850653"/>
            <a:ext cx="123825" cy="149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86" name="Text Box 792"/>
          <p:cNvSpPr txBox="1">
            <a:spLocks noChangeArrowheads="1"/>
          </p:cNvSpPr>
          <p:nvPr/>
        </p:nvSpPr>
        <p:spPr bwMode="auto">
          <a:xfrm>
            <a:off x="5128596" y="2289568"/>
            <a:ext cx="2003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>
              <a:buClrTx/>
              <a:buSzTx/>
              <a:buFontTx/>
              <a:buNone/>
            </a:pPr>
            <a:r>
              <a:rPr lang="de-DE" sz="800" dirty="0">
                <a:latin typeface="Arial" pitchFamily="34" charset="0"/>
              </a:rPr>
              <a:t>C1S</a:t>
            </a:r>
          </a:p>
        </p:txBody>
      </p:sp>
      <p:sp>
        <p:nvSpPr>
          <p:cNvPr id="87" name="Line 814"/>
          <p:cNvSpPr>
            <a:spLocks noChangeShapeType="1"/>
          </p:cNvSpPr>
          <p:nvPr/>
        </p:nvSpPr>
        <p:spPr bwMode="auto">
          <a:xfrm>
            <a:off x="5227269" y="1997468"/>
            <a:ext cx="0" cy="14411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0" name="Oval 103"/>
          <p:cNvSpPr>
            <a:spLocks noChangeArrowheads="1"/>
          </p:cNvSpPr>
          <p:nvPr/>
        </p:nvSpPr>
        <p:spPr bwMode="auto">
          <a:xfrm>
            <a:off x="5165357" y="1535063"/>
            <a:ext cx="123825" cy="149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91" name="Oval 106"/>
          <p:cNvSpPr>
            <a:spLocks noChangeArrowheads="1"/>
          </p:cNvSpPr>
          <p:nvPr/>
        </p:nvSpPr>
        <p:spPr bwMode="auto">
          <a:xfrm>
            <a:off x="5164781" y="1690376"/>
            <a:ext cx="123825" cy="1492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92" name="Oval 456"/>
          <p:cNvSpPr>
            <a:spLocks noChangeArrowheads="1"/>
          </p:cNvSpPr>
          <p:nvPr/>
        </p:nvSpPr>
        <p:spPr bwMode="auto">
          <a:xfrm>
            <a:off x="5164291" y="184333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93" name="Text Box 792"/>
          <p:cNvSpPr txBox="1">
            <a:spLocks noChangeArrowheads="1"/>
          </p:cNvSpPr>
          <p:nvPr/>
        </p:nvSpPr>
        <p:spPr bwMode="auto">
          <a:xfrm>
            <a:off x="4551872" y="2289568"/>
            <a:ext cx="2003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>
              <a:buClrTx/>
              <a:buSzTx/>
              <a:buFontTx/>
              <a:buNone/>
            </a:pPr>
            <a:r>
              <a:rPr lang="de-DE" sz="800" dirty="0">
                <a:latin typeface="Arial" pitchFamily="34" charset="0"/>
              </a:rPr>
              <a:t>C1S</a:t>
            </a:r>
          </a:p>
        </p:txBody>
      </p:sp>
      <p:sp>
        <p:nvSpPr>
          <p:cNvPr id="94" name="Line 814"/>
          <p:cNvSpPr>
            <a:spLocks noChangeShapeType="1"/>
          </p:cNvSpPr>
          <p:nvPr/>
        </p:nvSpPr>
        <p:spPr bwMode="auto">
          <a:xfrm>
            <a:off x="4650545" y="1997469"/>
            <a:ext cx="0" cy="14411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97" name="Oval 103"/>
          <p:cNvSpPr>
            <a:spLocks noChangeArrowheads="1"/>
          </p:cNvSpPr>
          <p:nvPr/>
        </p:nvSpPr>
        <p:spPr bwMode="auto">
          <a:xfrm>
            <a:off x="4588633" y="1383556"/>
            <a:ext cx="123825" cy="149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98" name="Oval 106"/>
          <p:cNvSpPr>
            <a:spLocks noChangeArrowheads="1"/>
          </p:cNvSpPr>
          <p:nvPr/>
        </p:nvSpPr>
        <p:spPr bwMode="auto">
          <a:xfrm>
            <a:off x="4588057" y="1690376"/>
            <a:ext cx="123825" cy="1492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99" name="Oval 456"/>
          <p:cNvSpPr>
            <a:spLocks noChangeArrowheads="1"/>
          </p:cNvSpPr>
          <p:nvPr/>
        </p:nvSpPr>
        <p:spPr bwMode="auto">
          <a:xfrm>
            <a:off x="4587567" y="184333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100" name="Oval 456"/>
          <p:cNvSpPr>
            <a:spLocks noChangeArrowheads="1"/>
          </p:cNvSpPr>
          <p:nvPr/>
        </p:nvSpPr>
        <p:spPr bwMode="auto">
          <a:xfrm>
            <a:off x="4587567" y="153718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95" name="Text Box 792"/>
          <p:cNvSpPr txBox="1">
            <a:spLocks noChangeArrowheads="1"/>
          </p:cNvSpPr>
          <p:nvPr/>
        </p:nvSpPr>
        <p:spPr bwMode="auto">
          <a:xfrm>
            <a:off x="2256233" y="2289568"/>
            <a:ext cx="2003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>
              <a:buClrTx/>
              <a:buSzTx/>
              <a:buFontTx/>
              <a:buNone/>
            </a:pPr>
            <a:r>
              <a:rPr lang="de-DE" sz="800" dirty="0">
                <a:latin typeface="Arial" pitchFamily="34" charset="0"/>
              </a:rPr>
              <a:t>C1S</a:t>
            </a:r>
          </a:p>
        </p:txBody>
      </p:sp>
      <p:sp>
        <p:nvSpPr>
          <p:cNvPr id="96" name="Line 814"/>
          <p:cNvSpPr>
            <a:spLocks noChangeShapeType="1"/>
          </p:cNvSpPr>
          <p:nvPr/>
        </p:nvSpPr>
        <p:spPr bwMode="auto">
          <a:xfrm>
            <a:off x="2358082" y="1997469"/>
            <a:ext cx="0" cy="14883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3" name="Oval 106"/>
          <p:cNvSpPr>
            <a:spLocks noChangeArrowheads="1"/>
          </p:cNvSpPr>
          <p:nvPr/>
        </p:nvSpPr>
        <p:spPr bwMode="auto">
          <a:xfrm>
            <a:off x="2295594" y="1690376"/>
            <a:ext cx="123825" cy="1492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104" name="Oval 456"/>
          <p:cNvSpPr>
            <a:spLocks noChangeArrowheads="1"/>
          </p:cNvSpPr>
          <p:nvPr/>
        </p:nvSpPr>
        <p:spPr bwMode="auto">
          <a:xfrm>
            <a:off x="2295104" y="184333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105" name="Oval 106"/>
          <p:cNvSpPr>
            <a:spLocks noChangeArrowheads="1"/>
          </p:cNvSpPr>
          <p:nvPr/>
        </p:nvSpPr>
        <p:spPr bwMode="auto">
          <a:xfrm>
            <a:off x="2295594" y="1384226"/>
            <a:ext cx="123825" cy="1492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106" name="Oval 456"/>
          <p:cNvSpPr>
            <a:spLocks noChangeArrowheads="1"/>
          </p:cNvSpPr>
          <p:nvPr/>
        </p:nvSpPr>
        <p:spPr bwMode="auto">
          <a:xfrm>
            <a:off x="2295104" y="153718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107" name="Oval 456"/>
          <p:cNvSpPr>
            <a:spLocks noChangeArrowheads="1"/>
          </p:cNvSpPr>
          <p:nvPr/>
        </p:nvSpPr>
        <p:spPr bwMode="auto">
          <a:xfrm>
            <a:off x="2295104" y="1230767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108" name="Oval 103"/>
          <p:cNvSpPr>
            <a:spLocks noChangeArrowheads="1"/>
          </p:cNvSpPr>
          <p:nvPr/>
        </p:nvSpPr>
        <p:spPr bwMode="auto">
          <a:xfrm>
            <a:off x="2296170" y="918781"/>
            <a:ext cx="123825" cy="149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109" name="Oval 106"/>
          <p:cNvSpPr>
            <a:spLocks noChangeArrowheads="1"/>
          </p:cNvSpPr>
          <p:nvPr/>
        </p:nvSpPr>
        <p:spPr bwMode="auto">
          <a:xfrm>
            <a:off x="2295594" y="1075193"/>
            <a:ext cx="123825" cy="1492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110" name="Text Box 792"/>
          <p:cNvSpPr txBox="1">
            <a:spLocks noChangeArrowheads="1"/>
          </p:cNvSpPr>
          <p:nvPr/>
        </p:nvSpPr>
        <p:spPr bwMode="auto">
          <a:xfrm>
            <a:off x="3411819" y="2289568"/>
            <a:ext cx="2003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>
              <a:buClrTx/>
              <a:buSzTx/>
              <a:buFontTx/>
              <a:buNone/>
            </a:pPr>
            <a:r>
              <a:rPr lang="de-DE" sz="800" dirty="0">
                <a:latin typeface="Arial" pitchFamily="34" charset="0"/>
              </a:rPr>
              <a:t>C1S</a:t>
            </a:r>
          </a:p>
        </p:txBody>
      </p:sp>
      <p:sp>
        <p:nvSpPr>
          <p:cNvPr id="111" name="Line 814"/>
          <p:cNvSpPr>
            <a:spLocks noChangeShapeType="1"/>
          </p:cNvSpPr>
          <p:nvPr/>
        </p:nvSpPr>
        <p:spPr bwMode="auto">
          <a:xfrm>
            <a:off x="3510492" y="1997468"/>
            <a:ext cx="0" cy="1432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14" name="Oval 103"/>
          <p:cNvSpPr>
            <a:spLocks noChangeArrowheads="1"/>
          </p:cNvSpPr>
          <p:nvPr/>
        </p:nvSpPr>
        <p:spPr bwMode="auto">
          <a:xfrm>
            <a:off x="3448580" y="1073298"/>
            <a:ext cx="123825" cy="149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115" name="Oval 106"/>
          <p:cNvSpPr>
            <a:spLocks noChangeArrowheads="1"/>
          </p:cNvSpPr>
          <p:nvPr/>
        </p:nvSpPr>
        <p:spPr bwMode="auto">
          <a:xfrm>
            <a:off x="3448004" y="1690376"/>
            <a:ext cx="123825" cy="1492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116" name="Oval 456"/>
          <p:cNvSpPr>
            <a:spLocks noChangeArrowheads="1"/>
          </p:cNvSpPr>
          <p:nvPr/>
        </p:nvSpPr>
        <p:spPr bwMode="auto">
          <a:xfrm>
            <a:off x="3447514" y="184333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117" name="Oval 106"/>
          <p:cNvSpPr>
            <a:spLocks noChangeArrowheads="1"/>
          </p:cNvSpPr>
          <p:nvPr/>
        </p:nvSpPr>
        <p:spPr bwMode="auto">
          <a:xfrm>
            <a:off x="3448004" y="1384226"/>
            <a:ext cx="123825" cy="1492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118" name="Oval 456"/>
          <p:cNvSpPr>
            <a:spLocks noChangeArrowheads="1"/>
          </p:cNvSpPr>
          <p:nvPr/>
        </p:nvSpPr>
        <p:spPr bwMode="auto">
          <a:xfrm>
            <a:off x="3447514" y="153718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119" name="Oval 106"/>
          <p:cNvSpPr>
            <a:spLocks noChangeArrowheads="1"/>
          </p:cNvSpPr>
          <p:nvPr/>
        </p:nvSpPr>
        <p:spPr bwMode="auto">
          <a:xfrm>
            <a:off x="3448004" y="123182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/>
          </a:p>
        </p:txBody>
      </p:sp>
      <p:sp>
        <p:nvSpPr>
          <p:cNvPr id="120" name="Text Box 792"/>
          <p:cNvSpPr txBox="1">
            <a:spLocks noChangeArrowheads="1"/>
          </p:cNvSpPr>
          <p:nvPr/>
        </p:nvSpPr>
        <p:spPr bwMode="auto">
          <a:xfrm>
            <a:off x="3977185" y="2289568"/>
            <a:ext cx="2003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>
              <a:buClrTx/>
              <a:buSzTx/>
              <a:buFontTx/>
              <a:buNone/>
            </a:pPr>
            <a:r>
              <a:rPr lang="de-DE" sz="800" dirty="0">
                <a:latin typeface="Arial" pitchFamily="34" charset="0"/>
              </a:rPr>
              <a:t>C1S</a:t>
            </a:r>
          </a:p>
        </p:txBody>
      </p:sp>
      <p:sp>
        <p:nvSpPr>
          <p:cNvPr id="121" name="Line 814"/>
          <p:cNvSpPr>
            <a:spLocks noChangeShapeType="1"/>
          </p:cNvSpPr>
          <p:nvPr/>
        </p:nvSpPr>
        <p:spPr bwMode="auto">
          <a:xfrm>
            <a:off x="4075858" y="1997468"/>
            <a:ext cx="0" cy="1432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24" name="Oval 103"/>
          <p:cNvSpPr>
            <a:spLocks noChangeArrowheads="1"/>
          </p:cNvSpPr>
          <p:nvPr/>
        </p:nvSpPr>
        <p:spPr bwMode="auto">
          <a:xfrm>
            <a:off x="4013946" y="1229671"/>
            <a:ext cx="123825" cy="1492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125" name="Oval 106"/>
          <p:cNvSpPr>
            <a:spLocks noChangeArrowheads="1"/>
          </p:cNvSpPr>
          <p:nvPr/>
        </p:nvSpPr>
        <p:spPr bwMode="auto">
          <a:xfrm>
            <a:off x="4013370" y="1690376"/>
            <a:ext cx="123825" cy="1492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126" name="Oval 456"/>
          <p:cNvSpPr>
            <a:spLocks noChangeArrowheads="1"/>
          </p:cNvSpPr>
          <p:nvPr/>
        </p:nvSpPr>
        <p:spPr bwMode="auto">
          <a:xfrm>
            <a:off x="4012880" y="184333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127" name="Oval 106"/>
          <p:cNvSpPr>
            <a:spLocks noChangeArrowheads="1"/>
          </p:cNvSpPr>
          <p:nvPr/>
        </p:nvSpPr>
        <p:spPr bwMode="auto">
          <a:xfrm>
            <a:off x="4013370" y="1384226"/>
            <a:ext cx="123825" cy="149225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  <p:sp>
        <p:nvSpPr>
          <p:cNvPr id="128" name="Oval 456"/>
          <p:cNvSpPr>
            <a:spLocks noChangeArrowheads="1"/>
          </p:cNvSpPr>
          <p:nvPr/>
        </p:nvSpPr>
        <p:spPr bwMode="auto">
          <a:xfrm>
            <a:off x="4012880" y="1537185"/>
            <a:ext cx="123825" cy="149225"/>
          </a:xfrm>
          <a:prstGeom prst="ellipse">
            <a:avLst/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</a:pPr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157545998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82867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35000"/>
          <a:buFont typeface="StarBats" charset="0"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82867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35000"/>
          <a:buFont typeface="StarBats" charset="0"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Bildschirmpräsentation (4:3)</PresentationFormat>
  <Paragraphs>28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StarBats</vt:lpstr>
      <vt:lpstr>1_Benutzerdefiniertes Design</vt:lpstr>
      <vt:lpstr>Benutzerdefiniertes Design</vt:lpstr>
      <vt:lpstr>4_Standarddesign</vt:lpstr>
      <vt:lpstr>PowerPoint-Präsentation</vt:lpstr>
    </vt:vector>
  </TitlesOfParts>
  <Company>LMU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ZIMMERMANN</dc:creator>
  <cp:lastModifiedBy>Zimmermann, Wolfgang Alois Prof. Dr.</cp:lastModifiedBy>
  <cp:revision>2786</cp:revision>
  <cp:lastPrinted>2015-10-22T16:18:50Z</cp:lastPrinted>
  <dcterms:created xsi:type="dcterms:W3CDTF">2005-05-27T14:42:52Z</dcterms:created>
  <dcterms:modified xsi:type="dcterms:W3CDTF">2026-05-07T09:39:28Z</dcterms:modified>
</cp:coreProperties>
</file>