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182"/>
    <p:restoredTop sz="96192"/>
  </p:normalViewPr>
  <p:slideViewPr>
    <p:cSldViewPr snapToGrid="0">
      <p:cViewPr varScale="1">
        <p:scale>
          <a:sx n="82" d="100"/>
          <a:sy n="82" d="100"/>
        </p:scale>
        <p:origin x="23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52F5C-494D-5845-951E-CF7B5A6018AA}" type="datetimeFigureOut">
              <a:rPr lang="en-US" smtClean="0"/>
              <a:t>5/12/26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62655-6D3F-4849-88B0-E2864DA1D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6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2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199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0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82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0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1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772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199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6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6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09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62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3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0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2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199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B56622-E24C-224E-84A6-07BC2CE7943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88624-15E4-1544-8D9F-A6ACD9F90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7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5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2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99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56ABCAF-8869-9DBD-0BB4-E435CC86F776}"/>
              </a:ext>
            </a:extLst>
          </p:cNvPr>
          <p:cNvGrpSpPr/>
          <p:nvPr/>
        </p:nvGrpSpPr>
        <p:grpSpPr>
          <a:xfrm>
            <a:off x="347103" y="725681"/>
            <a:ext cx="5718588" cy="8673223"/>
            <a:chOff x="305790" y="245233"/>
            <a:chExt cx="5718588" cy="8673223"/>
          </a:xfrm>
        </p:grpSpPr>
        <p:pic>
          <p:nvPicPr>
            <p:cNvPr id="4" name="Picture 3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EB4E529E-CE75-1F4D-6CCB-7FC1D0C3C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6059" y="7178473"/>
              <a:ext cx="1879036" cy="1349523"/>
            </a:xfrm>
            <a:prstGeom prst="rect">
              <a:avLst/>
            </a:prstGeom>
          </p:spPr>
        </p:pic>
        <p:pic>
          <p:nvPicPr>
            <p:cNvPr id="5" name="Picture 4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CF8F1EA4-6322-9D9A-698E-D86A5F992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71" y="1613822"/>
              <a:ext cx="1855526" cy="1332638"/>
            </a:xfrm>
            <a:prstGeom prst="rect">
              <a:avLst/>
            </a:prstGeom>
          </p:spPr>
        </p:pic>
        <p:pic>
          <p:nvPicPr>
            <p:cNvPr id="6" name="Picture 5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07A1805B-53C8-7B22-7839-5CB90AB14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6170" y="3001669"/>
              <a:ext cx="1855526" cy="1332638"/>
            </a:xfrm>
            <a:prstGeom prst="rect">
              <a:avLst/>
            </a:prstGeom>
          </p:spPr>
        </p:pic>
        <p:pic>
          <p:nvPicPr>
            <p:cNvPr id="7" name="Picture 6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52EDAFF4-26BF-D1A3-B191-C104FBA25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175" y="245233"/>
              <a:ext cx="1855526" cy="1332638"/>
            </a:xfrm>
            <a:prstGeom prst="rect">
              <a:avLst/>
            </a:prstGeom>
          </p:spPr>
        </p:pic>
        <p:pic>
          <p:nvPicPr>
            <p:cNvPr id="8" name="Picture 7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970D214C-5DF1-B650-39F6-2D030670B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7163" y="4321469"/>
              <a:ext cx="1855528" cy="1332640"/>
            </a:xfrm>
            <a:prstGeom prst="rect">
              <a:avLst/>
            </a:prstGeom>
          </p:spPr>
        </p:pic>
        <p:pic>
          <p:nvPicPr>
            <p:cNvPr id="9" name="Picture 8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FC260F83-2FE5-1141-4996-A343ED24F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31351" y="7178474"/>
              <a:ext cx="1879036" cy="1349523"/>
            </a:xfrm>
            <a:prstGeom prst="rect">
              <a:avLst/>
            </a:prstGeom>
          </p:spPr>
        </p:pic>
        <p:pic>
          <p:nvPicPr>
            <p:cNvPr id="10" name="Picture 9" descr="A chart of vitamin d3&#10;&#10;AI-generated content may be incorrect.">
              <a:extLst>
                <a:ext uri="{FF2B5EF4-FFF2-40B4-BE49-F238E27FC236}">
                  <a16:creationId xmlns:a16="http://schemas.microsoft.com/office/drawing/2014/main" id="{B08340C3-82E5-5E9C-8E70-152221546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47066" y="1613822"/>
              <a:ext cx="1855526" cy="1332638"/>
            </a:xfrm>
            <a:prstGeom prst="rect">
              <a:avLst/>
            </a:prstGeom>
          </p:spPr>
        </p:pic>
        <p:pic>
          <p:nvPicPr>
            <p:cNvPr id="11" name="Picture 10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26A91FED-2844-C0F9-EEE3-7A2258539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747064" y="3001669"/>
              <a:ext cx="1855527" cy="1332638"/>
            </a:xfrm>
            <a:prstGeom prst="rect">
              <a:avLst/>
            </a:prstGeom>
          </p:spPr>
        </p:pic>
        <p:pic>
          <p:nvPicPr>
            <p:cNvPr id="12" name="Picture 11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09E29698-9568-DFCE-15E8-6C9C7315B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16070" y="245234"/>
              <a:ext cx="1855526" cy="1332638"/>
            </a:xfrm>
            <a:prstGeom prst="rect">
              <a:avLst/>
            </a:prstGeom>
          </p:spPr>
        </p:pic>
        <p:pic>
          <p:nvPicPr>
            <p:cNvPr id="13" name="Picture 12" descr="A diagram of vitamin d3&#10;&#10;AI-generated content may be incorrect.">
              <a:extLst>
                <a:ext uri="{FF2B5EF4-FFF2-40B4-BE49-F238E27FC236}">
                  <a16:creationId xmlns:a16="http://schemas.microsoft.com/office/drawing/2014/main" id="{2D6254A0-865F-C865-A494-F6BD61A5E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46850" y="4321469"/>
              <a:ext cx="1879036" cy="1349523"/>
            </a:xfrm>
            <a:prstGeom prst="rect">
              <a:avLst/>
            </a:prstGeom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1C7CA80-3875-B4B8-C542-A1FE976CAD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394" y="1008529"/>
              <a:ext cx="0" cy="6844553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902F8D-C0A3-6BAA-44AB-FCD3D5D725FB}"/>
                </a:ext>
              </a:extLst>
            </p:cNvPr>
            <p:cNvSpPr txBox="1"/>
            <p:nvPr/>
          </p:nvSpPr>
          <p:spPr>
            <a:xfrm rot="16200000">
              <a:off x="-501065" y="3491703"/>
              <a:ext cx="18907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Inflammation PCA1 Score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29C9704-9C6D-8BA4-2FD0-D87B87BF143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63358" y="1044305"/>
              <a:ext cx="24744" cy="6808776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43968A-5EB7-2F9F-246D-94520B5F04DF}"/>
                </a:ext>
              </a:extLst>
            </p:cNvPr>
            <p:cNvSpPr txBox="1"/>
            <p:nvPr/>
          </p:nvSpPr>
          <p:spPr>
            <a:xfrm rot="16200000">
              <a:off x="2581431" y="3527480"/>
              <a:ext cx="1655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Inflammation Z-Score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48CE45E-9A4B-B2F2-DA3A-90EC23617EF6}"/>
                </a:ext>
              </a:extLst>
            </p:cNvPr>
            <p:cNvCxnSpPr>
              <a:cxnSpLocks/>
            </p:cNvCxnSpPr>
            <p:nvPr/>
          </p:nvCxnSpPr>
          <p:spPr>
            <a:xfrm>
              <a:off x="1870020" y="8641457"/>
              <a:ext cx="2956447" cy="0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B229FE-B977-5D6D-91B1-02F9648652D2}"/>
                </a:ext>
              </a:extLst>
            </p:cNvPr>
            <p:cNvSpPr txBox="1"/>
            <p:nvPr/>
          </p:nvSpPr>
          <p:spPr>
            <a:xfrm>
              <a:off x="1897567" y="8641457"/>
              <a:ext cx="29529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Plasma vitamin D</a:t>
              </a:r>
              <a:r>
                <a:rPr lang="en-US" sz="1200" baseline="-25000" dirty="0"/>
                <a:t>3</a:t>
              </a:r>
              <a:r>
                <a:rPr lang="en-US" sz="1200" dirty="0"/>
                <a:t> concentration (nmol/L)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8CA40E-6037-B142-A5E4-DD88710F7F29}"/>
                </a:ext>
              </a:extLst>
            </p:cNvPr>
            <p:cNvSpPr txBox="1"/>
            <p:nvPr/>
          </p:nvSpPr>
          <p:spPr>
            <a:xfrm rot="16200000">
              <a:off x="5556558" y="751538"/>
              <a:ext cx="6586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Any STI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C5D23E-9F99-77B4-7556-3793635FC786}"/>
                </a:ext>
              </a:extLst>
            </p:cNvPr>
            <p:cNvSpPr txBox="1"/>
            <p:nvPr/>
          </p:nvSpPr>
          <p:spPr>
            <a:xfrm rot="16200000">
              <a:off x="5705252" y="2100021"/>
              <a:ext cx="3612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5AFF92-84D5-0EE4-9863-91F1D8ED56C6}"/>
                </a:ext>
              </a:extLst>
            </p:cNvPr>
            <p:cNvSpPr txBox="1"/>
            <p:nvPr/>
          </p:nvSpPr>
          <p:spPr>
            <a:xfrm rot="16200000">
              <a:off x="5684541" y="3551883"/>
              <a:ext cx="4026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NG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B437B5-293C-4ED2-CEEA-AD8DE04E5E8A}"/>
                </a:ext>
              </a:extLst>
            </p:cNvPr>
            <p:cNvSpPr txBox="1"/>
            <p:nvPr/>
          </p:nvSpPr>
          <p:spPr>
            <a:xfrm rot="16200000">
              <a:off x="5711792" y="4857730"/>
              <a:ext cx="3481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TV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FD90044-2C9A-8468-7C4F-28CD9E252622}"/>
                </a:ext>
              </a:extLst>
            </p:cNvPr>
            <p:cNvSpPr txBox="1"/>
            <p:nvPr/>
          </p:nvSpPr>
          <p:spPr>
            <a:xfrm rot="16200000">
              <a:off x="5704162" y="7714583"/>
              <a:ext cx="3634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BV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3A4C93F-D88D-B259-0CC4-FCEF9C349878}"/>
              </a:ext>
            </a:extLst>
          </p:cNvPr>
          <p:cNvSpPr txBox="1"/>
          <p:nvPr/>
        </p:nvSpPr>
        <p:spPr>
          <a:xfrm>
            <a:off x="68528" y="9597391"/>
            <a:ext cx="1757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Supplementary Figure 1</a:t>
            </a:r>
          </a:p>
        </p:txBody>
      </p:sp>
      <p:pic>
        <p:nvPicPr>
          <p:cNvPr id="28" name="Picture 27" descr="A chart of vitamin d3 and vitamin d3&#10;&#10;AI-generated content may be incorrect.">
            <a:extLst>
              <a:ext uri="{FF2B5EF4-FFF2-40B4-BE49-F238E27FC236}">
                <a16:creationId xmlns:a16="http://schemas.microsoft.com/office/drawing/2014/main" id="{DC3DA14A-E41B-1694-F6AD-DBA93288094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0415" r="49919" b="12154"/>
          <a:stretch>
            <a:fillRect/>
          </a:stretch>
        </p:blipFill>
        <p:spPr>
          <a:xfrm>
            <a:off x="788886" y="6132738"/>
            <a:ext cx="2143633" cy="1503030"/>
          </a:xfrm>
          <a:prstGeom prst="rect">
            <a:avLst/>
          </a:prstGeom>
        </p:spPr>
      </p:pic>
      <p:pic>
        <p:nvPicPr>
          <p:cNvPr id="29" name="Picture 28" descr="A chart of vitamin d3 and vitamin d3&#10;&#10;AI-generated content may be incorrect.">
            <a:extLst>
              <a:ext uri="{FF2B5EF4-FFF2-40B4-BE49-F238E27FC236}">
                <a16:creationId xmlns:a16="http://schemas.microsoft.com/office/drawing/2014/main" id="{778DA7DD-21CA-E117-8C37-04344E799EF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49777" t="10415" b="12154"/>
          <a:stretch>
            <a:fillRect/>
          </a:stretch>
        </p:blipFill>
        <p:spPr>
          <a:xfrm>
            <a:off x="3714718" y="6154477"/>
            <a:ext cx="2143636" cy="149877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5806848-9F8E-6C55-2D5A-37445D8F4954}"/>
              </a:ext>
            </a:extLst>
          </p:cNvPr>
          <p:cNvSpPr txBox="1"/>
          <p:nvPr/>
        </p:nvSpPr>
        <p:spPr>
          <a:xfrm rot="16200000">
            <a:off x="5713155" y="6714826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426611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42FE2F-C253-21C6-900D-4940FB8BEB7B}"/>
              </a:ext>
            </a:extLst>
          </p:cNvPr>
          <p:cNvSpPr txBox="1"/>
          <p:nvPr/>
        </p:nvSpPr>
        <p:spPr>
          <a:xfrm>
            <a:off x="542442" y="443126"/>
            <a:ext cx="5672379" cy="6319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None/>
            </a:pP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Supplementary Figure 1. Interaction between baseline plasma vitamin D₃ concentrations and genital infections on composite inflammatory indices. Scatterplots show the relationship between enrolment plasma vitamin D₃ concentrations (nmol/L) and two composite genital inflammatory indices: the first principal component (PC1, see supplementary Table 2) derived from cytokine concentrations PC analysis (InflamPCA1; left panels) and a standardized inflammatory Z-score index (</a:t>
            </a:r>
            <a:r>
              <a:rPr lang="en-ZA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InflamZ</a:t>
            </a: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; right panels). Panels are stratified by infection status at </a:t>
            </a:r>
            <a:r>
              <a:rPr lang="en-ZA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enrollment</a:t>
            </a: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 (any STI, </a:t>
            </a:r>
            <a:r>
              <a:rPr lang="en-ZA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Chlamydia trachomatis</a:t>
            </a: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 [CT], </a:t>
            </a:r>
            <a:r>
              <a:rPr lang="en-ZA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Neisseria gonorrhoeae</a:t>
            </a: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 [NG], </a:t>
            </a:r>
            <a:r>
              <a:rPr lang="en-ZA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Trichomonas vaginalis</a:t>
            </a: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 [TV], </a:t>
            </a:r>
            <a:r>
              <a:rPr lang="en-ZA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Mycoplasma </a:t>
            </a:r>
            <a:r>
              <a:rPr lang="en-ZA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genitalium</a:t>
            </a:r>
            <a:r>
              <a:rPr lang="en-ZA" sz="1200" dirty="0"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 [MG], and bacterial vaginosis [BV]). Solid lines represent fitted linear regression estimates, with shaded bands indicating 95% confidence intervals. Points represent individual participants at baseline. In each panel, blue dots represent women without these infections/dysbiosis; while green dots represent women infected with CT, NG, TV, MG, or BV. Points represent individual participants, with blue indicating no infection/dysbiosis and green indicating presence of infection or BV. Fitted linear regression lines are colour-matched to each group, with shaded bands showing 95% confidence intervals. Interaction terms between vitamin D₃ and infection status were assessed using age-adjusted linear regression models. </a:t>
            </a:r>
            <a:endParaRPr lang="en-ZA" sz="12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69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D439E7F-73CB-1642-07F1-3AAE4E45C8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947080"/>
              </p:ext>
            </p:extLst>
          </p:nvPr>
        </p:nvGraphicFramePr>
        <p:xfrm>
          <a:off x="611335" y="1150235"/>
          <a:ext cx="3600450" cy="3589020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3102498314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540657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Characteristics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Baseline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1427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</a:t>
                      </a:r>
                      <a:endParaRPr lang="en-ZA">
                        <a:effectLst/>
                      </a:endParaRPr>
                    </a:p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Age (years, range)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</a:t>
                      </a:r>
                      <a:endParaRPr lang="en-ZA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(18-19)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745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Condoms (always)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20/129* (16%)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400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Condoms (last sex)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96/129* (74%)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377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Sex w HIV+ partner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13/129* (10%)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032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Anal sex (ever)</a:t>
                      </a:r>
                      <a:endParaRPr lang="en-ZA">
                        <a:effectLst/>
                      </a:endParaRPr>
                    </a:p>
                    <a:p>
                      <a:pPr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Ever pregnant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8/129* (6%)</a:t>
                      </a:r>
                      <a:endParaRPr lang="en-ZA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34/129* (26%)</a:t>
                      </a:r>
                      <a:endParaRPr lang="en-ZA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304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Contraceptive: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Condoms only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COCP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Implant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Net-EN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DMPA</a:t>
                      </a:r>
                      <a:endParaRPr lang="en-ZA" dirty="0">
                        <a:effectLst/>
                      </a:endParaRPr>
                    </a:p>
                    <a:p>
                      <a:pPr marL="113665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CCVR</a:t>
                      </a:r>
                      <a:endParaRPr lang="en-ZA" dirty="0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0/144 (0%)</a:t>
                      </a: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0/144 (0%)</a:t>
                      </a: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7/144 (4.9%)</a:t>
                      </a: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9/144 (6.3%)</a:t>
                      </a: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101/144 (70.5%)</a:t>
                      </a: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26/144 (18.1%)</a:t>
                      </a:r>
                      <a:endParaRPr lang="en-ZA" dirty="0">
                        <a:effectLst/>
                      </a:endParaRPr>
                    </a:p>
                    <a:p>
                      <a:pPr algn="ctr" rtl="0" fontAlgn="t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1/144 (0.7%)</a:t>
                      </a:r>
                      <a:endParaRPr lang="en-ZA" dirty="0">
                        <a:effectLst/>
                      </a:endParaRPr>
                    </a:p>
                  </a:txBody>
                  <a:tcPr marL="73025" marR="73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56446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3E5E671-10BF-85D2-BD35-F583DEE10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20" y="738314"/>
            <a:ext cx="576876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Supplementary Table 1.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Characteristics for study participants</a:t>
            </a:r>
            <a:endParaRPr kumimoji="0" lang="en-US" altLang="en-US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COCP: Combined oral contraceptive pill; DPMA: depot medroxyprogesterone acetate; Net-EN: norethisterone enanthate</a:t>
            </a:r>
            <a:endParaRPr kumimoji="0" lang="en-US" altLang="en-US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*Denotes missing data for 15 participants for these characteristics in the database.</a:t>
            </a:r>
            <a:endParaRPr kumimoji="0" lang="en-US" altLang="en-US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5527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E6EF48-2D41-57D3-FF92-A4A1D57CA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272720"/>
              </p:ext>
            </p:extLst>
          </p:nvPr>
        </p:nvGraphicFramePr>
        <p:xfrm>
          <a:off x="412157" y="1289577"/>
          <a:ext cx="5915026" cy="1923600"/>
        </p:xfrm>
        <a:graphic>
          <a:graphicData uri="http://schemas.openxmlformats.org/drawingml/2006/table">
            <a:tbl>
              <a:tblPr/>
              <a:tblGrid>
                <a:gridCol w="595233">
                  <a:extLst>
                    <a:ext uri="{9D8B030D-6E8A-4147-A177-3AD203B41FA5}">
                      <a16:colId xmlns:a16="http://schemas.microsoft.com/office/drawing/2014/main" val="3928675214"/>
                    </a:ext>
                  </a:extLst>
                </a:gridCol>
                <a:gridCol w="1872808">
                  <a:extLst>
                    <a:ext uri="{9D8B030D-6E8A-4147-A177-3AD203B41FA5}">
                      <a16:colId xmlns:a16="http://schemas.microsoft.com/office/drawing/2014/main" val="3756333427"/>
                    </a:ext>
                  </a:extLst>
                </a:gridCol>
                <a:gridCol w="854852">
                  <a:extLst>
                    <a:ext uri="{9D8B030D-6E8A-4147-A177-3AD203B41FA5}">
                      <a16:colId xmlns:a16="http://schemas.microsoft.com/office/drawing/2014/main" val="846372806"/>
                    </a:ext>
                  </a:extLst>
                </a:gridCol>
                <a:gridCol w="2054403">
                  <a:extLst>
                    <a:ext uri="{9D8B030D-6E8A-4147-A177-3AD203B41FA5}">
                      <a16:colId xmlns:a16="http://schemas.microsoft.com/office/drawing/2014/main" val="1183547368"/>
                    </a:ext>
                  </a:extLst>
                </a:gridCol>
                <a:gridCol w="537730">
                  <a:extLst>
                    <a:ext uri="{9D8B030D-6E8A-4147-A177-3AD203B41FA5}">
                      <a16:colId xmlns:a16="http://schemas.microsoft.com/office/drawing/2014/main" val="3014237523"/>
                    </a:ext>
                  </a:extLst>
                </a:gridCol>
              </a:tblGrid>
              <a:tr h="250471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Outcome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Baseline Poisson IRR per 10 nmol/L D3 (95% CI)</a:t>
                      </a:r>
                      <a:endParaRPr lang="en-ZA" sz="1400" dirty="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p-value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Prior-visit Poisson IRR per 10 nmol/L (95% CI)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p-value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782493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1.16 (0.81–1.66)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0,409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1.20 (0.84–1.71)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0,326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4347512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NG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0.66 (0.38–1.15)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0,139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1.02 (0.62–1.70)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0,927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379889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TV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0.57 (0.30–1.08)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0,087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0.63 (0.33–1.22)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0,173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974016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1.49 (1.06–2.11)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0,022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1.29 (0.84–1.97)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0,239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19278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BV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0.95 (0.66–1.36)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0,767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1.21 (0.83–1.76)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0,311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91425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HPV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1.07 (0.77–1.47)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0,693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1.06 (0.71–1.59)</a:t>
                      </a:r>
                      <a:endParaRPr lang="en-ZA" sz="140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Z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0,785</a:t>
                      </a:r>
                      <a:endParaRPr lang="en-ZA" sz="1400" dirty="0">
                        <a:effectLst/>
                      </a:endParaRPr>
                    </a:p>
                  </a:txBody>
                  <a:tcPr marL="45960" marR="45960" marT="45960" marB="459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07139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DD2ECC6-DAE7-66C8-949E-FEA2B098FC58}"/>
              </a:ext>
            </a:extLst>
          </p:cNvPr>
          <p:cNvSpPr txBox="1"/>
          <p:nvPr/>
        </p:nvSpPr>
        <p:spPr>
          <a:xfrm>
            <a:off x="471487" y="721394"/>
            <a:ext cx="57963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Supplementary Table 2.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Sensitivity analysis comparing associations between baseline versus prior-visit plasma vitamin D₃ concentrations and incident RTIs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3CABDA-50B7-86C4-6303-717770B395EE}"/>
              </a:ext>
            </a:extLst>
          </p:cNvPr>
          <p:cNvSpPr txBox="1"/>
          <p:nvPr/>
        </p:nvSpPr>
        <p:spPr>
          <a:xfrm>
            <a:off x="471487" y="4233470"/>
            <a:ext cx="59150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Supplementary Table 3.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Cytokine loadings for the first principal component (InflamPCA1)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Loadings shown are standardized PCA coefficients. Cytokines are ordered by absolute contribution to PC1. Only cytokines with absolute PC1 loadings ≥0.10 are shown. All measured cytokines were included in the PCA.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4C53140-6FE0-526C-AA7C-ACE56914B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539153"/>
              </p:ext>
            </p:extLst>
          </p:nvPr>
        </p:nvGraphicFramePr>
        <p:xfrm>
          <a:off x="1420152" y="5189501"/>
          <a:ext cx="3899035" cy="3028950"/>
        </p:xfrm>
        <a:graphic>
          <a:graphicData uri="http://schemas.openxmlformats.org/drawingml/2006/table">
            <a:tbl>
              <a:tblPr/>
              <a:tblGrid>
                <a:gridCol w="723900">
                  <a:extLst>
                    <a:ext uri="{9D8B030D-6E8A-4147-A177-3AD203B41FA5}">
                      <a16:colId xmlns:a16="http://schemas.microsoft.com/office/drawing/2014/main" val="9399388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652874650"/>
                    </a:ext>
                  </a:extLst>
                </a:gridCol>
                <a:gridCol w="2184535">
                  <a:extLst>
                    <a:ext uri="{9D8B030D-6E8A-4147-A177-3AD203B41FA5}">
                      <a16:colId xmlns:a16="http://schemas.microsoft.com/office/drawing/2014/main" val="29161150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PC1 loading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Functional class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039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IL-1</a:t>
                      </a:r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α</a:t>
                      </a:r>
                      <a:endParaRPr lang="el-GR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+0.41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Pro-inflammatory 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0582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IL-1</a:t>
                      </a:r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</a:t>
                      </a:r>
                      <a:endParaRPr lang="el-GR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+0.44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Pro-inflammatory 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6110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IL-6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+0.38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Pro-inflammatory 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1208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IL-8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+0.46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Chemokine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513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TNF-</a:t>
                      </a:r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α</a:t>
                      </a:r>
                      <a:endParaRPr lang="el-GR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+0.35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Pro-inflammatory 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9611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IL-17A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+0.33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Adaptive cytokine</a:t>
                      </a:r>
                      <a:endParaRPr lang="en-ZA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94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GM-CSF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+0.31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Growth factor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884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MIP-1</a:t>
                      </a:r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α</a:t>
                      </a:r>
                      <a:endParaRPr lang="el-GR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+0.28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Chemokine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426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MIP-1</a:t>
                      </a:r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</a:t>
                      </a:r>
                      <a:endParaRPr lang="el-GR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+0.27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Chemokine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858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IP-10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+0.25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Chemokine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957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VEGF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+0.22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Growth factor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1305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IL-10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−0.18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Anti-inflammatory 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381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IL-4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−0.12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Adaptive cytokine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46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IL-13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−0.10</a:t>
                      </a:r>
                      <a:endParaRPr lang="en-ZA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Adaptive cytokine</a:t>
                      </a:r>
                      <a:endParaRPr lang="en-ZA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94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758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5130</TotalTime>
  <Words>634</Words>
  <Application>Microsoft Macintosh PowerPoint</Application>
  <PresentationFormat>A4 Paper (210x297 mm)</PresentationFormat>
  <Paragraphs>150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Jo-Ann Passmore</dc:creator>
  <cp:lastModifiedBy>Jo-Ann Passmore</cp:lastModifiedBy>
  <cp:revision>46</cp:revision>
  <dcterms:created xsi:type="dcterms:W3CDTF">2025-01-25T06:48:03Z</dcterms:created>
  <dcterms:modified xsi:type="dcterms:W3CDTF">2026-05-12T08:52:58Z</dcterms:modified>
</cp:coreProperties>
</file>