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7"/>
  </p:notesMasterIdLst>
  <p:sldIdLst>
    <p:sldId id="651" r:id="rId2"/>
    <p:sldId id="1757" r:id="rId3"/>
    <p:sldId id="1882" r:id="rId4"/>
    <p:sldId id="1759" r:id="rId5"/>
    <p:sldId id="1880" r:id="rId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11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AA552-5049-4B06-9C92-12AEF07DD367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6E4B83-C18B-436C-81F0-0519F8582C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0141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E4B83-C18B-436C-81F0-0519F8582C8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6808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55762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933653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281272" y="6496451"/>
            <a:ext cx="699193" cy="316925"/>
          </a:xfrm>
        </p:spPr>
        <p:txBody>
          <a:bodyPr/>
          <a:lstStyle>
            <a:lvl1pPr>
              <a:defRPr sz="15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C70147E-53BA-4053-8C7E-8558D0CDBB69}"/>
              </a:ext>
            </a:extLst>
          </p:cNvPr>
          <p:cNvSpPr txBox="1"/>
          <p:nvPr userDrawn="1"/>
        </p:nvSpPr>
        <p:spPr>
          <a:xfrm>
            <a:off x="0" y="150560"/>
            <a:ext cx="1185927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algn="ctr"/>
            <a:r>
              <a:rPr lang="en-US" altLang="zh-CN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B-S-C-S-I-Based Microelectronic Spinal Nerve Bridging Animal Experiments</a:t>
            </a:r>
            <a:endParaRPr lang="zh-CN" altLang="en-US" sz="2700" b="1" dirty="0">
              <a:solidFill>
                <a:srgbClr val="FF0000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678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63557" y="0"/>
            <a:ext cx="11479576" cy="721204"/>
          </a:xfrm>
        </p:spPr>
        <p:txBody>
          <a:bodyPr/>
          <a:lstStyle/>
          <a:p>
            <a:r>
              <a:rPr lang="en-US" altLang="zh-CN" dirty="0"/>
              <a:t>B-S-C-S-I-Based Microelectronic Spinal Nerve Bridging Animal Experiments</a:t>
            </a: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446525" y="6412240"/>
            <a:ext cx="612354" cy="36313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B1ACD1-BF70-4656-9B28-9D86E187BC03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29117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DD6DA8-E88F-47CD-A1AE-27E1D4DDA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799" y="6411817"/>
            <a:ext cx="687637" cy="3305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51D91E7F-84B6-4064-9D4E-CC7D244BCA0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084CC69D-C3FC-447A-B8CF-49742DADED90}"/>
              </a:ext>
            </a:extLst>
          </p:cNvPr>
          <p:cNvSpPr>
            <a:spLocks noGrp="1"/>
          </p:cNvSpPr>
          <p:nvPr userDrawn="1"/>
        </p:nvSpPr>
        <p:spPr>
          <a:xfrm>
            <a:off x="433330" y="0"/>
            <a:ext cx="11479576" cy="7212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B-S-C-S-I-Based Microelectronic Spinal Nerve Bridging Animal Experiments</a:t>
            </a:r>
          </a:p>
        </p:txBody>
      </p:sp>
    </p:spTree>
    <p:extLst>
      <p:ext uri="{BB962C8B-B14F-4D97-AF65-F5344CB8AC3E}">
        <p14:creationId xmlns:p14="http://schemas.microsoft.com/office/powerpoint/2010/main" val="548342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352540" y="0"/>
            <a:ext cx="11490593" cy="7212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dirty="0"/>
              <a:t>B-S-C-S-I Based Microelectronic Spinal Nerve Bridging Animal Experiments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353799" y="6411817"/>
            <a:ext cx="687637" cy="3305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51D91E7F-84B6-4064-9D4E-CC7D244BCA0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A0E5E70-E7CD-4A70-9D79-613CFCE3AEF0}"/>
              </a:ext>
            </a:extLst>
          </p:cNvPr>
          <p:cNvSpPr/>
          <p:nvPr userDrawn="1"/>
        </p:nvSpPr>
        <p:spPr>
          <a:xfrm flipV="1">
            <a:off x="42128" y="693065"/>
            <a:ext cx="12149872" cy="45719"/>
          </a:xfrm>
          <a:prstGeom prst="rect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1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964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64" r:id="rId3"/>
    <p:sldLayoutId id="2147483661" r:id="rId4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Times New Roman" panose="02020603050405020304" pitchFamily="18" charset="0"/>
          <a:ea typeface="华文中宋" panose="02010600040101010101" pitchFamily="2" charset="-122"/>
          <a:cs typeface="Times New Roman" panose="02020603050405020304" pitchFamily="18" charset="0"/>
        </a:defRPr>
      </a:lvl1pPr>
    </p:titleStyle>
    <p:bodyStyle>
      <a:lvl1pPr marL="228600" indent="-720000" algn="l" defTabSz="914400" rtl="0" eaLnBrk="1" latinLnBrk="0" hangingPunct="1">
        <a:lnSpc>
          <a:spcPct val="125000"/>
        </a:lnSpc>
        <a:spcBef>
          <a:spcPts val="600"/>
        </a:spcBef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Times New Roman" panose="02020603050405020304" pitchFamily="18" charset="0"/>
          <a:ea typeface="华文中宋" panose="02010600040101010101" pitchFamily="2" charset="-122"/>
          <a:cs typeface="Times New Roman" panose="02020603050405020304" pitchFamily="18" charset="0"/>
        </a:defRPr>
      </a:lvl1pPr>
      <a:lvl2pPr marL="719138" indent="-719138" algn="l" defTabSz="914400" rtl="0" eaLnBrk="1" latinLnBrk="0" hangingPunct="1">
        <a:lnSpc>
          <a:spcPct val="125000"/>
        </a:lnSpc>
        <a:spcBef>
          <a:spcPts val="600"/>
        </a:spcBef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Times New Roman" panose="02020603050405020304" pitchFamily="18" charset="0"/>
          <a:ea typeface="华文中宋" panose="02010600040101010101" pitchFamily="2" charset="-122"/>
          <a:cs typeface="Times New Roman" panose="02020603050405020304" pitchFamily="18" charset="0"/>
        </a:defRPr>
      </a:lvl2pPr>
      <a:lvl3pPr marL="1143000" indent="-720000" algn="l" defTabSz="914400" rtl="0" eaLnBrk="1" latinLnBrk="0" hangingPunct="1">
        <a:lnSpc>
          <a:spcPct val="125000"/>
        </a:lnSpc>
        <a:spcBef>
          <a:spcPts val="600"/>
        </a:spcBef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Times New Roman" panose="02020603050405020304" pitchFamily="18" charset="0"/>
          <a:ea typeface="华文中宋" panose="02010600040101010101" pitchFamily="2" charset="-122"/>
          <a:cs typeface="Times New Roman" panose="02020603050405020304" pitchFamily="18" charset="0"/>
        </a:defRPr>
      </a:lvl3pPr>
      <a:lvl4pPr marL="880200" indent="0" algn="l" defTabSz="914400" rtl="0" eaLnBrk="1" latinLnBrk="0" hangingPunct="1">
        <a:lnSpc>
          <a:spcPct val="125000"/>
        </a:lnSpc>
        <a:spcBef>
          <a:spcPts val="600"/>
        </a:spcBef>
        <a:buFont typeface="Wingdings" panose="05000000000000000000" pitchFamily="2" charset="2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37400" indent="0" algn="l" defTabSz="914400" rtl="0" eaLnBrk="1" latinLnBrk="0" hangingPunct="1">
        <a:lnSpc>
          <a:spcPct val="125000"/>
        </a:lnSpc>
        <a:spcBef>
          <a:spcPts val="600"/>
        </a:spcBef>
        <a:buFont typeface="Wingdings" panose="05000000000000000000" pitchFamily="2" charset="2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4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88758" y="2132855"/>
            <a:ext cx="11682663" cy="270383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altLang="zh-CN" b="1" dirty="0">
                <a:solidFill>
                  <a:srgbClr val="0D04BC"/>
                </a:solidFill>
                <a:latin typeface="Times New Roman" panose="02020603050405020304" pitchFamily="18" charset="0"/>
                <a:ea typeface="华文中宋" panose="02010600040101010101" pitchFamily="2" charset="-122"/>
              </a:rPr>
              <a:t>Videos of B-S-C-S-I-Based </a:t>
            </a:r>
          </a:p>
          <a:p>
            <a:pPr>
              <a:lnSpc>
                <a:spcPct val="130000"/>
              </a:lnSpc>
            </a:pPr>
            <a:r>
              <a:rPr lang="en-US" altLang="zh-CN" b="1" dirty="0">
                <a:solidFill>
                  <a:srgbClr val="0D04BC"/>
                </a:solidFill>
                <a:latin typeface="Times New Roman" panose="02020603050405020304" pitchFamily="18" charset="0"/>
                <a:ea typeface="华文中宋" panose="02010600040101010101" pitchFamily="2" charset="-122"/>
              </a:rPr>
              <a:t>Spinal Nerve Bridging Experiments in Rats</a:t>
            </a:r>
          </a:p>
          <a:p>
            <a:pPr>
              <a:lnSpc>
                <a:spcPct val="130000"/>
              </a:lnSpc>
            </a:pPr>
            <a:r>
              <a:rPr lang="zh-CN" altLang="en-US" b="1" dirty="0">
                <a:solidFill>
                  <a:srgbClr val="0D04BC"/>
                </a:solidFill>
                <a:latin typeface="Times New Roman" panose="02020603050405020304" pitchFamily="18" charset="0"/>
                <a:ea typeface="华文中宋" panose="02010600040101010101" pitchFamily="2" charset="-122"/>
              </a:rPr>
              <a:t>（</a:t>
            </a:r>
            <a:r>
              <a:rPr lang="en-US" altLang="zh-CN" b="1" dirty="0">
                <a:solidFill>
                  <a:srgbClr val="0D04BC"/>
                </a:solidFill>
                <a:latin typeface="Times New Roman" panose="02020603050405020304" pitchFamily="18" charset="0"/>
                <a:ea typeface="华文中宋" panose="02010600040101010101" pitchFamily="2" charset="-122"/>
              </a:rPr>
              <a:t>Video1-6</a:t>
            </a:r>
            <a:r>
              <a:rPr lang="zh-CN" altLang="en-US" b="1" dirty="0">
                <a:solidFill>
                  <a:srgbClr val="0D04BC"/>
                </a:solidFill>
                <a:latin typeface="Times New Roman" panose="02020603050405020304" pitchFamily="18" charset="0"/>
                <a:ea typeface="华文中宋" panose="02010600040101010101" pitchFamily="2" charset="-122"/>
              </a:rPr>
              <a:t>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44"/>
    </mc:Choice>
    <mc:Fallback xmlns="">
      <p:transition spd="slow" advTm="3184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灯片编号占位符 10"/>
          <p:cNvSpPr>
            <a:spLocks noGrp="1"/>
          </p:cNvSpPr>
          <p:nvPr>
            <p:ph type="sldNum" sz="quarter" idx="12"/>
          </p:nvPr>
        </p:nvSpPr>
        <p:spPr>
          <a:xfrm>
            <a:off x="11542205" y="6381329"/>
            <a:ext cx="450050" cy="369332"/>
          </a:xfrm>
        </p:spPr>
        <p:txBody>
          <a:bodyPr/>
          <a:lstStyle/>
          <a:p>
            <a:fld id="{0C913308-F349-4B6D-A68A-DD1791B4A57B}" type="slidenum">
              <a:rPr lang="zh-CN" altLang="en-US" sz="1800"/>
              <a:t>2</a:t>
            </a:fld>
            <a:endParaRPr lang="zh-CN" altLang="en-US" sz="1800" dirty="0"/>
          </a:p>
        </p:txBody>
      </p:sp>
      <p:sp>
        <p:nvSpPr>
          <p:cNvPr id="12" name="矩形 11"/>
          <p:cNvSpPr/>
          <p:nvPr/>
        </p:nvSpPr>
        <p:spPr>
          <a:xfrm>
            <a:off x="9433104" y="1402568"/>
            <a:ext cx="255915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Video1</a:t>
            </a:r>
            <a:r>
              <a:rPr lang="zh-CN" altLang="en-US" sz="3200" b="1" dirty="0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：</a:t>
            </a:r>
            <a:endParaRPr lang="en-US" altLang="zh-CN" sz="3200" b="1" dirty="0"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3200" dirty="0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An automatic tail flick in a spinal cord-transected rat under incomplete anesthesia after neural bridging</a:t>
            </a:r>
            <a:endParaRPr lang="zh-CN" altLang="en-US" sz="3200" dirty="0"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3" name="桥接模块3-下肢伸展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733.3333"/>
                </p14:media>
              </p:ext>
            </p:extLst>
          </p:nvPr>
        </p:nvPicPr>
        <p:blipFill rotWithShape="1">
          <a:blip r:embed="rId4"/>
          <a:srcRect l="5836" r="12772"/>
          <a:stretch>
            <a:fillRect/>
          </a:stretch>
        </p:blipFill>
        <p:spPr>
          <a:xfrm>
            <a:off x="726140" y="853528"/>
            <a:ext cx="8574269" cy="5925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76"/>
    </mc:Choice>
    <mc:Fallback xmlns="">
      <p:transition spd="slow" advTm="17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灯片编号占位符 10"/>
          <p:cNvSpPr>
            <a:spLocks noGrp="1"/>
          </p:cNvSpPr>
          <p:nvPr>
            <p:ph type="sldNum" sz="quarter" idx="12"/>
          </p:nvPr>
        </p:nvSpPr>
        <p:spPr>
          <a:xfrm>
            <a:off x="11614393" y="6488668"/>
            <a:ext cx="450050" cy="369332"/>
          </a:xfrm>
        </p:spPr>
        <p:txBody>
          <a:bodyPr/>
          <a:lstStyle/>
          <a:p>
            <a:fld id="{0C913308-F349-4B6D-A68A-DD1791B4A57B}" type="slidenum">
              <a:rPr lang="zh-CN" altLang="en-US" sz="1800"/>
              <a:t>3</a:t>
            </a:fld>
            <a:endParaRPr lang="zh-CN" altLang="en-US" sz="1800" dirty="0"/>
          </a:p>
        </p:txBody>
      </p:sp>
      <p:pic>
        <p:nvPicPr>
          <p:cNvPr id="6" name="桥接模块3-下肢收缩">
            <a:hlinkClick r:id="" action="ppaction://media"/>
            <a:extLst>
              <a:ext uri="{FF2B5EF4-FFF2-40B4-BE49-F238E27FC236}">
                <a16:creationId xmlns:a16="http://schemas.microsoft.com/office/drawing/2014/main" id="{91E4DCBE-254D-4A93-AA16-0B957B257BA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6066.6666"/>
                </p14:media>
              </p:ext>
            </p:extLst>
          </p:nvPr>
        </p:nvPicPr>
        <p:blipFill rotWithShape="1">
          <a:blip r:embed="rId4"/>
          <a:srcRect l="3804" r="17718"/>
          <a:stretch>
            <a:fillRect/>
          </a:stretch>
        </p:blipFill>
        <p:spPr>
          <a:xfrm>
            <a:off x="771199" y="856301"/>
            <a:ext cx="8263339" cy="592289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08AD77C-0C42-4356-AACE-A7BDE0AA7BF9}"/>
              </a:ext>
            </a:extLst>
          </p:cNvPr>
          <p:cNvSpPr/>
          <p:nvPr/>
        </p:nvSpPr>
        <p:spPr>
          <a:xfrm>
            <a:off x="9194959" y="2448143"/>
            <a:ext cx="2908411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Video2</a:t>
            </a:r>
            <a:r>
              <a:rPr lang="zh-CN" altLang="en-US" sz="3200" b="1" dirty="0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：</a:t>
            </a:r>
            <a:endParaRPr lang="en-US" altLang="zh-CN" sz="3200" b="1" dirty="0"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An automatic withdrawal of the right hindlimb of the same rat as in Video1</a:t>
            </a:r>
            <a:endParaRPr lang="zh-CN" altLang="en-US" sz="2800" dirty="0"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31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76"/>
    </mc:Choice>
    <mc:Fallback xmlns="">
      <p:transition spd="slow" advTm="17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灯片编号占位符 10"/>
          <p:cNvSpPr>
            <a:spLocks noGrp="1"/>
          </p:cNvSpPr>
          <p:nvPr>
            <p:ph type="sldNum" sz="quarter" idx="12"/>
          </p:nvPr>
        </p:nvSpPr>
        <p:spPr>
          <a:xfrm>
            <a:off x="11734714" y="6549166"/>
            <a:ext cx="488628" cy="308834"/>
          </a:xfrm>
        </p:spPr>
        <p:txBody>
          <a:bodyPr/>
          <a:lstStyle/>
          <a:p>
            <a:fld id="{0C913308-F349-4B6D-A68A-DD1791B4A57B}" type="slidenum">
              <a:rPr lang="zh-CN" altLang="en-US" sz="1800"/>
              <a:t>4</a:t>
            </a:fld>
            <a:endParaRPr lang="zh-CN" altLang="en-US" sz="1800" dirty="0"/>
          </a:p>
        </p:txBody>
      </p:sp>
      <p:pic>
        <p:nvPicPr>
          <p:cNvPr id="9" name="大鼠清醒状态下，桥接模块1测试结果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466.6666"/>
                </p14:media>
              </p:ext>
            </p:extLst>
          </p:nvPr>
        </p:nvPicPr>
        <p:blipFill rotWithShape="1">
          <a:blip r:embed="rId6"/>
          <a:srcRect l="34765" t="12533" r="34380" b="-841"/>
          <a:stretch>
            <a:fillRect/>
          </a:stretch>
        </p:blipFill>
        <p:spPr>
          <a:xfrm>
            <a:off x="2302654" y="958649"/>
            <a:ext cx="3743305" cy="5710675"/>
          </a:xfrm>
          <a:prstGeom prst="rect">
            <a:avLst/>
          </a:prstGeom>
        </p:spPr>
      </p:pic>
      <p:pic>
        <p:nvPicPr>
          <p:cNvPr id="10" name="大鼠清醒状态下，桥接模块2测试结果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6500"/>
                </p14:media>
              </p:ext>
            </p:extLst>
          </p:nvPr>
        </p:nvPicPr>
        <p:blipFill rotWithShape="1">
          <a:blip r:embed="rId7"/>
          <a:srcRect l="34053" t="16801" r="34054"/>
          <a:stretch>
            <a:fillRect/>
          </a:stretch>
        </p:blipFill>
        <p:spPr>
          <a:xfrm>
            <a:off x="6296766" y="982374"/>
            <a:ext cx="3875606" cy="568695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457A585-AEA4-42A2-B5C9-2BA3E8E54511}"/>
              </a:ext>
            </a:extLst>
          </p:cNvPr>
          <p:cNvSpPr txBox="1"/>
          <p:nvPr/>
        </p:nvSpPr>
        <p:spPr>
          <a:xfrm>
            <a:off x="204536" y="1409803"/>
            <a:ext cx="206605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Video3:</a:t>
            </a:r>
          </a:p>
          <a:p>
            <a:pPr algn="r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Right hindlimb extension on a treadmill in a second awake spinal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cordtransec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-ted rat after neural bridging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403F135-797B-4BBD-9219-D101F49F8526}"/>
              </a:ext>
            </a:extLst>
          </p:cNvPr>
          <p:cNvSpPr txBox="1"/>
          <p:nvPr/>
        </p:nvSpPr>
        <p:spPr>
          <a:xfrm>
            <a:off x="10323096" y="1409803"/>
            <a:ext cx="166436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Video4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Five-toe extension in an awake spinal cord-transected rat after neural bridging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CD637D0-8EC2-4972-9696-77866B46791A}"/>
              </a:ext>
            </a:extLst>
          </p:cNvPr>
          <p:cNvSpPr/>
          <p:nvPr/>
        </p:nvSpPr>
        <p:spPr>
          <a:xfrm>
            <a:off x="151621" y="952907"/>
            <a:ext cx="5894338" cy="57083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8C42C25-C3A9-41FA-B6BC-3320C7C5689C}"/>
              </a:ext>
            </a:extLst>
          </p:cNvPr>
          <p:cNvSpPr/>
          <p:nvPr/>
        </p:nvSpPr>
        <p:spPr>
          <a:xfrm>
            <a:off x="6296766" y="960928"/>
            <a:ext cx="5658632" cy="57083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76"/>
    </mc:Choice>
    <mc:Fallback xmlns="">
      <p:transition spd="slow" advTm="17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8F5A65B-2529-434C-BE87-7B1296A69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</a:t>
            </a:fld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4E26AD4-0AC3-4058-A44E-AB0379310839}"/>
              </a:ext>
            </a:extLst>
          </p:cNvPr>
          <p:cNvSpPr txBox="1"/>
          <p:nvPr/>
        </p:nvSpPr>
        <p:spPr>
          <a:xfrm>
            <a:off x="326855" y="800800"/>
            <a:ext cx="113939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Experimental Video of Sensory Nerve Signal Bridging </a:t>
            </a:r>
          </a:p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in Spinal Cord Injury Rats Based on Microelectronic Neural Bridge Device</a:t>
            </a:r>
            <a:endParaRPr lang="zh-CN" altLang="en-US" sz="2800" dirty="0"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感觉上行-桥接开启前观测">
            <a:hlinkClick r:id="" action="ppaction://media"/>
            <a:extLst>
              <a:ext uri="{FF2B5EF4-FFF2-40B4-BE49-F238E27FC236}">
                <a16:creationId xmlns:a16="http://schemas.microsoft.com/office/drawing/2014/main" id="{72E3E6EF-8A33-40FA-9091-A0DA5E0C20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4495" y="3335358"/>
            <a:ext cx="5749313" cy="3257945"/>
          </a:xfrm>
          <a:prstGeom prst="rect">
            <a:avLst/>
          </a:prstGeom>
        </p:spPr>
      </p:pic>
      <p:pic>
        <p:nvPicPr>
          <p:cNvPr id="8" name="感觉上行-桥接开启后视频">
            <a:hlinkClick r:id="" action="ppaction://media"/>
            <a:extLst>
              <a:ext uri="{FF2B5EF4-FFF2-40B4-BE49-F238E27FC236}">
                <a16:creationId xmlns:a16="http://schemas.microsoft.com/office/drawing/2014/main" id="{E2F00609-3E96-4330-AF86-C36EFD65CDD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24810" y="3335358"/>
            <a:ext cx="5696960" cy="322827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72CF4F11-4468-426A-918C-FB7F817FC266}"/>
              </a:ext>
            </a:extLst>
          </p:cNvPr>
          <p:cNvSpPr txBox="1"/>
          <p:nvPr/>
        </p:nvSpPr>
        <p:spPr>
          <a:xfrm>
            <a:off x="607365" y="1905077"/>
            <a:ext cx="541644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700" b="1" dirty="0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Video5</a:t>
            </a:r>
            <a:r>
              <a:rPr lang="en-US" altLang="zh-CN" sz="2700" dirty="0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altLang="zh-CN" sz="2700" dirty="0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Pre-activation of ascending sensory nerve bridging device</a:t>
            </a:r>
            <a:endParaRPr lang="zh-CN" altLang="en-US" sz="2700" dirty="0"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2DF2B78-0E6D-4EB6-B20C-33A3B648346F}"/>
              </a:ext>
            </a:extLst>
          </p:cNvPr>
          <p:cNvSpPr txBox="1"/>
          <p:nvPr/>
        </p:nvSpPr>
        <p:spPr>
          <a:xfrm>
            <a:off x="6288138" y="1894400"/>
            <a:ext cx="550066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700" b="1" dirty="0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Video6</a:t>
            </a:r>
            <a:r>
              <a:rPr lang="zh-CN" altLang="en-US" sz="2700" b="1" dirty="0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：</a:t>
            </a:r>
            <a:endParaRPr lang="en-US" altLang="zh-CN" sz="2700" b="1" dirty="0"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700" dirty="0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Post-activation of ascending sensory nerve bridging device</a:t>
            </a:r>
            <a:endParaRPr lang="zh-CN" altLang="en-US" sz="2700" dirty="0"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A7AEF33-D41C-469C-AE8A-35A32637F0A3}"/>
              </a:ext>
            </a:extLst>
          </p:cNvPr>
          <p:cNvSpPr/>
          <p:nvPr/>
        </p:nvSpPr>
        <p:spPr>
          <a:xfrm>
            <a:off x="274495" y="1877377"/>
            <a:ext cx="5780673" cy="4685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25F5D9F-4F7E-4245-A148-05B0C254F427}"/>
              </a:ext>
            </a:extLst>
          </p:cNvPr>
          <p:cNvSpPr/>
          <p:nvPr/>
        </p:nvSpPr>
        <p:spPr>
          <a:xfrm>
            <a:off x="6272458" y="1877377"/>
            <a:ext cx="5749312" cy="4685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729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工大蓝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3A3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onsolas-Verdana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</TotalTime>
  <Words>117</Words>
  <Application>Microsoft Office PowerPoint</Application>
  <PresentationFormat>宽屏</PresentationFormat>
  <Paragraphs>22</Paragraphs>
  <Slides>5</Slides>
  <Notes>1</Notes>
  <HiddenSlides>0</HiddenSlides>
  <MMClips>6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2" baseType="lpstr">
      <vt:lpstr>等线</vt:lpstr>
      <vt:lpstr>Arial</vt:lpstr>
      <vt:lpstr>Calibri</vt:lpstr>
      <vt:lpstr>Times New Roman</vt:lpstr>
      <vt:lpstr>Verdana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ZGWang</dc:creator>
  <cp:lastModifiedBy>ZGWang</cp:lastModifiedBy>
  <cp:revision>34</cp:revision>
  <dcterms:created xsi:type="dcterms:W3CDTF">2025-03-14T00:15:08Z</dcterms:created>
  <dcterms:modified xsi:type="dcterms:W3CDTF">2026-04-20T16:47:21Z</dcterms:modified>
</cp:coreProperties>
</file>