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68DA8-EA11-4D70-E793-A0183AC4A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1B52EA-C5C8-BDF9-58C3-58742E872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ECE5-1382-0678-32BC-3CC2557D8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81C40-EBAA-B1B5-EE44-7B6B14B9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8649B-BA67-2393-F19A-0CAB4F6A2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0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544B-1460-86CC-D7C9-899FCC8ED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8C9E3-14D4-440E-E575-62A4246AE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74CC-75CA-20EF-5FC0-3167B2F2D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F8C66-FD15-F0F6-F304-C43E0A0F2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1F239-6307-27BC-69B3-9C7E5446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29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1B45BF-AC66-25A7-61E6-9CDB9687CD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A8225-1EAB-519A-74FD-58958BBCA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66BD6-90B8-A2D9-BA7E-FB07564F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F40A7-5E15-22AE-68EE-AA4BDB41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9CB7E-268E-91C9-000C-D40B511B1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1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05482-6092-AE39-46FE-7292393BA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538FF-1064-CFF5-BA01-7353204C6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0D177-2786-3DB9-8A5E-8A05632A8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50C0E-4641-FC8F-F727-C3B658FF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4F6D8-11CE-C36D-2DEC-FE31D1EA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4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DD30E-7E12-2B03-7FE5-D9D8C708E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E1B8A-4CA7-9D85-598C-EA4ADB51F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2BB09-8D4F-2F34-EF72-136EA1C75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95C3A-5199-E3D1-FDD8-BDAB25007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503C0-DF02-916F-F959-164B5E6A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5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ADAF-D240-F8FB-81BD-A07B893EC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7759E-A7A8-3E37-769B-5EDA6CB6A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A17AEC-C66E-E28F-8181-68F783CEE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E36A2E-94CB-C74C-8D67-83EB3A22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690A7-6C6B-AC89-85D9-69DDFAD3F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921D7-7341-DD83-D331-905BFD5D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54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33BDE-ACB3-D98E-938E-4FAB744B8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A498D-1B48-E13B-4A1A-A5F2A9BBA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42A22-E03C-A474-329D-49E1486A9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E1E9A7-7939-23D5-26DD-8DCD66D6D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6640E-80B7-E8C1-157B-3A43DFAC22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F1DC6-A948-C622-0D3A-EBE7EA5C7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FA500D-A537-57D2-E48B-E2599764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3A3FD9-C50C-ED4A-482F-65A9EE2C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65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0551B-05E5-DEA4-12D6-858F70AA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6A85EC-5A79-205D-C489-5E78B0F95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1A605-937C-BE37-3DA9-FAB82C377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B4C4A-1D76-1737-C627-859566FB5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5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85BAFA-1B22-2835-C1A8-0C1CAA15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A3554-B26F-185F-93DF-F7065372C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AD97B-A3B2-4006-567D-632E7E431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3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342AC-162C-6230-EBA5-4C7D7DB25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843A1-9A0A-073C-1608-9DA42099A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5D4C7-6382-87C8-82A6-8B3F7A9F2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BFCC8-D734-5950-1112-44749F98A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3A674-29CE-8926-DE11-EF77778E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9D386-D2C1-E690-3820-B0EB1C48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3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F2C1E-1AF3-993E-1DFB-55B3DE158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B3997E-74FE-80A5-51E1-755DF91A96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9248E-D31D-0BBC-3B63-392A1785A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B163B-8E6E-DDE9-71DB-1899C65D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B4638-240D-8117-9976-EE4CE74D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C39F07-6FB7-18E4-D5B5-6151C842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4F3CDC-174F-D1DE-0BD2-C2E4FA27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E4B14-3380-8341-7AE0-F393CCCD0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FE77A-E786-2AB6-F6CD-48AA96875B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A7FC8D-28CC-49AD-A1C5-AA38BE01BC62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FA1F4-9804-92E8-202F-DDAA341278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29033-1680-E44A-56B4-BFBE03927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D4117A-AABA-44F9-9159-0A47FF6DF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2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00C8E-303E-8E3F-51C4-B51FCF7A70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792712-16AF-A6DB-336A-BA8039905A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EA169C0-240F-B3DA-8953-EA7B64088877}"/>
              </a:ext>
            </a:extLst>
          </p:cNvPr>
          <p:cNvSpPr txBox="1"/>
          <p:nvPr/>
        </p:nvSpPr>
        <p:spPr>
          <a:xfrm>
            <a:off x="0" y="1397674"/>
            <a:ext cx="7796785" cy="131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60"/>
              </a:lnSpc>
            </a:pPr>
            <a:r>
              <a:rPr lang="en-US" b="1" dirty="0"/>
              <a:t>18-82%</a:t>
            </a:r>
            <a:r>
              <a:rPr lang="en-US" dirty="0"/>
              <a:t> of hospitalized children </a:t>
            </a:r>
            <a:r>
              <a:rPr lang="en-US" b="1" dirty="0"/>
              <a:t>experience AKI</a:t>
            </a:r>
          </a:p>
          <a:p>
            <a:pPr>
              <a:lnSpc>
                <a:spcPts val="2360"/>
              </a:lnSpc>
            </a:pPr>
            <a:r>
              <a:rPr lang="en-US" b="1" dirty="0"/>
              <a:t>AKI</a:t>
            </a:r>
            <a:r>
              <a:rPr lang="en-US" dirty="0"/>
              <a:t> is associated with worse</a:t>
            </a:r>
            <a:r>
              <a:rPr lang="en-US" b="1" dirty="0"/>
              <a:t> short </a:t>
            </a:r>
            <a:r>
              <a:rPr lang="en-US" dirty="0"/>
              <a:t>and </a:t>
            </a:r>
            <a:r>
              <a:rPr lang="en-US" b="1" dirty="0"/>
              <a:t>long-term</a:t>
            </a:r>
            <a:r>
              <a:rPr lang="en-US" dirty="0"/>
              <a:t> </a:t>
            </a:r>
            <a:r>
              <a:rPr lang="en-US" b="1" dirty="0"/>
              <a:t>outcomes</a:t>
            </a:r>
          </a:p>
          <a:p>
            <a:pPr>
              <a:lnSpc>
                <a:spcPts val="2360"/>
              </a:lnSpc>
            </a:pPr>
            <a:r>
              <a:rPr lang="en-US" dirty="0"/>
              <a:t>AKI </a:t>
            </a:r>
            <a:r>
              <a:rPr lang="en-US" b="1" dirty="0" err="1"/>
              <a:t>subphenotypes</a:t>
            </a:r>
            <a:r>
              <a:rPr lang="en-US" b="1" dirty="0"/>
              <a:t> </a:t>
            </a:r>
            <a:r>
              <a:rPr lang="en-US" dirty="0"/>
              <a:t>may result in </a:t>
            </a:r>
            <a:r>
              <a:rPr lang="en-US" b="1" dirty="0"/>
              <a:t>differences </a:t>
            </a:r>
            <a:r>
              <a:rPr lang="en-US" dirty="0"/>
              <a:t>in </a:t>
            </a:r>
            <a:r>
              <a:rPr lang="en-US" b="1" dirty="0"/>
              <a:t>outcomes</a:t>
            </a:r>
          </a:p>
          <a:p>
            <a:pPr>
              <a:lnSpc>
                <a:spcPts val="2360"/>
              </a:lnSpc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221BDD-5A36-00FB-165E-DF326969928D}"/>
              </a:ext>
            </a:extLst>
          </p:cNvPr>
          <p:cNvSpPr txBox="1"/>
          <p:nvPr/>
        </p:nvSpPr>
        <p:spPr>
          <a:xfrm>
            <a:off x="5128548" y="2772586"/>
            <a:ext cx="7132982" cy="161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60"/>
              </a:lnSpc>
            </a:pPr>
            <a:r>
              <a:rPr lang="en-US" b="1" dirty="0"/>
              <a:t>572</a:t>
            </a:r>
            <a:r>
              <a:rPr lang="en-US" dirty="0"/>
              <a:t> patients </a:t>
            </a:r>
            <a:r>
              <a:rPr lang="en-US" b="1" dirty="0"/>
              <a:t>admitted </a:t>
            </a:r>
            <a:r>
              <a:rPr lang="en-US" dirty="0"/>
              <a:t>to a single </a:t>
            </a:r>
            <a:r>
              <a:rPr lang="en-US" b="1" dirty="0"/>
              <a:t>PICU </a:t>
            </a:r>
            <a:r>
              <a:rPr lang="en-US" dirty="0"/>
              <a:t>were evaluated</a:t>
            </a:r>
          </a:p>
          <a:p>
            <a:pPr>
              <a:lnSpc>
                <a:spcPts val="2360"/>
              </a:lnSpc>
            </a:pPr>
            <a:r>
              <a:rPr lang="en-US" dirty="0"/>
              <a:t>A total of </a:t>
            </a:r>
            <a:r>
              <a:rPr lang="en-US" b="1" dirty="0"/>
              <a:t>57</a:t>
            </a:r>
            <a:r>
              <a:rPr lang="en-US" dirty="0"/>
              <a:t> patients had </a:t>
            </a:r>
            <a:r>
              <a:rPr lang="en-US" b="1" dirty="0"/>
              <a:t>AKI</a:t>
            </a:r>
          </a:p>
          <a:p>
            <a:pPr>
              <a:lnSpc>
                <a:spcPts val="2360"/>
              </a:lnSpc>
            </a:pPr>
            <a:r>
              <a:rPr lang="en-US" dirty="0"/>
              <a:t>Assigned AKI </a:t>
            </a:r>
            <a:r>
              <a:rPr lang="en-US" b="1" dirty="0" err="1"/>
              <a:t>subphenotypes</a:t>
            </a:r>
            <a:r>
              <a:rPr lang="en-US" b="1" dirty="0"/>
              <a:t> </a:t>
            </a:r>
            <a:r>
              <a:rPr lang="en-US" dirty="0"/>
              <a:t>were </a:t>
            </a:r>
            <a:r>
              <a:rPr lang="en-US" b="1" dirty="0"/>
              <a:t>sepsis </a:t>
            </a:r>
            <a:r>
              <a:rPr lang="en-US" dirty="0"/>
              <a:t>associated, </a:t>
            </a:r>
            <a:r>
              <a:rPr lang="en-US" b="1" dirty="0" err="1"/>
              <a:t>hemato</a:t>
            </a:r>
            <a:r>
              <a:rPr lang="en-US" b="1" dirty="0"/>
              <a:t>-oncologic</a:t>
            </a:r>
            <a:r>
              <a:rPr lang="en-US" dirty="0"/>
              <a:t>, </a:t>
            </a:r>
            <a:r>
              <a:rPr lang="en-US" b="1" dirty="0"/>
              <a:t>cardiac</a:t>
            </a:r>
            <a:r>
              <a:rPr lang="en-US" dirty="0"/>
              <a:t>, </a:t>
            </a:r>
            <a:r>
              <a:rPr lang="en-US" b="1" dirty="0"/>
              <a:t>nephrotoxic medication </a:t>
            </a:r>
            <a:r>
              <a:rPr lang="en-US" dirty="0"/>
              <a:t>associated, </a:t>
            </a:r>
            <a:r>
              <a:rPr lang="en-US" b="1" dirty="0"/>
              <a:t>renal </a:t>
            </a:r>
            <a:r>
              <a:rPr lang="en-US" dirty="0"/>
              <a:t>and </a:t>
            </a:r>
            <a:r>
              <a:rPr lang="en-US" b="1" dirty="0"/>
              <a:t>other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5B8D29-76C3-3492-225A-AD0101D316F8}"/>
              </a:ext>
            </a:extLst>
          </p:cNvPr>
          <p:cNvSpPr txBox="1"/>
          <p:nvPr/>
        </p:nvSpPr>
        <p:spPr>
          <a:xfrm>
            <a:off x="0" y="46166"/>
            <a:ext cx="121919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10 Year Kidney Outcomes &amp; Healthcare Utilization in a Cohort of Pediatric Patients with Severe AKI by </a:t>
            </a:r>
            <a:r>
              <a:rPr lang="en-US" sz="3200" b="1" dirty="0" err="1"/>
              <a:t>Subphenotype</a:t>
            </a:r>
            <a:endParaRPr lang="en-US" sz="3200" b="1" dirty="0"/>
          </a:p>
          <a:p>
            <a:pPr algn="ctr"/>
            <a:endParaRPr lang="en-US" sz="3200" b="1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BDF9C78-380A-D269-3E24-E32F97B65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014" y="1381012"/>
            <a:ext cx="1039807" cy="9272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5FB822C-E122-550B-D511-48051F62A2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12" y="2690774"/>
            <a:ext cx="2232391" cy="1640952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C3D27A45-8C72-1F05-673C-AC6B094D320D}"/>
              </a:ext>
            </a:extLst>
          </p:cNvPr>
          <p:cNvSpPr txBox="1"/>
          <p:nvPr/>
        </p:nvSpPr>
        <p:spPr>
          <a:xfrm>
            <a:off x="9273478" y="6579993"/>
            <a:ext cx="2918522" cy="278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Created in </a:t>
            </a:r>
            <a:r>
              <a:rPr lang="en-US" sz="1200" dirty="0" err="1"/>
              <a:t>BioRender</a:t>
            </a:r>
            <a:r>
              <a:rPr lang="en-US" sz="1200" dirty="0"/>
              <a:t>. Rumlow, Z (2026)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62DC3-20CA-775A-11FF-8789D17B5E77}"/>
              </a:ext>
            </a:extLst>
          </p:cNvPr>
          <p:cNvSpPr txBox="1"/>
          <p:nvPr/>
        </p:nvSpPr>
        <p:spPr>
          <a:xfrm>
            <a:off x="-69497" y="5926360"/>
            <a:ext cx="3794759" cy="694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360"/>
              </a:lnSpc>
            </a:pPr>
            <a:r>
              <a:rPr lang="en-US" dirty="0"/>
              <a:t>Hospital admissions were </a:t>
            </a:r>
            <a:r>
              <a:rPr lang="en-US" b="1" dirty="0"/>
              <a:t>13-days longer </a:t>
            </a:r>
            <a:r>
              <a:rPr lang="en-US" dirty="0"/>
              <a:t>for patients with </a:t>
            </a:r>
            <a:r>
              <a:rPr lang="en-US" b="1" dirty="0"/>
              <a:t>AKI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657C5E-6B81-6F53-642D-7EC91301B286}"/>
              </a:ext>
            </a:extLst>
          </p:cNvPr>
          <p:cNvSpPr txBox="1"/>
          <p:nvPr/>
        </p:nvSpPr>
        <p:spPr>
          <a:xfrm>
            <a:off x="3588391" y="5926361"/>
            <a:ext cx="8603608" cy="694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360"/>
              </a:lnSpc>
            </a:pPr>
            <a:r>
              <a:rPr lang="en-US" dirty="0"/>
              <a:t>Patients with </a:t>
            </a:r>
            <a:r>
              <a:rPr lang="en-US" b="1" dirty="0"/>
              <a:t>nephrotoxic medication </a:t>
            </a:r>
            <a:r>
              <a:rPr lang="en-US" dirty="0"/>
              <a:t>associated and </a:t>
            </a:r>
            <a:r>
              <a:rPr lang="en-US" b="1" dirty="0" err="1"/>
              <a:t>hemato</a:t>
            </a:r>
            <a:r>
              <a:rPr lang="en-US" b="1" dirty="0"/>
              <a:t>-oncologic </a:t>
            </a:r>
            <a:r>
              <a:rPr lang="en-US" dirty="0"/>
              <a:t>AKI experienced the highest-proportion of </a:t>
            </a:r>
            <a:r>
              <a:rPr lang="en-US" b="1" dirty="0"/>
              <a:t>mortality</a:t>
            </a:r>
            <a:r>
              <a:rPr lang="en-US" dirty="0"/>
              <a:t> and </a:t>
            </a:r>
            <a:r>
              <a:rPr lang="en-US" b="1" dirty="0"/>
              <a:t>longest hospital admissions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8900EAF-CD6D-F171-B63E-09DFEBA071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0918" y="5005061"/>
            <a:ext cx="1039807" cy="9462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6B3C1A2-5EAF-590F-D7E2-61A0BDF264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2739" y="5005061"/>
            <a:ext cx="920181" cy="94622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98BA5B3-4090-CE0A-5C52-5F6F7692CB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3355" y="5006374"/>
            <a:ext cx="723762" cy="94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21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112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Rumlow, Zachary</dc:creator>
  <cp:lastModifiedBy>Rumlow, Zachary</cp:lastModifiedBy>
  <cp:revision>17</cp:revision>
  <dcterms:created xsi:type="dcterms:W3CDTF">2026-05-04T15:50:47Z</dcterms:created>
  <dcterms:modified xsi:type="dcterms:W3CDTF">2026-05-05T15:38:26Z</dcterms:modified>
</cp:coreProperties>
</file>