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?>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jpg"/><Relationship Id="rId3" Type="http://schemas.openxmlformats.org/officeDocument/2006/relationships/image" Target="../media/image-1-3.jp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7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91440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74320" y="137160"/>
            <a:ext cx="2194560" cy="320040"/>
          </a:xfrm>
          <a:prstGeom prst="rect">
            <a:avLst>
              <a:gd name="adj" fmla="val 14286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3716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ORIGINAL RESEARCH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2651760" y="73152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Dual Yield of Pre-Transplant CT Angiography in Renal Transplant Recipients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651760" y="50292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i="1" dirty="0">
                <a:solidFill>
                  <a:srgbClr val="DDE4EC"/>
                </a:solidFill>
              </a:rPr>
              <a:t>Incidental Extra-Vascular Findings, Predictors, and Implications for Surgical Planning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228600" y="1005840"/>
            <a:ext cx="3291840" cy="1691640"/>
          </a:xfrm>
          <a:prstGeom prst="rect">
            <a:avLst/>
          </a:prstGeom>
          <a:solidFill>
            <a:srgbClr val="111111"/>
          </a:solidFill>
          <a:ln w="19050">
            <a:solidFill>
              <a:srgbClr val="14919B"/>
            </a:solidFill>
            <a:prstDash val="solid"/>
          </a:ln>
        </p:spPr>
      </p:sp>
      <p:pic>
        <p:nvPicPr>
          <p:cNvPr id="8" name="Image 0" descr="/home/claude/ct_fig1.png"/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28600" y="1005840"/>
            <a:ext cx="3291840" cy="169164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228600" y="2542032"/>
            <a:ext cx="3291840" cy="20116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28600" y="2542032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FFFF"/>
                </a:solidFill>
              </a:rPr>
              <a:t>Fig 1 — Bosniak III renal cyst (ACR Type 3)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228600" y="2834640"/>
            <a:ext cx="3291840" cy="1691640"/>
          </a:xfrm>
          <a:prstGeom prst="rect">
            <a:avLst/>
          </a:prstGeom>
          <a:solidFill>
            <a:srgbClr val="111111"/>
          </a:solidFill>
          <a:ln w="19050">
            <a:solidFill>
              <a:srgbClr val="1B3A5C"/>
            </a:solidFill>
            <a:prstDash val="solid"/>
          </a:ln>
        </p:spPr>
      </p:sp>
      <p:pic>
        <p:nvPicPr>
          <p:cNvPr id="12" name="Image 1" descr="/home/claude/ct_fig2.jpg"/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228600" y="2834640"/>
            <a:ext cx="3291840" cy="169164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228600" y="4370832"/>
            <a:ext cx="3291840" cy="20116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228600" y="4370832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FFFF"/>
                </a:solidFill>
              </a:rPr>
              <a:t>Fig 2 — Calcific iliac stenosis (Surgical finding)</a:t>
            </a:r>
            <a:endParaRPr lang="en-US" sz="750" dirty="0"/>
          </a:p>
        </p:txBody>
      </p:sp>
      <p:sp>
        <p:nvSpPr>
          <p:cNvPr id="15" name="Shape 11"/>
          <p:cNvSpPr/>
          <p:nvPr/>
        </p:nvSpPr>
        <p:spPr>
          <a:xfrm>
            <a:off x="228600" y="4663440"/>
            <a:ext cx="3291840" cy="1691640"/>
          </a:xfrm>
          <a:prstGeom prst="rect">
            <a:avLst/>
          </a:prstGeom>
          <a:solidFill>
            <a:srgbClr val="111111"/>
          </a:solidFill>
          <a:ln w="19050">
            <a:solidFill>
              <a:srgbClr val="14919B"/>
            </a:solidFill>
            <a:prstDash val="solid"/>
          </a:ln>
        </p:spPr>
      </p:sp>
      <p:pic>
        <p:nvPicPr>
          <p:cNvPr id="16" name="Image 2" descr="/home/claude/ct_fig3.jpg"/>
          <p:cNvPicPr>
            <a:picLocks noChangeAspect="1"/>
          </p:cNvPicPr>
          <p:nvPr/>
        </p:nvPicPr>
        <p:blipFill>
          <a:blip r:embed="rId3"/>
          <a:srcRect l="0" r="0" t="0" b="0"/>
          <a:stretch/>
        </p:blipFill>
        <p:spPr>
          <a:xfrm>
            <a:off x="228600" y="4663440"/>
            <a:ext cx="3291840" cy="1691640"/>
          </a:xfrm>
          <a:prstGeom prst="rect">
            <a:avLst/>
          </a:prstGeom>
        </p:spPr>
      </p:pic>
      <p:sp>
        <p:nvSpPr>
          <p:cNvPr id="17" name="Shape 12"/>
          <p:cNvSpPr/>
          <p:nvPr/>
        </p:nvSpPr>
        <p:spPr>
          <a:xfrm>
            <a:off x="228600" y="6199632"/>
            <a:ext cx="3291840" cy="20116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8" name="Text 13"/>
          <p:cNvSpPr/>
          <p:nvPr/>
        </p:nvSpPr>
        <p:spPr>
          <a:xfrm>
            <a:off x="228600" y="6199632"/>
            <a:ext cx="3291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FFFFFF"/>
                </a:solidFill>
              </a:rPr>
              <a:t>Fig 3 — Mesenteric mass (ACR Type 3, oncology referral)</a:t>
            </a:r>
            <a:endParaRPr lang="en-US" sz="750" dirty="0"/>
          </a:p>
        </p:txBody>
      </p:sp>
      <p:sp>
        <p:nvSpPr>
          <p:cNvPr id="19" name="Shape 14"/>
          <p:cNvSpPr/>
          <p:nvPr/>
        </p:nvSpPr>
        <p:spPr>
          <a:xfrm>
            <a:off x="3703320" y="1005840"/>
            <a:ext cx="27432" cy="5623560"/>
          </a:xfrm>
          <a:prstGeom prst="rect">
            <a:avLst/>
          </a:prstGeom>
          <a:solidFill>
            <a:srgbClr val="DDE4EC"/>
          </a:solidFill>
          <a:ln w="12700">
            <a:solidFill>
              <a:srgbClr val="DDE4E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3886200" y="1005840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0D7377"/>
                </a:solidFill>
              </a:rPr>
              <a:t>KEY FINDINGS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3886200" y="1298448"/>
            <a:ext cx="3931920" cy="228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2" name="Shape 17"/>
          <p:cNvSpPr/>
          <p:nvPr/>
        </p:nvSpPr>
        <p:spPr>
          <a:xfrm>
            <a:off x="3886200" y="1417320"/>
            <a:ext cx="3931920" cy="1024128"/>
          </a:xfrm>
          <a:prstGeom prst="rect">
            <a:avLst/>
          </a:prstGeom>
          <a:solidFill>
            <a:srgbClr val="E8F8EF"/>
          </a:solidFill>
          <a:ln w="12700">
            <a:solidFill>
              <a:srgbClr val="14919B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8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3886200" y="1417320"/>
            <a:ext cx="54864" cy="1024128"/>
          </a:xfrm>
          <a:prstGeom prst="rect">
            <a:avLst/>
          </a:prstGeom>
          <a:solidFill>
            <a:srgbClr val="14919B"/>
          </a:solidFill>
          <a:ln w="12700">
            <a:solidFill>
              <a:srgbClr val="14919B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4023360" y="146304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4919B"/>
                </a:solidFill>
              </a:rPr>
              <a:t>23.1%</a:t>
            </a:r>
            <a:endParaRPr lang="en-US" sz="3000" dirty="0"/>
          </a:p>
        </p:txBody>
      </p:sp>
      <p:sp>
        <p:nvSpPr>
          <p:cNvPr id="25" name="Text 20"/>
          <p:cNvSpPr/>
          <p:nvPr/>
        </p:nvSpPr>
        <p:spPr>
          <a:xfrm>
            <a:off x="4023360" y="194767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B3A5C"/>
                </a:solidFill>
              </a:rPr>
              <a:t>Clinically Significant IFs (ACR Type 3+)</a:t>
            </a:r>
            <a:endParaRPr lang="en-US" sz="950" dirty="0"/>
          </a:p>
        </p:txBody>
      </p:sp>
      <p:sp>
        <p:nvSpPr>
          <p:cNvPr id="26" name="Text 21"/>
          <p:cNvSpPr/>
          <p:nvPr/>
        </p:nvSpPr>
        <p:spPr>
          <a:xfrm>
            <a:off x="4023360" y="2185416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5555"/>
                </a:solidFill>
              </a:rPr>
              <a:t>33 / 143 recipients — exceeds 5% actionability threshold</a:t>
            </a:r>
            <a:endParaRPr lang="en-US" sz="750" dirty="0"/>
          </a:p>
        </p:txBody>
      </p:sp>
      <p:sp>
        <p:nvSpPr>
          <p:cNvPr id="27" name="Shape 22"/>
          <p:cNvSpPr/>
          <p:nvPr/>
        </p:nvSpPr>
        <p:spPr>
          <a:xfrm>
            <a:off x="3886200" y="2532888"/>
            <a:ext cx="3931920" cy="1024128"/>
          </a:xfrm>
          <a:prstGeom prst="rect">
            <a:avLst/>
          </a:prstGeom>
          <a:solidFill>
            <a:srgbClr val="E8F4F8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8000"/>
              </a:srgbClr>
            </a:outerShdw>
          </a:effectLst>
        </p:spPr>
      </p:sp>
      <p:sp>
        <p:nvSpPr>
          <p:cNvPr id="28" name="Shape 23"/>
          <p:cNvSpPr/>
          <p:nvPr/>
        </p:nvSpPr>
        <p:spPr>
          <a:xfrm>
            <a:off x="3886200" y="2532888"/>
            <a:ext cx="54864" cy="1024128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4023360" y="257860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3A5C"/>
                </a:solidFill>
              </a:rPr>
              <a:t>60.1%</a:t>
            </a:r>
            <a:endParaRPr lang="en-US" sz="3000" dirty="0"/>
          </a:p>
        </p:txBody>
      </p:sp>
      <p:sp>
        <p:nvSpPr>
          <p:cNvPr id="30" name="Text 25"/>
          <p:cNvSpPr/>
          <p:nvPr/>
        </p:nvSpPr>
        <p:spPr>
          <a:xfrm>
            <a:off x="4023360" y="306324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B3A5C"/>
                </a:solidFill>
              </a:rPr>
              <a:t>Surgically Relevant Vascular Findings</a:t>
            </a:r>
            <a:endParaRPr lang="en-US" sz="950" dirty="0"/>
          </a:p>
        </p:txBody>
      </p:sp>
      <p:sp>
        <p:nvSpPr>
          <p:cNvPr id="31" name="Text 26"/>
          <p:cNvSpPr/>
          <p:nvPr/>
        </p:nvSpPr>
        <p:spPr>
          <a:xfrm>
            <a:off x="4023360" y="330098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5555"/>
                </a:solidFill>
              </a:rPr>
              <a:t>86 / 143 — directly altered operative planning</a:t>
            </a:r>
            <a:endParaRPr lang="en-US" sz="750" dirty="0"/>
          </a:p>
        </p:txBody>
      </p:sp>
      <p:sp>
        <p:nvSpPr>
          <p:cNvPr id="32" name="Shape 27"/>
          <p:cNvSpPr/>
          <p:nvPr/>
        </p:nvSpPr>
        <p:spPr>
          <a:xfrm>
            <a:off x="3886200" y="3648456"/>
            <a:ext cx="3931920" cy="1024128"/>
          </a:xfrm>
          <a:prstGeom prst="rect">
            <a:avLst/>
          </a:prstGeom>
          <a:solidFill>
            <a:srgbClr val="E8F8EF"/>
          </a:solidFill>
          <a:ln w="12700">
            <a:solidFill>
              <a:srgbClr val="0D7377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8000"/>
              </a:srgbClr>
            </a:outerShdw>
          </a:effectLst>
        </p:spPr>
      </p:sp>
      <p:sp>
        <p:nvSpPr>
          <p:cNvPr id="33" name="Shape 28"/>
          <p:cNvSpPr/>
          <p:nvPr/>
        </p:nvSpPr>
        <p:spPr>
          <a:xfrm>
            <a:off x="3886200" y="3648456"/>
            <a:ext cx="54864" cy="1024128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34" name="Text 29"/>
          <p:cNvSpPr/>
          <p:nvPr/>
        </p:nvSpPr>
        <p:spPr>
          <a:xfrm>
            <a:off x="4023360" y="3694176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7377"/>
                </a:solidFill>
              </a:rPr>
              <a:t>OR 9.64</a:t>
            </a:r>
            <a:endParaRPr lang="en-US" sz="3000" dirty="0"/>
          </a:p>
        </p:txBody>
      </p:sp>
      <p:sp>
        <p:nvSpPr>
          <p:cNvPr id="35" name="Text 30"/>
          <p:cNvSpPr/>
          <p:nvPr/>
        </p:nvSpPr>
        <p:spPr>
          <a:xfrm>
            <a:off x="4023360" y="4178808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B3A5C"/>
                </a:solidFill>
              </a:rPr>
              <a:t>Vascular Finding → Significant IF</a:t>
            </a:r>
            <a:endParaRPr lang="en-US" sz="950" dirty="0"/>
          </a:p>
        </p:txBody>
      </p:sp>
      <p:sp>
        <p:nvSpPr>
          <p:cNvPr id="36" name="Text 31"/>
          <p:cNvSpPr/>
          <p:nvPr/>
        </p:nvSpPr>
        <p:spPr>
          <a:xfrm>
            <a:off x="4023360" y="4416552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5555"/>
                </a:solidFill>
              </a:rPr>
              <a:t>95% CI 2.80–33.2; p&lt;0.001 — strongest predictor</a:t>
            </a:r>
            <a:endParaRPr lang="en-US" sz="750" dirty="0"/>
          </a:p>
        </p:txBody>
      </p:sp>
      <p:sp>
        <p:nvSpPr>
          <p:cNvPr id="37" name="Shape 32"/>
          <p:cNvSpPr/>
          <p:nvPr/>
        </p:nvSpPr>
        <p:spPr>
          <a:xfrm>
            <a:off x="3886200" y="4764024"/>
            <a:ext cx="3931920" cy="1024128"/>
          </a:xfrm>
          <a:prstGeom prst="rect">
            <a:avLst/>
          </a:prstGeom>
          <a:solidFill>
            <a:srgbClr val="FFF8E7"/>
          </a:solidFill>
          <a:ln w="12700">
            <a:solidFill>
              <a:srgbClr val="C07F00"/>
            </a:solidFill>
            <a:prstDash val="solid"/>
          </a:ln>
          <a:effectLst>
            <a:outerShdw sx="100000" sy="100000" kx="0" ky="0" algn="bl" rotWithShape="0" blurRad="50800" dist="12700" dir="8100000">
              <a:srgbClr val="000000">
                <a:alpha val="8000"/>
              </a:srgbClr>
            </a:outerShdw>
          </a:effectLst>
        </p:spPr>
      </p:sp>
      <p:sp>
        <p:nvSpPr>
          <p:cNvPr id="38" name="Shape 33"/>
          <p:cNvSpPr/>
          <p:nvPr/>
        </p:nvSpPr>
        <p:spPr>
          <a:xfrm>
            <a:off x="3886200" y="4764024"/>
            <a:ext cx="54864" cy="1024128"/>
          </a:xfrm>
          <a:prstGeom prst="rect">
            <a:avLst/>
          </a:prstGeom>
          <a:solidFill>
            <a:srgbClr val="C07F00"/>
          </a:solidFill>
          <a:ln w="12700">
            <a:solidFill>
              <a:srgbClr val="C07F00"/>
            </a:solidFill>
            <a:prstDash val="solid"/>
          </a:ln>
        </p:spPr>
      </p:sp>
      <p:sp>
        <p:nvSpPr>
          <p:cNvPr id="39" name="Text 34"/>
          <p:cNvSpPr/>
          <p:nvPr/>
        </p:nvSpPr>
        <p:spPr>
          <a:xfrm>
            <a:off x="4023360" y="4809744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C07F00"/>
                </a:solidFill>
              </a:rPr>
              <a:t>OR 2.91</a:t>
            </a:r>
            <a:endParaRPr lang="en-US" sz="3000" dirty="0"/>
          </a:p>
        </p:txBody>
      </p:sp>
      <p:sp>
        <p:nvSpPr>
          <p:cNvPr id="40" name="Text 35"/>
          <p:cNvSpPr/>
          <p:nvPr/>
        </p:nvSpPr>
        <p:spPr>
          <a:xfrm>
            <a:off x="4023360" y="5294376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B3A5C"/>
                </a:solidFill>
              </a:rPr>
              <a:t>Female Sex → Significant IF</a:t>
            </a:r>
            <a:endParaRPr lang="en-US" sz="950" dirty="0"/>
          </a:p>
        </p:txBody>
      </p:sp>
      <p:sp>
        <p:nvSpPr>
          <p:cNvPr id="41" name="Text 36"/>
          <p:cNvSpPr/>
          <p:nvPr/>
        </p:nvSpPr>
        <p:spPr>
          <a:xfrm>
            <a:off x="4023360" y="5532120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555555"/>
                </a:solidFill>
              </a:rPr>
              <a:t>95% CI 1.27–6.66; p=0.013 — significant univariate predictor</a:t>
            </a:r>
            <a:endParaRPr lang="en-US" sz="750" dirty="0"/>
          </a:p>
        </p:txBody>
      </p:sp>
      <p:sp>
        <p:nvSpPr>
          <p:cNvPr id="42" name="Shape 37"/>
          <p:cNvSpPr/>
          <p:nvPr/>
        </p:nvSpPr>
        <p:spPr>
          <a:xfrm>
            <a:off x="3886200" y="5879592"/>
            <a:ext cx="3931920" cy="502920"/>
          </a:xfrm>
          <a:prstGeom prst="rect">
            <a:avLst/>
          </a:prstGeom>
          <a:solidFill>
            <a:srgbClr val="DDE4EC"/>
          </a:solidFill>
          <a:ln w="12700">
            <a:solidFill>
              <a:srgbClr val="DDE4EC"/>
            </a:solidFill>
            <a:prstDash val="solid"/>
          </a:ln>
        </p:spPr>
      </p:sp>
      <p:sp>
        <p:nvSpPr>
          <p:cNvPr id="43" name="Text 38"/>
          <p:cNvSpPr/>
          <p:nvPr/>
        </p:nvSpPr>
        <p:spPr>
          <a:xfrm>
            <a:off x="4023360" y="587959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B3A5C"/>
                </a:solidFill>
              </a:rPr>
              <a:t xml:space="preserve">Interobserver Agreement: </a:t>
            </a:r>
            <a:pPr indent="0" marL="0">
              <a:buNone/>
            </a:pPr>
            <a:r>
              <a:rPr lang="en-US" sz="900" b="1" dirty="0">
                <a:solidFill>
                  <a:srgbClr val="0D7377"/>
                </a:solidFill>
              </a:rPr>
              <a:t>κ = 0.78</a:t>
            </a:r>
            <a:pPr indent="0" marL="0">
              <a:buNone/>
            </a:pPr>
            <a:r>
              <a:rPr lang="en-US" sz="900" dirty="0">
                <a:solidFill>
                  <a:srgbClr val="444444"/>
                </a:solidFill>
              </a:rPr>
              <a:t xml:space="preserve"> (95% CI 0.66–0.90) — Substantial</a:t>
            </a:r>
            <a:endParaRPr lang="en-US" sz="900" dirty="0"/>
          </a:p>
        </p:txBody>
      </p:sp>
      <p:sp>
        <p:nvSpPr>
          <p:cNvPr id="44" name="Shape 39"/>
          <p:cNvSpPr/>
          <p:nvPr/>
        </p:nvSpPr>
        <p:spPr>
          <a:xfrm>
            <a:off x="7955280" y="1005840"/>
            <a:ext cx="27432" cy="5623560"/>
          </a:xfrm>
          <a:prstGeom prst="rect">
            <a:avLst/>
          </a:prstGeom>
          <a:solidFill>
            <a:srgbClr val="DDE4EC"/>
          </a:solidFill>
          <a:ln w="12700">
            <a:solidFill>
              <a:srgbClr val="DDE4EC"/>
            </a:solidFill>
            <a:prstDash val="solid"/>
          </a:ln>
        </p:spPr>
      </p:sp>
      <p:sp>
        <p:nvSpPr>
          <p:cNvPr id="45" name="Text 40"/>
          <p:cNvSpPr/>
          <p:nvPr/>
        </p:nvSpPr>
        <p:spPr>
          <a:xfrm>
            <a:off x="8119872" y="1005840"/>
            <a:ext cx="3794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1B3A5C"/>
                </a:solidFill>
              </a:rPr>
              <a:t>STUDY DESIGN</a:t>
            </a:r>
            <a:endParaRPr lang="en-US" sz="900" dirty="0"/>
          </a:p>
        </p:txBody>
      </p:sp>
      <p:sp>
        <p:nvSpPr>
          <p:cNvPr id="46" name="Shape 41"/>
          <p:cNvSpPr/>
          <p:nvPr/>
        </p:nvSpPr>
        <p:spPr>
          <a:xfrm>
            <a:off x="8119872" y="1298448"/>
            <a:ext cx="3794760" cy="2286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</p:spPr>
      </p:sp>
      <p:sp>
        <p:nvSpPr>
          <p:cNvPr id="47" name="Text 42"/>
          <p:cNvSpPr/>
          <p:nvPr/>
        </p:nvSpPr>
        <p:spPr>
          <a:xfrm>
            <a:off x="8119872" y="1426464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B3A5C"/>
                </a:solidFill>
              </a:rPr>
              <a:t xml:space="preserve">Setting: </a:t>
            </a:r>
            <a:pPr indent="0" marL="0">
              <a:buNone/>
            </a:pPr>
            <a:r>
              <a:rPr lang="en-US" sz="850" dirty="0">
                <a:solidFill>
                  <a:srgbClr val="333333"/>
                </a:solidFill>
              </a:rPr>
              <a:t>Tertiary transplant centre, Jeddah, Saudi Arabia</a:t>
            </a:r>
            <a:endParaRPr lang="en-US" sz="850" dirty="0"/>
          </a:p>
        </p:txBody>
      </p:sp>
      <p:sp>
        <p:nvSpPr>
          <p:cNvPr id="48" name="Text 43"/>
          <p:cNvSpPr/>
          <p:nvPr/>
        </p:nvSpPr>
        <p:spPr>
          <a:xfrm>
            <a:off x="8119872" y="1728216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B3A5C"/>
                </a:solidFill>
              </a:rPr>
              <a:t xml:space="preserve">Design: </a:t>
            </a:r>
            <a:pPr indent="0" marL="0">
              <a:buNone/>
            </a:pPr>
            <a:r>
              <a:rPr lang="en-US" sz="850" dirty="0">
                <a:solidFill>
                  <a:srgbClr val="333333"/>
                </a:solidFill>
              </a:rPr>
              <a:t>Retrospective cohort — January to December 2024</a:t>
            </a:r>
            <a:endParaRPr lang="en-US" sz="850" dirty="0"/>
          </a:p>
        </p:txBody>
      </p:sp>
      <p:sp>
        <p:nvSpPr>
          <p:cNvPr id="49" name="Text 44"/>
          <p:cNvSpPr/>
          <p:nvPr/>
        </p:nvSpPr>
        <p:spPr>
          <a:xfrm>
            <a:off x="8119872" y="2029968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B3A5C"/>
                </a:solidFill>
              </a:rPr>
              <a:t xml:space="preserve">Cohort: </a:t>
            </a:r>
            <a:pPr indent="0" marL="0">
              <a:buNone/>
            </a:pPr>
            <a:r>
              <a:rPr lang="en-US" sz="850" dirty="0">
                <a:solidFill>
                  <a:srgbClr val="333333"/>
                </a:solidFill>
              </a:rPr>
              <a:t>143 consecutive renal transplant recipients</a:t>
            </a:r>
            <a:endParaRPr lang="en-US" sz="850" dirty="0"/>
          </a:p>
        </p:txBody>
      </p:sp>
      <p:sp>
        <p:nvSpPr>
          <p:cNvPr id="50" name="Text 45"/>
          <p:cNvSpPr/>
          <p:nvPr/>
        </p:nvSpPr>
        <p:spPr>
          <a:xfrm>
            <a:off x="8119872" y="2331720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B3A5C"/>
                </a:solidFill>
              </a:rPr>
              <a:t xml:space="preserve">Mean age: </a:t>
            </a:r>
            <a:pPr indent="0" marL="0">
              <a:buNone/>
            </a:pPr>
            <a:r>
              <a:rPr lang="en-US" sz="850" dirty="0">
                <a:solidFill>
                  <a:srgbClr val="333333"/>
                </a:solidFill>
              </a:rPr>
              <a:t>51.8 ± 13.6 years; 62.2% male</a:t>
            </a:r>
            <a:endParaRPr lang="en-US" sz="850" dirty="0"/>
          </a:p>
        </p:txBody>
      </p:sp>
      <p:sp>
        <p:nvSpPr>
          <p:cNvPr id="51" name="Text 46"/>
          <p:cNvSpPr/>
          <p:nvPr/>
        </p:nvSpPr>
        <p:spPr>
          <a:xfrm>
            <a:off x="8119872" y="2633472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B3A5C"/>
                </a:solidFill>
              </a:rPr>
              <a:t xml:space="preserve">Method: </a:t>
            </a:r>
            <a:pPr indent="0" marL="0">
              <a:buNone/>
            </a:pPr>
            <a:r>
              <a:rPr lang="en-US" sz="850" dirty="0">
                <a:solidFill>
                  <a:srgbClr val="333333"/>
                </a:solidFill>
              </a:rPr>
              <a:t>Blinded dual-reader review, ACR IF White Papers (2023)</a:t>
            </a:r>
            <a:endParaRPr lang="en-US" sz="850" dirty="0"/>
          </a:p>
        </p:txBody>
      </p:sp>
      <p:sp>
        <p:nvSpPr>
          <p:cNvPr id="52" name="Text 47"/>
          <p:cNvSpPr/>
          <p:nvPr/>
        </p:nvSpPr>
        <p:spPr>
          <a:xfrm>
            <a:off x="8119872" y="2935224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B3A5C"/>
                </a:solidFill>
              </a:rPr>
              <a:t xml:space="preserve">Comorbidities: </a:t>
            </a:r>
            <a:pPr indent="0" marL="0">
              <a:buNone/>
            </a:pPr>
            <a:r>
              <a:rPr lang="en-US" sz="850" dirty="0">
                <a:solidFill>
                  <a:srgbClr val="333333"/>
                </a:solidFill>
              </a:rPr>
              <a:t>HTN 78.3%, DM 63.6%, mean CCI 4.2 ± 1.8</a:t>
            </a:r>
            <a:endParaRPr lang="en-US" sz="850" dirty="0"/>
          </a:p>
        </p:txBody>
      </p:sp>
      <p:sp>
        <p:nvSpPr>
          <p:cNvPr id="53" name="Shape 48"/>
          <p:cNvSpPr/>
          <p:nvPr/>
        </p:nvSpPr>
        <p:spPr>
          <a:xfrm>
            <a:off x="8119872" y="3547872"/>
            <a:ext cx="3794760" cy="2286000"/>
          </a:xfrm>
          <a:prstGeom prst="rect">
            <a:avLst/>
          </a:prstGeom>
          <a:solidFill>
            <a:srgbClr val="1B3A5C"/>
          </a:solidFill>
          <a:ln w="12700">
            <a:solidFill>
              <a:srgbClr val="1B3A5C"/>
            </a:solidFill>
            <a:prstDash val="solid"/>
          </a:ln>
          <a:effectLst>
            <a:outerShdw sx="100000" sy="100000" kx="0" ky="0" algn="bl" rotWithShape="0" blurRad="76200" dist="25400" dir="8100000">
              <a:srgbClr val="000000">
                <a:alpha val="15000"/>
              </a:srgbClr>
            </a:outerShdw>
          </a:effectLst>
        </p:spPr>
      </p:sp>
      <p:sp>
        <p:nvSpPr>
          <p:cNvPr id="54" name="Text 49"/>
          <p:cNvSpPr/>
          <p:nvPr/>
        </p:nvSpPr>
        <p:spPr>
          <a:xfrm>
            <a:off x="8302752" y="3611880"/>
            <a:ext cx="3520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200" kern="0" dirty="0">
                <a:solidFill>
                  <a:srgbClr val="14919B"/>
                </a:solidFill>
              </a:rPr>
              <a:t>CONCLUSION</a:t>
            </a:r>
            <a:endParaRPr lang="en-US" sz="900" dirty="0"/>
          </a:p>
        </p:txBody>
      </p:sp>
      <p:sp>
        <p:nvSpPr>
          <p:cNvPr id="55" name="Shape 50"/>
          <p:cNvSpPr/>
          <p:nvPr/>
        </p:nvSpPr>
        <p:spPr>
          <a:xfrm>
            <a:off x="8302752" y="3886200"/>
            <a:ext cx="3429000" cy="18288"/>
          </a:xfrm>
          <a:prstGeom prst="rect">
            <a:avLst/>
          </a:prstGeom>
          <a:solidFill>
            <a:srgbClr val="14919B"/>
          </a:solidFill>
          <a:ln w="12700">
            <a:solidFill>
              <a:srgbClr val="14919B"/>
            </a:solidFill>
            <a:prstDash val="solid"/>
          </a:ln>
        </p:spPr>
      </p:sp>
      <p:sp>
        <p:nvSpPr>
          <p:cNvPr id="56" name="Text 51"/>
          <p:cNvSpPr/>
          <p:nvPr/>
        </p:nvSpPr>
        <p:spPr>
          <a:xfrm>
            <a:off x="8302752" y="3931920"/>
            <a:ext cx="34747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FFFFFF"/>
                </a:solidFill>
              </a:rPr>
              <a:t>Pre-transplant CTA delivers dual clinical value: surgically relevant vascular findings in 60.1% of recipients and ACR Type 3+ incidental findings in 23.1%. The strong association with vascular burden and identification of female sex as a significant univariate predictor provide actionable data for pre-transplant imaging triage. Systematic ACR-based incidental finding review should be standard in pre-transplant CTA reporting.</a:t>
            </a:r>
            <a:endParaRPr lang="en-US" sz="850" dirty="0"/>
          </a:p>
        </p:txBody>
      </p:sp>
      <p:sp>
        <p:nvSpPr>
          <p:cNvPr id="57" name="Shape 52"/>
          <p:cNvSpPr/>
          <p:nvPr/>
        </p:nvSpPr>
        <p:spPr>
          <a:xfrm>
            <a:off x="8119872" y="5879592"/>
            <a:ext cx="3794760" cy="502920"/>
          </a:xfrm>
          <a:prstGeom prst="rect">
            <a:avLst/>
          </a:prstGeom>
          <a:solidFill>
            <a:srgbClr val="14919B"/>
          </a:solidFill>
          <a:ln w="12700">
            <a:solidFill>
              <a:srgbClr val="14919B"/>
            </a:solidFill>
            <a:prstDash val="solid"/>
          </a:ln>
        </p:spPr>
      </p:sp>
      <p:sp>
        <p:nvSpPr>
          <p:cNvPr id="58" name="Text 53"/>
          <p:cNvSpPr/>
          <p:nvPr/>
        </p:nvSpPr>
        <p:spPr>
          <a:xfrm>
            <a:off x="8211312" y="5879592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FFFFF"/>
                </a:solidFill>
              </a:rPr>
              <a:t>Systematic ACR IF review recommended as standard component of pre-transplant CTA reporting</a:t>
            </a:r>
            <a:endParaRPr lang="en-US" sz="800" dirty="0"/>
          </a:p>
        </p:txBody>
      </p:sp>
      <p:sp>
        <p:nvSpPr>
          <p:cNvPr id="59" name="Text 54"/>
          <p:cNvSpPr/>
          <p:nvPr/>
        </p:nvSpPr>
        <p:spPr>
          <a:xfrm>
            <a:off x="228600" y="6656832"/>
            <a:ext cx="1170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i="1" dirty="0">
                <a:solidFill>
                  <a:srgbClr val="888888"/>
                </a:solidFill>
              </a:rPr>
              <a:t>AlQudsi H, Krimli D, Felemban A, Nadra K, Meer E, Alsayed M, Zia Z  |  King Faisal Specialist Hospital and Research Centre – Jeddah, Saudi Arabia  |  BMC Medical Imaging (2026)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2026-03-30T04:06:20Z</dcterms:created>
  <dcterms:modified xsi:type="dcterms:W3CDTF">2026-03-30T04:06:20Z</dcterms:modified>
</cp:coreProperties>
</file>