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</p:sldIdLst>
  <p:sldSz cx="7772400" cy="100584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3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2" y="54"/>
      </p:cViewPr>
      <p:guideLst>
        <p:guide orient="horz" pos="3213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2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6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2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4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1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1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0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7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7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B1899C64-B85F-4024-B3BB-B381FE182056}"/>
              </a:ext>
            </a:extLst>
          </p:cNvPr>
          <p:cNvCxnSpPr/>
          <p:nvPr/>
        </p:nvCxnSpPr>
        <p:spPr>
          <a:xfrm>
            <a:off x="758424" y="0"/>
            <a:ext cx="0" cy="100050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9D6D25B-D556-4052-8A30-A87181067723}"/>
              </a:ext>
            </a:extLst>
          </p:cNvPr>
          <p:cNvCxnSpPr/>
          <p:nvPr/>
        </p:nvCxnSpPr>
        <p:spPr>
          <a:xfrm>
            <a:off x="7049936" y="0"/>
            <a:ext cx="0" cy="100584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E00154AE-8241-48D9-81BD-AA0141C8176E}"/>
              </a:ext>
            </a:extLst>
          </p:cNvPr>
          <p:cNvSpPr txBox="1"/>
          <p:nvPr/>
        </p:nvSpPr>
        <p:spPr>
          <a:xfrm>
            <a:off x="829408" y="776072"/>
            <a:ext cx="309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67A2EBE-45C8-452D-AE28-2FB728BE55CD}"/>
              </a:ext>
            </a:extLst>
          </p:cNvPr>
          <p:cNvSpPr txBox="1"/>
          <p:nvPr/>
        </p:nvSpPr>
        <p:spPr>
          <a:xfrm>
            <a:off x="3964606" y="763691"/>
            <a:ext cx="309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37FEB7-6CA4-4BC4-9393-C5B6CFE4296B}"/>
              </a:ext>
            </a:extLst>
          </p:cNvPr>
          <p:cNvSpPr txBox="1"/>
          <p:nvPr/>
        </p:nvSpPr>
        <p:spPr>
          <a:xfrm>
            <a:off x="810242" y="4487852"/>
            <a:ext cx="309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0A1FBBC-5A2A-4EC1-955B-246278286819}"/>
              </a:ext>
            </a:extLst>
          </p:cNvPr>
          <p:cNvSpPr txBox="1"/>
          <p:nvPr/>
        </p:nvSpPr>
        <p:spPr>
          <a:xfrm>
            <a:off x="1455220" y="944836"/>
            <a:ext cx="1729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WS12 - hTRPM8</a:t>
            </a:r>
            <a:endParaRPr lang="es-ES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27E2A8-E0DD-44DF-B466-AD42C5613305}"/>
              </a:ext>
            </a:extLst>
          </p:cNvPr>
          <p:cNvSpPr txBox="1"/>
          <p:nvPr/>
        </p:nvSpPr>
        <p:spPr>
          <a:xfrm>
            <a:off x="844246" y="1266538"/>
            <a:ext cx="3054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∆G (kcal/mol) = 8.1; Kd (nM) = 1147.3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BD7EF85-1038-407E-BDBC-8268971CD891}"/>
              </a:ext>
            </a:extLst>
          </p:cNvPr>
          <p:cNvSpPr txBox="1"/>
          <p:nvPr/>
        </p:nvSpPr>
        <p:spPr>
          <a:xfrm>
            <a:off x="4448378" y="946096"/>
            <a:ext cx="2173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Testosterone - hTRPM8</a:t>
            </a:r>
            <a:endParaRPr lang="es-ES"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CB26847-A655-4067-8AE0-F44BBE9A2158}"/>
              </a:ext>
            </a:extLst>
          </p:cNvPr>
          <p:cNvSpPr txBox="1"/>
          <p:nvPr/>
        </p:nvSpPr>
        <p:spPr>
          <a:xfrm>
            <a:off x="4086149" y="1266538"/>
            <a:ext cx="2877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∆G (kcal/mol) = 9.67; Kd (nM) = 80.9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8414BE10-BF43-47E9-8FD6-64BCDC355DAE}"/>
              </a:ext>
            </a:extLst>
          </p:cNvPr>
          <p:cNvGrpSpPr>
            <a:grpSpLocks noChangeAspect="1"/>
          </p:cNvGrpSpPr>
          <p:nvPr/>
        </p:nvGrpSpPr>
        <p:grpSpPr>
          <a:xfrm>
            <a:off x="3958172" y="1861616"/>
            <a:ext cx="3054692" cy="2186863"/>
            <a:chOff x="1006944" y="1840802"/>
            <a:chExt cx="4805700" cy="3440415"/>
          </a:xfrm>
        </p:grpSpPr>
        <p:pic>
          <p:nvPicPr>
            <p:cNvPr id="14" name="Imagen 13" descr="Imagen que contiene plátano, tabla&#10;&#10;Descripción generada automáticamente">
              <a:extLst>
                <a:ext uri="{FF2B5EF4-FFF2-40B4-BE49-F238E27FC236}">
                  <a16:creationId xmlns:a16="http://schemas.microsoft.com/office/drawing/2014/main" id="{A6F39213-1203-4B08-9319-6D774BE4AA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47" r="9726"/>
            <a:stretch/>
          </p:blipFill>
          <p:spPr>
            <a:xfrm>
              <a:off x="1026940" y="1840803"/>
              <a:ext cx="4785704" cy="3440414"/>
            </a:xfrm>
            <a:prstGeom prst="rect">
              <a:avLst/>
            </a:prstGeom>
          </p:spPr>
        </p:pic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64514815-D7DB-4484-AEC5-7A38E61D6DF3}"/>
                </a:ext>
              </a:extLst>
            </p:cNvPr>
            <p:cNvSpPr txBox="1"/>
            <p:nvPr/>
          </p:nvSpPr>
          <p:spPr>
            <a:xfrm>
              <a:off x="4040659" y="1840802"/>
              <a:ext cx="617630" cy="35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S1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B92FFA0B-E618-4310-B8C6-8ACD414F78B7}"/>
                </a:ext>
              </a:extLst>
            </p:cNvPr>
            <p:cNvSpPr txBox="1"/>
            <p:nvPr/>
          </p:nvSpPr>
          <p:spPr>
            <a:xfrm>
              <a:off x="2330243" y="2102669"/>
              <a:ext cx="556059" cy="35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S2</a:t>
              </a: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649B0345-A14B-4215-8A1A-C6BA1D78E424}"/>
                </a:ext>
              </a:extLst>
            </p:cNvPr>
            <p:cNvSpPr txBox="1"/>
            <p:nvPr/>
          </p:nvSpPr>
          <p:spPr>
            <a:xfrm>
              <a:off x="1006944" y="2647949"/>
              <a:ext cx="543860" cy="35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S3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2404A2FB-C907-4EAE-A3A8-5B732D426D42}"/>
                </a:ext>
              </a:extLst>
            </p:cNvPr>
            <p:cNvSpPr txBox="1"/>
            <p:nvPr/>
          </p:nvSpPr>
          <p:spPr>
            <a:xfrm>
              <a:off x="5219112" y="3581907"/>
              <a:ext cx="537479" cy="435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S4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4754E641-1E2B-4AC9-8226-8EC77ADAE622}"/>
                </a:ext>
              </a:extLst>
            </p:cNvPr>
            <p:cNvSpPr txBox="1"/>
            <p:nvPr/>
          </p:nvSpPr>
          <p:spPr>
            <a:xfrm>
              <a:off x="3947476" y="4990697"/>
              <a:ext cx="710813" cy="290520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s-ES" sz="1200" b="1" dirty="0"/>
                <a:t>TRP</a:t>
              </a:r>
            </a:p>
          </p:txBody>
        </p:sp>
      </p:grp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B75BE06-8980-4508-9AD3-DF858BC983F0}"/>
              </a:ext>
            </a:extLst>
          </p:cNvPr>
          <p:cNvSpPr txBox="1"/>
          <p:nvPr/>
        </p:nvSpPr>
        <p:spPr>
          <a:xfrm>
            <a:off x="1397253" y="4573174"/>
            <a:ext cx="199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Progesterone - hTRPM8</a:t>
            </a:r>
            <a:endParaRPr lang="es-ES" sz="140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010ACA7-A18A-42E0-9316-55CCED66FABF}"/>
              </a:ext>
            </a:extLst>
          </p:cNvPr>
          <p:cNvSpPr txBox="1"/>
          <p:nvPr/>
        </p:nvSpPr>
        <p:spPr>
          <a:xfrm>
            <a:off x="942423" y="4914021"/>
            <a:ext cx="2943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∆G (kcal/mol) = 9.37; Kd (nM) = 134.3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D6386E6-D365-415C-9E39-04494A7C418A}"/>
              </a:ext>
            </a:extLst>
          </p:cNvPr>
          <p:cNvSpPr txBox="1"/>
          <p:nvPr/>
        </p:nvSpPr>
        <p:spPr>
          <a:xfrm>
            <a:off x="4536084" y="4573173"/>
            <a:ext cx="191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Estradiol - hTRPM8</a:t>
            </a:r>
            <a:endParaRPr lang="es-ES" sz="14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43B1D88-0FD0-4665-B4B6-A6B932EEF1C1}"/>
              </a:ext>
            </a:extLst>
          </p:cNvPr>
          <p:cNvSpPr txBox="1"/>
          <p:nvPr/>
        </p:nvSpPr>
        <p:spPr>
          <a:xfrm>
            <a:off x="4067188" y="4914020"/>
            <a:ext cx="2982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∆G (kcal/mol) = 8.15; Kd (nM) = 1054.4</a:t>
            </a: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9A3893E2-E439-47BB-AA8E-161C8F4469F7}"/>
              </a:ext>
            </a:extLst>
          </p:cNvPr>
          <p:cNvGrpSpPr>
            <a:grpSpLocks noChangeAspect="1"/>
          </p:cNvGrpSpPr>
          <p:nvPr/>
        </p:nvGrpSpPr>
        <p:grpSpPr>
          <a:xfrm>
            <a:off x="3889413" y="5436000"/>
            <a:ext cx="3099548" cy="2348254"/>
            <a:chOff x="1026940" y="1869836"/>
            <a:chExt cx="4745360" cy="3595142"/>
          </a:xfrm>
        </p:grpSpPr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29D9B52B-53C4-4240-B239-B6CAF3A35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94" r="10951"/>
            <a:stretch/>
          </p:blipFill>
          <p:spPr>
            <a:xfrm>
              <a:off x="1026940" y="1869836"/>
              <a:ext cx="4745360" cy="3513865"/>
            </a:xfrm>
            <a:prstGeom prst="rect">
              <a:avLst/>
            </a:prstGeom>
          </p:spPr>
        </p:pic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7EC3EC59-2746-44D5-A8EC-228EEFD0200D}"/>
                </a:ext>
              </a:extLst>
            </p:cNvPr>
            <p:cNvSpPr txBox="1"/>
            <p:nvPr/>
          </p:nvSpPr>
          <p:spPr>
            <a:xfrm>
              <a:off x="4294636" y="2164498"/>
              <a:ext cx="694498" cy="417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S1</a:t>
              </a:r>
              <a:endParaRPr lang="es-ES" sz="1400" b="1" dirty="0"/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2BFA4686-63EB-45FE-AC59-F2FA5C08C59B}"/>
                </a:ext>
              </a:extLst>
            </p:cNvPr>
            <p:cNvSpPr txBox="1"/>
            <p:nvPr/>
          </p:nvSpPr>
          <p:spPr>
            <a:xfrm>
              <a:off x="1277467" y="4923190"/>
              <a:ext cx="590881" cy="417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S2</a:t>
              </a: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007BD33F-97DB-4111-A361-8EF0F14F5539}"/>
                </a:ext>
              </a:extLst>
            </p:cNvPr>
            <p:cNvSpPr txBox="1"/>
            <p:nvPr/>
          </p:nvSpPr>
          <p:spPr>
            <a:xfrm>
              <a:off x="1094488" y="2962261"/>
              <a:ext cx="510393" cy="417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S3</a:t>
              </a:r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8A8FBC62-0175-4B2E-9BCB-C8E505A9550D}"/>
                </a:ext>
              </a:extLst>
            </p:cNvPr>
            <p:cNvSpPr txBox="1"/>
            <p:nvPr/>
          </p:nvSpPr>
          <p:spPr>
            <a:xfrm>
              <a:off x="5151567" y="3794430"/>
              <a:ext cx="588881" cy="417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S4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4ED52E76-78FC-49B8-BD6E-BBB024A32A0D}"/>
                </a:ext>
              </a:extLst>
            </p:cNvPr>
            <p:cNvSpPr txBox="1"/>
            <p:nvPr/>
          </p:nvSpPr>
          <p:spPr>
            <a:xfrm>
              <a:off x="4154657" y="5131907"/>
              <a:ext cx="834477" cy="333071"/>
            </a:xfrm>
            <a:prstGeom prst="rect">
              <a:avLst/>
            </a:prstGeom>
            <a:noFill/>
          </p:spPr>
          <p:txBody>
            <a:bodyPr wrap="square" tIns="18000" bIns="18000" rtlCol="0">
              <a:spAutoFit/>
            </a:bodyPr>
            <a:lstStyle/>
            <a:p>
              <a:pPr algn="ctr"/>
              <a:r>
                <a:rPr lang="es-ES" sz="1200" b="1" dirty="0"/>
                <a:t>TRP</a:t>
              </a:r>
            </a:p>
          </p:txBody>
        </p:sp>
      </p:grpSp>
      <p:sp>
        <p:nvSpPr>
          <p:cNvPr id="45" name="CuadroTexto 44">
            <a:extLst>
              <a:ext uri="{FF2B5EF4-FFF2-40B4-BE49-F238E27FC236}">
                <a16:creationId xmlns:a16="http://schemas.microsoft.com/office/drawing/2014/main" id="{2A4A565D-9B28-4807-BF25-60CD89091C8E}"/>
              </a:ext>
            </a:extLst>
          </p:cNvPr>
          <p:cNvSpPr txBox="1"/>
          <p:nvPr/>
        </p:nvSpPr>
        <p:spPr>
          <a:xfrm>
            <a:off x="3945842" y="4487159"/>
            <a:ext cx="309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5BB1FA48-217E-42E0-B430-A24D37C6CD8D}"/>
              </a:ext>
            </a:extLst>
          </p:cNvPr>
          <p:cNvSpPr txBox="1"/>
          <p:nvPr/>
        </p:nvSpPr>
        <p:spPr>
          <a:xfrm>
            <a:off x="758427" y="575273"/>
            <a:ext cx="6291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</a:t>
            </a: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862B2BE4-86CB-46F6-8AF9-78B5377087FD}"/>
              </a:ext>
            </a:extLst>
          </p:cNvPr>
          <p:cNvSpPr txBox="1"/>
          <p:nvPr/>
        </p:nvSpPr>
        <p:spPr>
          <a:xfrm>
            <a:off x="773073" y="8150073"/>
            <a:ext cx="62915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5. Binding of the menthol derivative WS12 and sexual hormones to the human TRPM8 menthol pocket after local docking simulations. </a:t>
            </a:r>
          </a:p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WS12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Testosterone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Progesterone 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Estradiol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The TRPM8 structure is shown as yellow cartoon representing with sticks the side chains involved in the binding. WS12 and testosterone are shown as sticks of different color. Gray-dashed lines indicate Van der Waals interactions with ligands, whereas blue-solid lines are hydrogen bonds. Hydrogen atoms have been removed. S1, S2, S3, S4 and TRP are TRPM8 transmembrane domains.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∆G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estimation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binding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is the dissociation constant calculated with ΔG using the equation ΔG=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R·T·lnKd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CB0948B-23E7-4BBB-A7D1-CFA29240B8F7}"/>
              </a:ext>
            </a:extLst>
          </p:cNvPr>
          <p:cNvGrpSpPr>
            <a:grpSpLocks noChangeAspect="1"/>
          </p:cNvGrpSpPr>
          <p:nvPr/>
        </p:nvGrpSpPr>
        <p:grpSpPr>
          <a:xfrm>
            <a:off x="912087" y="1640010"/>
            <a:ext cx="3020400" cy="2694550"/>
            <a:chOff x="978848" y="1818000"/>
            <a:chExt cx="4558822" cy="4067003"/>
          </a:xfrm>
        </p:grpSpPr>
        <p:pic>
          <p:nvPicPr>
            <p:cNvPr id="49" name="Imagen 48" descr="Imagen que contiene fruta&#10;&#10;Descripción generada automáticamente">
              <a:extLst>
                <a:ext uri="{FF2B5EF4-FFF2-40B4-BE49-F238E27FC236}">
                  <a16:creationId xmlns:a16="http://schemas.microsoft.com/office/drawing/2014/main" id="{5FD1BB47-A0CD-443C-B89A-9B7DAC9860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0" r="14878"/>
            <a:stretch/>
          </p:blipFill>
          <p:spPr>
            <a:xfrm>
              <a:off x="1058400" y="1818000"/>
              <a:ext cx="4479270" cy="3982908"/>
            </a:xfrm>
            <a:prstGeom prst="rect">
              <a:avLst/>
            </a:prstGeom>
          </p:spPr>
        </p:pic>
        <p:sp>
          <p:nvSpPr>
            <p:cNvPr id="50" name="CuadroTexto 49">
              <a:extLst>
                <a:ext uri="{FF2B5EF4-FFF2-40B4-BE49-F238E27FC236}">
                  <a16:creationId xmlns:a16="http://schemas.microsoft.com/office/drawing/2014/main" id="{38491BF5-F7FD-4B5D-91BE-2E492ED9CAEC}"/>
                </a:ext>
              </a:extLst>
            </p:cNvPr>
            <p:cNvSpPr txBox="1"/>
            <p:nvPr/>
          </p:nvSpPr>
          <p:spPr>
            <a:xfrm>
              <a:off x="4178941" y="2040716"/>
              <a:ext cx="592691" cy="420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S1</a:t>
              </a:r>
            </a:p>
          </p:txBody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429637DC-C095-4952-BA7C-000C27812E7C}"/>
                </a:ext>
              </a:extLst>
            </p:cNvPr>
            <p:cNvSpPr txBox="1"/>
            <p:nvPr/>
          </p:nvSpPr>
          <p:spPr>
            <a:xfrm>
              <a:off x="978848" y="4653789"/>
              <a:ext cx="691841" cy="420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S2</a:t>
              </a:r>
            </a:p>
          </p:txBody>
        </p:sp>
        <p:sp>
          <p:nvSpPr>
            <p:cNvPr id="52" name="CuadroTexto 51">
              <a:extLst>
                <a:ext uri="{FF2B5EF4-FFF2-40B4-BE49-F238E27FC236}">
                  <a16:creationId xmlns:a16="http://schemas.microsoft.com/office/drawing/2014/main" id="{68DA5172-0499-45D2-BEBD-8C4D44EA7C72}"/>
                </a:ext>
              </a:extLst>
            </p:cNvPr>
            <p:cNvSpPr txBox="1"/>
            <p:nvPr/>
          </p:nvSpPr>
          <p:spPr>
            <a:xfrm>
              <a:off x="1026960" y="2487111"/>
              <a:ext cx="563266" cy="420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S3</a:t>
              </a:r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21C7FA73-9126-4F15-8313-D09358F38954}"/>
                </a:ext>
              </a:extLst>
            </p:cNvPr>
            <p:cNvSpPr txBox="1"/>
            <p:nvPr/>
          </p:nvSpPr>
          <p:spPr>
            <a:xfrm>
              <a:off x="4941181" y="3793961"/>
              <a:ext cx="575875" cy="420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S4</a:t>
              </a: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:a16="http://schemas.microsoft.com/office/drawing/2014/main" id="{EBE06A92-8F68-43AF-9B0D-5B63DDC09418}"/>
                </a:ext>
              </a:extLst>
            </p:cNvPr>
            <p:cNvSpPr txBox="1"/>
            <p:nvPr/>
          </p:nvSpPr>
          <p:spPr>
            <a:xfrm>
              <a:off x="4223809" y="5549114"/>
              <a:ext cx="717373" cy="335889"/>
            </a:xfrm>
            <a:prstGeom prst="rect">
              <a:avLst/>
            </a:prstGeom>
            <a:noFill/>
          </p:spPr>
          <p:txBody>
            <a:bodyPr wrap="square" tIns="18000" bIns="18000" rtlCol="0">
              <a:spAutoFit/>
            </a:bodyPr>
            <a:lstStyle/>
            <a:p>
              <a:pPr algn="ctr"/>
              <a:r>
                <a:rPr lang="es-ES" sz="1200" b="1" dirty="0"/>
                <a:t>TRP</a:t>
              </a:r>
            </a:p>
          </p:txBody>
        </p:sp>
        <p:cxnSp>
          <p:nvCxnSpPr>
            <p:cNvPr id="55" name="Conector recto 54">
              <a:extLst>
                <a:ext uri="{FF2B5EF4-FFF2-40B4-BE49-F238E27FC236}">
                  <a16:creationId xmlns:a16="http://schemas.microsoft.com/office/drawing/2014/main" id="{51217641-4834-475E-A325-1A2A43046914}"/>
                </a:ext>
              </a:extLst>
            </p:cNvPr>
            <p:cNvCxnSpPr>
              <a:cxnSpLocks/>
            </p:cNvCxnSpPr>
            <p:nvPr/>
          </p:nvCxnSpPr>
          <p:spPr>
            <a:xfrm rot="-120000">
              <a:off x="2751034" y="4006800"/>
              <a:ext cx="298800" cy="102888"/>
            </a:xfrm>
            <a:prstGeom prst="line">
              <a:avLst/>
            </a:prstGeom>
            <a:ln w="222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>
              <a:extLst>
                <a:ext uri="{FF2B5EF4-FFF2-40B4-BE49-F238E27FC236}">
                  <a16:creationId xmlns:a16="http://schemas.microsoft.com/office/drawing/2014/main" id="{0B0538BA-67DB-417E-8CA2-397E7F8841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0800" y="4827600"/>
              <a:ext cx="298800" cy="64033"/>
            </a:xfrm>
            <a:prstGeom prst="line">
              <a:avLst/>
            </a:prstGeom>
            <a:ln w="222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1FF81855-3BA8-4BD1-9967-93EAF0AEA0F5}"/>
              </a:ext>
            </a:extLst>
          </p:cNvPr>
          <p:cNvGrpSpPr>
            <a:grpSpLocks noChangeAspect="1"/>
          </p:cNvGrpSpPr>
          <p:nvPr/>
        </p:nvGrpSpPr>
        <p:grpSpPr>
          <a:xfrm>
            <a:off x="929452" y="5283429"/>
            <a:ext cx="3019296" cy="2756279"/>
            <a:chOff x="834277" y="1869837"/>
            <a:chExt cx="4497050" cy="4105303"/>
          </a:xfrm>
        </p:grpSpPr>
        <p:pic>
          <p:nvPicPr>
            <p:cNvPr id="58" name="Imagen 57" descr="Imagen que contiene plátano&#10;&#10;Descripción generada automáticamente">
              <a:extLst>
                <a:ext uri="{FF2B5EF4-FFF2-40B4-BE49-F238E27FC236}">
                  <a16:creationId xmlns:a16="http://schemas.microsoft.com/office/drawing/2014/main" id="{350C9963-68A3-451C-87E3-4D6EE59133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20" r="22577"/>
            <a:stretch/>
          </p:blipFill>
          <p:spPr>
            <a:xfrm>
              <a:off x="834277" y="1869837"/>
              <a:ext cx="4309229" cy="4105303"/>
            </a:xfrm>
            <a:prstGeom prst="rect">
              <a:avLst/>
            </a:prstGeom>
          </p:spPr>
        </p:pic>
        <p:cxnSp>
          <p:nvCxnSpPr>
            <p:cNvPr id="59" name="Conector recto 58">
              <a:extLst>
                <a:ext uri="{FF2B5EF4-FFF2-40B4-BE49-F238E27FC236}">
                  <a16:creationId xmlns:a16="http://schemas.microsoft.com/office/drawing/2014/main" id="{A9A69B96-3C62-45E0-B882-686FD48094EB}"/>
                </a:ext>
              </a:extLst>
            </p:cNvPr>
            <p:cNvCxnSpPr>
              <a:cxnSpLocks/>
            </p:cNvCxnSpPr>
            <p:nvPr/>
          </p:nvCxnSpPr>
          <p:spPr>
            <a:xfrm rot="540000" flipH="1">
              <a:off x="3198641" y="3692574"/>
              <a:ext cx="184338" cy="51272"/>
            </a:xfrm>
            <a:prstGeom prst="line">
              <a:avLst/>
            </a:prstGeom>
            <a:ln w="222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cto 59">
              <a:extLst>
                <a:ext uri="{FF2B5EF4-FFF2-40B4-BE49-F238E27FC236}">
                  <a16:creationId xmlns:a16="http://schemas.microsoft.com/office/drawing/2014/main" id="{0FB003D1-047F-45A8-BE1A-69E8F9B463AE}"/>
                </a:ext>
              </a:extLst>
            </p:cNvPr>
            <p:cNvCxnSpPr>
              <a:cxnSpLocks/>
            </p:cNvCxnSpPr>
            <p:nvPr/>
          </p:nvCxnSpPr>
          <p:spPr>
            <a:xfrm rot="540000">
              <a:off x="3113591" y="3630763"/>
              <a:ext cx="34781" cy="76518"/>
            </a:xfrm>
            <a:prstGeom prst="line">
              <a:avLst/>
            </a:prstGeom>
            <a:ln w="222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F2A9C3AA-D620-437F-82F3-6A52CFDBD2B3}"/>
                </a:ext>
              </a:extLst>
            </p:cNvPr>
            <p:cNvSpPr txBox="1"/>
            <p:nvPr/>
          </p:nvSpPr>
          <p:spPr>
            <a:xfrm>
              <a:off x="4764672" y="3115599"/>
              <a:ext cx="506659" cy="412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S1</a:t>
              </a: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8E8940CE-B142-4DE1-B65A-BC2EFB8EB788}"/>
                </a:ext>
              </a:extLst>
            </p:cNvPr>
            <p:cNvSpPr txBox="1"/>
            <p:nvPr/>
          </p:nvSpPr>
          <p:spPr>
            <a:xfrm>
              <a:off x="4799096" y="5541997"/>
              <a:ext cx="532231" cy="412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S4</a:t>
              </a:r>
            </a:p>
          </p:txBody>
        </p:sp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3E05AD0C-AE22-4FD6-9081-2106E01CDF87}"/>
                </a:ext>
              </a:extLst>
            </p:cNvPr>
            <p:cNvSpPr txBox="1"/>
            <p:nvPr/>
          </p:nvSpPr>
          <p:spPr>
            <a:xfrm>
              <a:off x="1874364" y="5691985"/>
              <a:ext cx="811749" cy="27504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s-ES" sz="1200" b="1" dirty="0"/>
                <a:t>TRP</a:t>
              </a:r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7271D983-269C-4547-885C-08E95745E320}"/>
                </a:ext>
              </a:extLst>
            </p:cNvPr>
            <p:cNvSpPr txBox="1"/>
            <p:nvPr/>
          </p:nvSpPr>
          <p:spPr>
            <a:xfrm>
              <a:off x="1027759" y="3210422"/>
              <a:ext cx="757452" cy="412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S2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31F687BB-C58E-490B-ADB3-5C562F509FEB}"/>
                </a:ext>
              </a:extLst>
            </p:cNvPr>
            <p:cNvSpPr txBox="1"/>
            <p:nvPr/>
          </p:nvSpPr>
          <p:spPr>
            <a:xfrm>
              <a:off x="1556685" y="1959727"/>
              <a:ext cx="532712" cy="412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S3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358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20142</TotalTime>
  <Words>232</Words>
  <Application>Microsoft Office PowerPoint</Application>
  <PresentationFormat>Personalizado</PresentationFormat>
  <Paragraphs>35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Cabañero</dc:creator>
  <cp:lastModifiedBy>David Cabañero</cp:lastModifiedBy>
  <cp:revision>122</cp:revision>
  <cp:lastPrinted>2021-07-23T10:53:27Z</cp:lastPrinted>
  <dcterms:created xsi:type="dcterms:W3CDTF">2021-05-27T14:31:34Z</dcterms:created>
  <dcterms:modified xsi:type="dcterms:W3CDTF">2021-10-07T15:34:37Z</dcterms:modified>
</cp:coreProperties>
</file>