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</p:sldIdLst>
  <p:sldSz cx="7772400" cy="100584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2" y="54"/>
      </p:cViewPr>
      <p:guideLst>
        <p:guide orient="horz" pos="321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4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E8CD0B-7082-473A-AFBA-6F18BDA09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229" y="3412786"/>
            <a:ext cx="3105786" cy="204342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4B00AAD-6EA1-438D-B66A-297F748EC356}"/>
              </a:ext>
            </a:extLst>
          </p:cNvPr>
          <p:cNvSpPr txBox="1"/>
          <p:nvPr/>
        </p:nvSpPr>
        <p:spPr>
          <a:xfrm>
            <a:off x="758427" y="575273"/>
            <a:ext cx="6291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237AA4B-1B73-4A0F-81FA-07F2DEF975AA}"/>
              </a:ext>
            </a:extLst>
          </p:cNvPr>
          <p:cNvCxnSpPr/>
          <p:nvPr/>
        </p:nvCxnSpPr>
        <p:spPr>
          <a:xfrm>
            <a:off x="758424" y="0"/>
            <a:ext cx="0" cy="100050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594D5EA8-94DB-455C-9F79-A1652981A07A}"/>
              </a:ext>
            </a:extLst>
          </p:cNvPr>
          <p:cNvCxnSpPr/>
          <p:nvPr/>
        </p:nvCxnSpPr>
        <p:spPr>
          <a:xfrm>
            <a:off x="7049936" y="0"/>
            <a:ext cx="0" cy="100584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E13B89-5E7C-4564-A4BA-BEB1234EBE42}"/>
              </a:ext>
            </a:extLst>
          </p:cNvPr>
          <p:cNvSpPr txBox="1"/>
          <p:nvPr/>
        </p:nvSpPr>
        <p:spPr>
          <a:xfrm>
            <a:off x="2231450" y="1037303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6C19287-0D3A-46EB-993D-768B3DCA0A25}"/>
              </a:ext>
            </a:extLst>
          </p:cNvPr>
          <p:cNvSpPr txBox="1"/>
          <p:nvPr/>
        </p:nvSpPr>
        <p:spPr>
          <a:xfrm>
            <a:off x="2199525" y="3257882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49B605-E4B1-4C5C-B75B-A995DA8FC817}"/>
              </a:ext>
            </a:extLst>
          </p:cNvPr>
          <p:cNvSpPr txBox="1"/>
          <p:nvPr/>
        </p:nvSpPr>
        <p:spPr>
          <a:xfrm>
            <a:off x="2167589" y="5437836"/>
            <a:ext cx="43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8118EC1B-1B8F-4CD2-AF8F-E4EE7F209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236744"/>
              </p:ext>
            </p:extLst>
          </p:nvPr>
        </p:nvGraphicFramePr>
        <p:xfrm>
          <a:off x="2536549" y="1125975"/>
          <a:ext cx="3201410" cy="2107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Prism 7" r:id="rId4" imgW="5447413" imgH="3586054" progId="Prism7.Document">
                  <p:embed/>
                </p:oleObj>
              </mc:Choice>
              <mc:Fallback>
                <p:oleObj name="Prism 7" r:id="rId4" imgW="5447413" imgH="3586054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6549" y="1125975"/>
                        <a:ext cx="3201410" cy="2107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0EC72AB5-FE6B-4910-AF0E-82BED87423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967324"/>
              </p:ext>
            </p:extLst>
          </p:nvPr>
        </p:nvGraphicFramePr>
        <p:xfrm>
          <a:off x="2632303" y="5456209"/>
          <a:ext cx="3674362" cy="2043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Prism 7" r:id="rId6" imgW="6448950" imgH="3586054" progId="Prism7.Document">
                  <p:embed/>
                </p:oleObj>
              </mc:Choice>
              <mc:Fallback>
                <p:oleObj name="Prism 7" r:id="rId6" imgW="6448950" imgH="3586054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32303" y="5456209"/>
                        <a:ext cx="3674362" cy="2043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EC22377-6373-9F47-B8B8-EEA6F5A83B21}"/>
              </a:ext>
            </a:extLst>
          </p:cNvPr>
          <p:cNvSpPr txBox="1"/>
          <p:nvPr/>
        </p:nvSpPr>
        <p:spPr>
          <a:xfrm>
            <a:off x="3242457" y="978955"/>
            <a:ext cx="8947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NTG-treated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A1422D-E80D-F648-B2ED-E16BF77AA5CA}"/>
              </a:ext>
            </a:extLst>
          </p:cNvPr>
          <p:cNvSpPr txBox="1"/>
          <p:nvPr/>
        </p:nvSpPr>
        <p:spPr>
          <a:xfrm>
            <a:off x="3464825" y="3255002"/>
            <a:ext cx="8947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NTG-treated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4EA0C0-E15A-2F46-93C7-74A6A057817F}"/>
              </a:ext>
            </a:extLst>
          </p:cNvPr>
          <p:cNvSpPr txBox="1"/>
          <p:nvPr/>
        </p:nvSpPr>
        <p:spPr>
          <a:xfrm>
            <a:off x="758423" y="7444132"/>
            <a:ext cx="629151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4. Effects of WS12 on mechanical hypersensitivity of nitroglycerin or vehicle-treated female. 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WS12 5 mg/kg or its vehicle (2.5% DMSO in corn oil) did not modify mechanical sensitivity of female mice chronically treated with nitroglycerin.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WS12 20 mg/kg did not modify mechanical sensitivity of female mice chronically treated with nitroglycerin although a trend (p=0.053) was observed when comparing WS12 and vehicle-treated mice.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Administration of WS12 in a vehicle containing 5% ethanol induced significant alleviation in female mice treated with chronic nitroglycerin, although an effect of the vehicle was noted. Mean mechanical thresholds ± S.E.M. (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2-way RM ANOVA n=7-9 per group. (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***p&lt;0.001, 3-way RM ANOVA, n=6-7 per group.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NTG,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, Vehicle.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br>
              <a:rPr lang="en-US" dirty="0"/>
            </a:br>
            <a:r>
              <a:rPr lang="en-US" dirty="0"/>
              <a:t> 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288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20142</TotalTime>
  <Words>172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Prism 7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Cabañero</dc:creator>
  <cp:lastModifiedBy>David Cabañero</cp:lastModifiedBy>
  <cp:revision>121</cp:revision>
  <cp:lastPrinted>2021-07-23T10:53:27Z</cp:lastPrinted>
  <dcterms:created xsi:type="dcterms:W3CDTF">2021-05-27T14:31:34Z</dcterms:created>
  <dcterms:modified xsi:type="dcterms:W3CDTF">2021-10-07T15:19:01Z</dcterms:modified>
</cp:coreProperties>
</file>