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2" r:id="rId2"/>
  </p:sldIdLst>
  <p:sldSz cx="7772400" cy="10058400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13" userDrawn="1">
          <p15:clr>
            <a:srgbClr val="A4A3A4"/>
          </p15:clr>
        </p15:guide>
        <p15:guide id="2" pos="24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52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92" y="54"/>
      </p:cViewPr>
      <p:guideLst>
        <p:guide orient="horz" pos="3213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928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369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067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728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541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146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412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719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006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801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871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479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2"/>
          <a:srcRect t="15469"/>
          <a:stretch/>
        </p:blipFill>
        <p:spPr>
          <a:xfrm>
            <a:off x="1395142" y="3258550"/>
            <a:ext cx="2504131" cy="1899349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3"/>
          <a:srcRect t="14198"/>
          <a:stretch/>
        </p:blipFill>
        <p:spPr>
          <a:xfrm>
            <a:off x="1324171" y="5154532"/>
            <a:ext cx="2504131" cy="192792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/>
          <a:srcRect t="15508"/>
          <a:stretch/>
        </p:blipFill>
        <p:spPr>
          <a:xfrm>
            <a:off x="3766357" y="3262459"/>
            <a:ext cx="2504131" cy="189849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5"/>
          <a:srcRect t="15084"/>
          <a:stretch/>
        </p:blipFill>
        <p:spPr>
          <a:xfrm>
            <a:off x="3768661" y="5128433"/>
            <a:ext cx="2504131" cy="1908015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2047886" y="5014368"/>
            <a:ext cx="113524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Female </a:t>
            </a:r>
            <a:r>
              <a:rPr lang="en-GB" sz="800" dirty="0" err="1">
                <a:latin typeface="Arial" panose="020B0604020202020204" pitchFamily="34" charset="0"/>
                <a:cs typeface="Arial" panose="020B0604020202020204" pitchFamily="34" charset="0"/>
              </a:rPr>
              <a:t>Veh</a:t>
            </a:r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 cell size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2190188" y="3090232"/>
            <a:ext cx="10150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Male </a:t>
            </a:r>
            <a:r>
              <a:rPr lang="en-GB" sz="800" dirty="0" err="1">
                <a:latin typeface="Arial" panose="020B0604020202020204" pitchFamily="34" charset="0"/>
                <a:cs typeface="Arial" panose="020B0604020202020204" pitchFamily="34" charset="0"/>
              </a:rPr>
              <a:t>Veh</a:t>
            </a:r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 cell size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4492376" y="5000741"/>
            <a:ext cx="11673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Female NTG cell size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4633891" y="3133906"/>
            <a:ext cx="1047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Male NTG cell size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432ED70-0B52-40F3-B1EA-1C514C687AB6}"/>
              </a:ext>
            </a:extLst>
          </p:cNvPr>
          <p:cNvSpPr txBox="1"/>
          <p:nvPr/>
        </p:nvSpPr>
        <p:spPr>
          <a:xfrm>
            <a:off x="2532217" y="1302992"/>
            <a:ext cx="432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BC2FC46C-5BF8-493A-9AEE-F1037E0E3A5B}"/>
              </a:ext>
            </a:extLst>
          </p:cNvPr>
          <p:cNvSpPr txBox="1"/>
          <p:nvPr/>
        </p:nvSpPr>
        <p:spPr>
          <a:xfrm>
            <a:off x="925573" y="3166535"/>
            <a:ext cx="432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B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43416191-8EF0-47C1-B424-4D1FEB86C6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2029" y="10186038"/>
            <a:ext cx="3763660" cy="2234488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CAA86C4E-F5E8-40CF-BC8D-FDB2E1BD1FB6}"/>
              </a:ext>
            </a:extLst>
          </p:cNvPr>
          <p:cNvSpPr txBox="1"/>
          <p:nvPr/>
        </p:nvSpPr>
        <p:spPr>
          <a:xfrm>
            <a:off x="3150162" y="10186038"/>
            <a:ext cx="351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D.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ECCA5B7D-E805-4855-B414-8D744A8E2B07}"/>
              </a:ext>
            </a:extLst>
          </p:cNvPr>
          <p:cNvSpPr txBox="1"/>
          <p:nvPr/>
        </p:nvSpPr>
        <p:spPr>
          <a:xfrm>
            <a:off x="832498" y="10186038"/>
            <a:ext cx="432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C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63A22E1D-842D-4527-B7D7-AAC0F6CF54D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6279"/>
          <a:stretch/>
        </p:blipFill>
        <p:spPr>
          <a:xfrm>
            <a:off x="6166140" y="10163283"/>
            <a:ext cx="1215175" cy="2135396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1BBE0DD2-8338-46B4-9D8C-B04D4C0E6A6C}"/>
              </a:ext>
            </a:extLst>
          </p:cNvPr>
          <p:cNvCxnSpPr/>
          <p:nvPr/>
        </p:nvCxnSpPr>
        <p:spPr>
          <a:xfrm>
            <a:off x="758424" y="0"/>
            <a:ext cx="0" cy="1000506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6CDEF941-4CE6-4691-A830-B5CCE13B703F}"/>
              </a:ext>
            </a:extLst>
          </p:cNvPr>
          <p:cNvCxnSpPr/>
          <p:nvPr/>
        </p:nvCxnSpPr>
        <p:spPr>
          <a:xfrm>
            <a:off x="7049936" y="0"/>
            <a:ext cx="0" cy="1005840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uadroTexto 26">
            <a:extLst>
              <a:ext uri="{FF2B5EF4-FFF2-40B4-BE49-F238E27FC236}">
                <a16:creationId xmlns:a16="http://schemas.microsoft.com/office/drawing/2014/main" id="{E56EC49A-FC7C-43BD-8398-C064015855B5}"/>
              </a:ext>
            </a:extLst>
          </p:cNvPr>
          <p:cNvSpPr txBox="1"/>
          <p:nvPr/>
        </p:nvSpPr>
        <p:spPr>
          <a:xfrm>
            <a:off x="850509" y="941834"/>
            <a:ext cx="6291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3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53841" y="1327445"/>
            <a:ext cx="2009018" cy="1770892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085A067B-F7EF-4E6D-B9F9-6441D14318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0478" y="10298772"/>
            <a:ext cx="3105786" cy="2043423"/>
          </a:xfrm>
          <a:prstGeom prst="rect">
            <a:avLst/>
          </a:prstGeom>
        </p:spPr>
      </p:pic>
      <p:sp>
        <p:nvSpPr>
          <p:cNvPr id="22" name="CuadroTexto 18">
            <a:extLst>
              <a:ext uri="{FF2B5EF4-FFF2-40B4-BE49-F238E27FC236}">
                <a16:creationId xmlns:a16="http://schemas.microsoft.com/office/drawing/2014/main" id="{1CFB2AF5-1BAB-8F42-9A3C-0C348AD4850D}"/>
              </a:ext>
            </a:extLst>
          </p:cNvPr>
          <p:cNvSpPr txBox="1"/>
          <p:nvPr/>
        </p:nvSpPr>
        <p:spPr>
          <a:xfrm>
            <a:off x="891392" y="4815599"/>
            <a:ext cx="432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E7C9C2-79B1-B349-A6E0-3DDFB43A327C}"/>
              </a:ext>
            </a:extLst>
          </p:cNvPr>
          <p:cNvSpPr txBox="1"/>
          <p:nvPr/>
        </p:nvSpPr>
        <p:spPr>
          <a:xfrm>
            <a:off x="772632" y="6794222"/>
            <a:ext cx="62271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3.  Trigeminal TRPM8 expression and responsiveness is similar in male and female mice after chronic nitroglycerin or vehicle. A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Percentage of neurons responding to WS12 is similar in males and females exposed to nitroglycerin or vehicle. Mean expression ± S.E.M, datapoints represent independent experiments. 2-way ANOVA n=5 per condition. 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B, C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Size (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µm</a:t>
            </a:r>
            <a:r>
              <a:rPr lang="en-U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) of trigeminal neurons responding to WS12 (dark-filled) or WS12-unresponsive (white-filled) in cultures of vehicle (left, 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) and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nitroglycerin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-exposed males (right, 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) and in cultures of vehicle and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nitroglycerin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-exposed females (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). WS12-responding cells form a population of small size neurons. NTG,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nitroglycerin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Veh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, Vehicle.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3135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20142</TotalTime>
  <Words>156</Words>
  <Application>Microsoft Office PowerPoint</Application>
  <PresentationFormat>Personalizado</PresentationFormat>
  <Paragraphs>12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David Cabañero</dc:creator>
  <cp:lastModifiedBy>David Cabañero</cp:lastModifiedBy>
  <cp:revision>121</cp:revision>
  <cp:lastPrinted>2021-07-23T10:53:27Z</cp:lastPrinted>
  <dcterms:created xsi:type="dcterms:W3CDTF">2021-05-27T14:31:34Z</dcterms:created>
  <dcterms:modified xsi:type="dcterms:W3CDTF">2021-10-07T15:18:34Z</dcterms:modified>
</cp:coreProperties>
</file>