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</p:sldIdLst>
  <p:sldSz cx="7772400" cy="100584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3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92" y="54"/>
      </p:cViewPr>
      <p:guideLst>
        <p:guide orient="horz" pos="3213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28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6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6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2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4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12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1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0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0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7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47DC7-22E3-4C89-A10E-5E4BC02D9380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1F5E5-9995-4B7F-9BAF-ED7D652684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7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122" y="5091556"/>
            <a:ext cx="3343976" cy="2258395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3"/>
          <a:srcRect t="18369"/>
          <a:stretch/>
        </p:blipFill>
        <p:spPr>
          <a:xfrm>
            <a:off x="1234197" y="1549438"/>
            <a:ext cx="2504131" cy="18342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248A1FB9-17AF-4EA4-B03A-BE3472EC9187}"/>
              </a:ext>
            </a:extLst>
          </p:cNvPr>
          <p:cNvSpPr/>
          <p:nvPr/>
        </p:nvSpPr>
        <p:spPr>
          <a:xfrm>
            <a:off x="2675704" y="1557640"/>
            <a:ext cx="799132" cy="610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1B553DA-0BF4-45AB-A3BB-6F68B8104408}"/>
              </a:ext>
            </a:extLst>
          </p:cNvPr>
          <p:cNvSpPr txBox="1"/>
          <p:nvPr/>
        </p:nvSpPr>
        <p:spPr>
          <a:xfrm>
            <a:off x="756320" y="824683"/>
            <a:ext cx="6291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370BC44-2C27-4B05-87F3-704877AB723A}"/>
              </a:ext>
            </a:extLst>
          </p:cNvPr>
          <p:cNvCxnSpPr/>
          <p:nvPr/>
        </p:nvCxnSpPr>
        <p:spPr>
          <a:xfrm>
            <a:off x="758424" y="0"/>
            <a:ext cx="0" cy="1000506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77FE0BD-E826-4A57-97EA-781DDD6E696A}"/>
              </a:ext>
            </a:extLst>
          </p:cNvPr>
          <p:cNvCxnSpPr/>
          <p:nvPr/>
        </p:nvCxnSpPr>
        <p:spPr>
          <a:xfrm>
            <a:off x="6947665" y="5051"/>
            <a:ext cx="0" cy="1005840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1D9D47F-496C-475C-9A13-DAB21804D7C4}"/>
              </a:ext>
            </a:extLst>
          </p:cNvPr>
          <p:cNvSpPr txBox="1"/>
          <p:nvPr/>
        </p:nvSpPr>
        <p:spPr>
          <a:xfrm>
            <a:off x="1137341" y="1319184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58149B2-BFFC-40CC-8AA4-865451565961}"/>
              </a:ext>
            </a:extLst>
          </p:cNvPr>
          <p:cNvSpPr/>
          <p:nvPr/>
        </p:nvSpPr>
        <p:spPr>
          <a:xfrm>
            <a:off x="2571519" y="3475012"/>
            <a:ext cx="637917" cy="610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97FD51A-9273-491F-A918-598A4873E624}"/>
              </a:ext>
            </a:extLst>
          </p:cNvPr>
          <p:cNvSpPr txBox="1"/>
          <p:nvPr/>
        </p:nvSpPr>
        <p:spPr>
          <a:xfrm>
            <a:off x="1134856" y="318892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7F3E710-CB9B-41FF-8212-E50F35062DB1}"/>
              </a:ext>
            </a:extLst>
          </p:cNvPr>
          <p:cNvSpPr txBox="1"/>
          <p:nvPr/>
        </p:nvSpPr>
        <p:spPr>
          <a:xfrm>
            <a:off x="1162598" y="502214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4A31583-CF73-42BD-AE95-26EFA7A9EFDD}"/>
              </a:ext>
            </a:extLst>
          </p:cNvPr>
          <p:cNvSpPr txBox="1"/>
          <p:nvPr/>
        </p:nvSpPr>
        <p:spPr>
          <a:xfrm>
            <a:off x="3105422" y="5034251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484" y="4968324"/>
            <a:ext cx="2351789" cy="249448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3466A23-7518-4302-B9DB-D5D5C1B9F0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486" t="11364" r="8793" b="34377"/>
          <a:stretch/>
        </p:blipFill>
        <p:spPr>
          <a:xfrm>
            <a:off x="5841828" y="5108419"/>
            <a:ext cx="943213" cy="9432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995A0E-6283-B74F-80BD-AD43A5447FF8}"/>
              </a:ext>
            </a:extLst>
          </p:cNvPr>
          <p:cNvSpPr txBox="1"/>
          <p:nvPr/>
        </p:nvSpPr>
        <p:spPr>
          <a:xfrm>
            <a:off x="784515" y="7332563"/>
            <a:ext cx="61541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2. AITC activates small to medium-sized neurons in trigeminal cultures, and the percentage of AITC-sensitive neurons increases in samples of mice chronically treated with 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. A, B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Size (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µm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of neurons responding to AITC (yellow) or AITC-unresponsive (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gray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in samples of vehicle (left,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-exposed males (right,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and in samples of vehicle and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-exposed females (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). AITC-responding cells form a population of small to medium size neurons.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Percentage of AITC-sensitive neurons defined by their sensitivity to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KCl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is similarly increased in cultures from male and female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-treated mice. ***p0.001, 2-way ANOVA, n=5.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The size of the responses to AITC is proportional to the percentage of AITC-sensitive neurons defined by their sensitivity to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KCl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 r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=0.5545; p&lt;0.001. Linear regression n=5 mice per condition. NTG,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nitroglycerin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Veh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, Vehicle.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t="15980"/>
          <a:stretch/>
        </p:blipFill>
        <p:spPr>
          <a:xfrm>
            <a:off x="1253784" y="3328520"/>
            <a:ext cx="2504131" cy="1887859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2630498" y="3427222"/>
            <a:ext cx="747505" cy="5286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7"/>
          <a:srcRect t="12656"/>
          <a:stretch/>
        </p:blipFill>
        <p:spPr>
          <a:xfrm>
            <a:off x="3673059" y="3252909"/>
            <a:ext cx="2504131" cy="1962578"/>
          </a:xfrm>
          <a:prstGeom prst="rect">
            <a:avLst/>
          </a:prstGeom>
        </p:spPr>
      </p:pic>
      <p:sp>
        <p:nvSpPr>
          <p:cNvPr id="24" name="CuadroTexto 23"/>
          <p:cNvSpPr txBox="1"/>
          <p:nvPr/>
        </p:nvSpPr>
        <p:spPr>
          <a:xfrm>
            <a:off x="1839482" y="3190391"/>
            <a:ext cx="11352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Female </a:t>
            </a:r>
            <a:r>
              <a:rPr lang="en-GB" sz="800" dirty="0" err="1">
                <a:latin typeface="Arial" panose="020B0604020202020204" pitchFamily="34" charset="0"/>
                <a:cs typeface="Arial" panose="020B0604020202020204" pitchFamily="34" charset="0"/>
              </a:rPr>
              <a:t>Veh</a:t>
            </a:r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 cell size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4401189" y="3152419"/>
            <a:ext cx="11673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Female NTG cell size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1975481" y="1244457"/>
            <a:ext cx="10150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Male </a:t>
            </a:r>
            <a:r>
              <a:rPr lang="en-GB" sz="800" dirty="0" err="1">
                <a:latin typeface="Arial" panose="020B0604020202020204" pitchFamily="34" charset="0"/>
                <a:cs typeface="Arial" panose="020B0604020202020204" pitchFamily="34" charset="0"/>
              </a:rPr>
              <a:t>Veh</a:t>
            </a:r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 cell size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248A1FB9-17AF-4EA4-B03A-BE3472EC9187}"/>
              </a:ext>
            </a:extLst>
          </p:cNvPr>
          <p:cNvSpPr/>
          <p:nvPr/>
        </p:nvSpPr>
        <p:spPr>
          <a:xfrm>
            <a:off x="5037866" y="1450514"/>
            <a:ext cx="799132" cy="610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248A1FB9-17AF-4EA4-B03A-BE3472EC9187}"/>
              </a:ext>
            </a:extLst>
          </p:cNvPr>
          <p:cNvSpPr/>
          <p:nvPr/>
        </p:nvSpPr>
        <p:spPr>
          <a:xfrm>
            <a:off x="5095533" y="3456817"/>
            <a:ext cx="799132" cy="610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CuadroTexto 34"/>
          <p:cNvSpPr txBox="1"/>
          <p:nvPr/>
        </p:nvSpPr>
        <p:spPr>
          <a:xfrm>
            <a:off x="4426230" y="1263908"/>
            <a:ext cx="1047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Male NTG cell size</a:t>
            </a:r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8"/>
          <a:srcRect t="17520"/>
          <a:stretch/>
        </p:blipFill>
        <p:spPr>
          <a:xfrm>
            <a:off x="3605015" y="1412919"/>
            <a:ext cx="2504131" cy="1853267"/>
          </a:xfrm>
          <a:prstGeom prst="rect">
            <a:avLst/>
          </a:prstGeom>
        </p:spPr>
      </p:pic>
      <p:sp>
        <p:nvSpPr>
          <p:cNvPr id="37" name="Rectángulo 36">
            <a:extLst>
              <a:ext uri="{FF2B5EF4-FFF2-40B4-BE49-F238E27FC236}">
                <a16:creationId xmlns:a16="http://schemas.microsoft.com/office/drawing/2014/main" id="{248A1FB9-17AF-4EA4-B03A-BE3472EC9187}"/>
              </a:ext>
            </a:extLst>
          </p:cNvPr>
          <p:cNvSpPr/>
          <p:nvPr/>
        </p:nvSpPr>
        <p:spPr>
          <a:xfrm>
            <a:off x="4984842" y="1549438"/>
            <a:ext cx="799132" cy="610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ángulo 37"/>
          <p:cNvSpPr/>
          <p:nvPr/>
        </p:nvSpPr>
        <p:spPr>
          <a:xfrm>
            <a:off x="2751226" y="1634331"/>
            <a:ext cx="204020" cy="4571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ángulo 38"/>
          <p:cNvSpPr/>
          <p:nvPr/>
        </p:nvSpPr>
        <p:spPr>
          <a:xfrm>
            <a:off x="2751226" y="1743665"/>
            <a:ext cx="204020" cy="45719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ángulo 39"/>
          <p:cNvSpPr/>
          <p:nvPr/>
        </p:nvSpPr>
        <p:spPr>
          <a:xfrm>
            <a:off x="2595324" y="1539435"/>
            <a:ext cx="11153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" dirty="0"/>
              <a:t>AITC –</a:t>
            </a:r>
          </a:p>
          <a:p>
            <a:pPr algn="ctr"/>
            <a:r>
              <a:rPr lang="en-GB" sz="800" dirty="0"/>
              <a:t>AITC +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5252462" y="1582000"/>
            <a:ext cx="204020" cy="45719"/>
          </a:xfrm>
          <a:prstGeom prst="rect">
            <a:avLst/>
          </a:prstGeom>
          <a:solidFill>
            <a:schemeClr val="bg1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ángulo 41"/>
          <p:cNvSpPr/>
          <p:nvPr/>
        </p:nvSpPr>
        <p:spPr>
          <a:xfrm>
            <a:off x="5252462" y="1691334"/>
            <a:ext cx="204020" cy="45719"/>
          </a:xfrm>
          <a:prstGeom prst="rect">
            <a:avLst/>
          </a:pr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ángulo 42"/>
          <p:cNvSpPr/>
          <p:nvPr/>
        </p:nvSpPr>
        <p:spPr>
          <a:xfrm>
            <a:off x="5096560" y="1487104"/>
            <a:ext cx="1115395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800" dirty="0"/>
              <a:t>AITC –</a:t>
            </a:r>
          </a:p>
          <a:p>
            <a:pPr algn="ctr"/>
            <a:r>
              <a:rPr lang="en-GB" sz="800" dirty="0"/>
              <a:t>AITC +</a:t>
            </a:r>
          </a:p>
        </p:txBody>
      </p:sp>
      <p:sp>
        <p:nvSpPr>
          <p:cNvPr id="46" name="CuadroTexto 45"/>
          <p:cNvSpPr txBox="1"/>
          <p:nvPr/>
        </p:nvSpPr>
        <p:spPr>
          <a:xfrm rot="16200000">
            <a:off x="618839" y="6054422"/>
            <a:ext cx="1128835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AITC(+)/KCL(+)*100</a:t>
            </a:r>
          </a:p>
        </p:txBody>
      </p:sp>
    </p:spTree>
    <p:extLst>
      <p:ext uri="{BB962C8B-B14F-4D97-AF65-F5344CB8AC3E}">
        <p14:creationId xmlns:p14="http://schemas.microsoft.com/office/powerpoint/2010/main" val="1625115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20142</TotalTime>
  <Words>207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Cabañero</dc:creator>
  <cp:lastModifiedBy>David Cabañero</cp:lastModifiedBy>
  <cp:revision>121</cp:revision>
  <cp:lastPrinted>2021-07-23T10:53:27Z</cp:lastPrinted>
  <dcterms:created xsi:type="dcterms:W3CDTF">2021-05-27T14:31:34Z</dcterms:created>
  <dcterms:modified xsi:type="dcterms:W3CDTF">2021-10-07T15:10:44Z</dcterms:modified>
</cp:coreProperties>
</file>