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7772400" cy="100584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3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2" y="54"/>
      </p:cViewPr>
      <p:guideLst>
        <p:guide orient="horz" pos="3213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2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6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2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4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1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1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0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7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7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/>
          <p:cNvCxnSpPr/>
          <p:nvPr/>
        </p:nvCxnSpPr>
        <p:spPr>
          <a:xfrm>
            <a:off x="758424" y="0"/>
            <a:ext cx="0" cy="100050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7033264" y="21239"/>
            <a:ext cx="0" cy="100584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>
            <a:extLst>
              <a:ext uri="{FF2B5EF4-FFF2-40B4-BE49-F238E27FC236}">
                <a16:creationId xmlns:a16="http://schemas.microsoft.com/office/drawing/2014/main" id="{B802DAB1-E2CE-47A4-9C5C-F6FBB0B42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164"/>
          <a:stretch/>
        </p:blipFill>
        <p:spPr>
          <a:xfrm>
            <a:off x="806661" y="3336445"/>
            <a:ext cx="3009622" cy="169275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F5C8F7C-E1DE-4EDB-AAF3-EA469063F4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790" r="3453"/>
          <a:stretch/>
        </p:blipFill>
        <p:spPr>
          <a:xfrm>
            <a:off x="3746195" y="3305438"/>
            <a:ext cx="3124505" cy="190871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3BF7FE1-0BEE-43A2-80C5-B0C12ADCEFA1}"/>
              </a:ext>
            </a:extLst>
          </p:cNvPr>
          <p:cNvSpPr txBox="1"/>
          <p:nvPr/>
        </p:nvSpPr>
        <p:spPr>
          <a:xfrm>
            <a:off x="806661" y="3305438"/>
            <a:ext cx="29527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33DEE37-0831-4BDA-9B93-405E92D35388}"/>
              </a:ext>
            </a:extLst>
          </p:cNvPr>
          <p:cNvSpPr txBox="1"/>
          <p:nvPr/>
        </p:nvSpPr>
        <p:spPr>
          <a:xfrm>
            <a:off x="3778183" y="3305438"/>
            <a:ext cx="29527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46D7A83-1AE9-482D-9D4A-890D705D16C7}"/>
              </a:ext>
            </a:extLst>
          </p:cNvPr>
          <p:cNvSpPr txBox="1"/>
          <p:nvPr/>
        </p:nvSpPr>
        <p:spPr>
          <a:xfrm>
            <a:off x="758423" y="2193723"/>
            <a:ext cx="6274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80B4B2-7B90-9245-AFBE-9F82449D54D6}"/>
              </a:ext>
            </a:extLst>
          </p:cNvPr>
          <p:cNvSpPr txBox="1"/>
          <p:nvPr/>
        </p:nvSpPr>
        <p:spPr>
          <a:xfrm>
            <a:off x="777722" y="5274677"/>
            <a:ext cx="62555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1. Nitroglycerin and a vehicle with high percentage of ethanol and propylene glycol induce mechanical sensitization. A, B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Left panels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Nitroglycerin (red) 10 mg/kg dissolved in 10% ethanol and 20% propylene glycol induces similar acute mechanical hypersensitivity in males and females, and this vehicle (black) induces a selective acute sensitization in females.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A, B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Right panels. Chronic nitroglycerin induces persistent hypersensitivity exclusively in females, and a transient hypersensitivity is observed in males and females treated with this vehicle. Data are ± S.E.M. **p&lt;0.01, ***p&lt;0.001 vs vehicle. #p&lt;0.05, ## p&lt;0.01 vs baseline. 2-way RM ANOVA. n=6 per condition.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NTG,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, Vehicle.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6309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20143</TotalTime>
  <Words>154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Cabañero</dc:creator>
  <cp:lastModifiedBy>David Cabañero</cp:lastModifiedBy>
  <cp:revision>122</cp:revision>
  <cp:lastPrinted>2021-07-23T10:53:27Z</cp:lastPrinted>
  <dcterms:created xsi:type="dcterms:W3CDTF">2021-05-27T14:31:34Z</dcterms:created>
  <dcterms:modified xsi:type="dcterms:W3CDTF">2021-10-07T16:33:34Z</dcterms:modified>
</cp:coreProperties>
</file>