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5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00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6EF-BF5F-482B-B38C-A1602CF69DD3}" type="datetimeFigureOut">
              <a:rPr lang="tr-TR" smtClean="0"/>
              <a:t>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09271-7889-44E2-BA07-8F1E314853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125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6EF-BF5F-482B-B38C-A1602CF69DD3}" type="datetimeFigureOut">
              <a:rPr lang="tr-TR" smtClean="0"/>
              <a:t>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09271-7889-44E2-BA07-8F1E314853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044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6EF-BF5F-482B-B38C-A1602CF69DD3}" type="datetimeFigureOut">
              <a:rPr lang="tr-TR" smtClean="0"/>
              <a:t>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09271-7889-44E2-BA07-8F1E314853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282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6EF-BF5F-482B-B38C-A1602CF69DD3}" type="datetimeFigureOut">
              <a:rPr lang="tr-TR" smtClean="0"/>
              <a:t>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09271-7889-44E2-BA07-8F1E314853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852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6EF-BF5F-482B-B38C-A1602CF69DD3}" type="datetimeFigureOut">
              <a:rPr lang="tr-TR" smtClean="0"/>
              <a:t>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09271-7889-44E2-BA07-8F1E314853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08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6EF-BF5F-482B-B38C-A1602CF69DD3}" type="datetimeFigureOut">
              <a:rPr lang="tr-TR" smtClean="0"/>
              <a:t>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09271-7889-44E2-BA07-8F1E314853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501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6EF-BF5F-482B-B38C-A1602CF69DD3}" type="datetimeFigureOut">
              <a:rPr lang="tr-TR" smtClean="0"/>
              <a:t>2.05.2026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09271-7889-44E2-BA07-8F1E314853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583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6EF-BF5F-482B-B38C-A1602CF69DD3}" type="datetimeFigureOut">
              <a:rPr lang="tr-TR" smtClean="0"/>
              <a:t>2.05.2026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09271-7889-44E2-BA07-8F1E314853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5509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6EF-BF5F-482B-B38C-A1602CF69DD3}" type="datetimeFigureOut">
              <a:rPr lang="tr-TR" smtClean="0"/>
              <a:t>2.05.2026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09271-7889-44E2-BA07-8F1E314853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1066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6EF-BF5F-482B-B38C-A1602CF69DD3}" type="datetimeFigureOut">
              <a:rPr lang="tr-TR" smtClean="0"/>
              <a:t>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09271-7889-44E2-BA07-8F1E314853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247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16EF-BF5F-482B-B38C-A1602CF69DD3}" type="datetimeFigureOut">
              <a:rPr lang="tr-TR" smtClean="0"/>
              <a:t>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09271-7889-44E2-BA07-8F1E314853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070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816EF-BF5F-482B-B38C-A1602CF69DD3}" type="datetimeFigureOut">
              <a:rPr lang="tr-TR" smtClean="0"/>
              <a:t>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09271-7889-44E2-BA07-8F1E314853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6246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DC73EDC-2EA4-314A-973C-6C7A0E5C3EAB}"/>
              </a:ext>
            </a:extLst>
          </p:cNvPr>
          <p:cNvSpPr/>
          <p:nvPr/>
        </p:nvSpPr>
        <p:spPr>
          <a:xfrm>
            <a:off x="1023826" y="123321"/>
            <a:ext cx="106209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Technological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Nutritional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Bread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Enriched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Purple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Einkorn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Spelt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Wheat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Flours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D71E467-9136-0E49-BFBE-ED25EA23F4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55" r="6697" b="47072"/>
          <a:stretch/>
        </p:blipFill>
        <p:spPr bwMode="auto">
          <a:xfrm>
            <a:off x="4426534" y="3522052"/>
            <a:ext cx="7094030" cy="11894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Dikdörtgen 10">
            <a:extLst>
              <a:ext uri="{FF2B5EF4-FFF2-40B4-BE49-F238E27FC236}">
                <a16:creationId xmlns:a16="http://schemas.microsoft.com/office/drawing/2014/main" id="{180182CF-FB98-CC4E-96C1-43083DC86467}"/>
              </a:ext>
            </a:extLst>
          </p:cNvPr>
          <p:cNvSpPr/>
          <p:nvPr/>
        </p:nvSpPr>
        <p:spPr>
          <a:xfrm>
            <a:off x="397510" y="3409298"/>
            <a:ext cx="34068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400" b="1" u="sng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Optimal </a:t>
            </a:r>
            <a:r>
              <a:rPr lang="tr-TR" sz="1400" b="1" u="sng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</a:t>
            </a:r>
            <a:r>
              <a:rPr lang="tr-TR" sz="1400" b="1" u="sng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25-50% </a:t>
            </a:r>
            <a:r>
              <a:rPr lang="tr-TR" sz="1400" b="1" u="sng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Substitution</a:t>
            </a:r>
            <a:r>
              <a:rPr lang="tr-TR" sz="1400" b="1" u="sng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endParaRPr lang="tr-TR" sz="1400" b="1" u="sng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moderate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substitution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levels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nutritional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enhancementwas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achieved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without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compromising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loaf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volume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sensory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acceptability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40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o 13">
            <a:extLst>
              <a:ext uri="{FF2B5EF4-FFF2-40B4-BE49-F238E27FC236}">
                <a16:creationId xmlns:a16="http://schemas.microsoft.com/office/drawing/2014/main" id="{F3BC1D55-2143-394C-AFC2-DC37E7CAB6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149548"/>
              </p:ext>
            </p:extLst>
          </p:nvPr>
        </p:nvGraphicFramePr>
        <p:xfrm>
          <a:off x="4297502" y="5042254"/>
          <a:ext cx="7848195" cy="1615440"/>
        </p:xfrm>
        <a:graphic>
          <a:graphicData uri="http://schemas.openxmlformats.org/drawingml/2006/table">
            <a:tbl>
              <a:tblPr/>
              <a:tblGrid>
                <a:gridCol w="2272975">
                  <a:extLst>
                    <a:ext uri="{9D8B030D-6E8A-4147-A177-3AD203B41FA5}">
                      <a16:colId xmlns:a16="http://schemas.microsoft.com/office/drawing/2014/main" val="2369278871"/>
                    </a:ext>
                  </a:extLst>
                </a:gridCol>
                <a:gridCol w="2787610">
                  <a:extLst>
                    <a:ext uri="{9D8B030D-6E8A-4147-A177-3AD203B41FA5}">
                      <a16:colId xmlns:a16="http://schemas.microsoft.com/office/drawing/2014/main" val="2363593963"/>
                    </a:ext>
                  </a:extLst>
                </a:gridCol>
                <a:gridCol w="2787610">
                  <a:extLst>
                    <a:ext uri="{9D8B030D-6E8A-4147-A177-3AD203B41FA5}">
                      <a16:colId xmlns:a16="http://schemas.microsoft.com/office/drawing/2014/main" val="751542030"/>
                    </a:ext>
                  </a:extLst>
                </a:gridCol>
              </a:tblGrid>
              <a:tr h="319984">
                <a:tc>
                  <a:txBody>
                    <a:bodyPr/>
                    <a:lstStyle/>
                    <a:p>
                      <a:pPr algn="l"/>
                      <a:r>
                        <a:rPr lang="tr-TR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Einkorn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Spelt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Purple</a:t>
                      </a:r>
                      <a:r>
                        <a:rPr lang="tr-TR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Wheat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4015214"/>
                  </a:ext>
                </a:extLst>
              </a:tr>
              <a:tr h="319984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</a:t>
                      </a:r>
                      <a:r>
                        <a:rPr lang="tr-TR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Highest</a:t>
                      </a: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Soluble</a:t>
                      </a: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Fiber</a:t>
                      </a: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</a:t>
                      </a:r>
                      <a:r>
                        <a:rPr lang="tr-TR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Highest</a:t>
                      </a: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Insoluble</a:t>
                      </a: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Fiber</a:t>
                      </a: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</a:t>
                      </a:r>
                      <a:r>
                        <a:rPr lang="tr-TR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Rich</a:t>
                      </a: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tr-TR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Anthocyanins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2282648"/>
                  </a:ext>
                </a:extLst>
              </a:tr>
              <a:tr h="319984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</a:t>
                      </a:r>
                      <a:r>
                        <a:rPr lang="tr-TR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Highest</a:t>
                      </a: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Methionine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Rich in Minerals (Fe, Zn, Ca)</a:t>
                      </a: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</a:t>
                      </a:r>
                      <a:r>
                        <a:rPr lang="tr-TR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Highest</a:t>
                      </a:r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Lysine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9102815"/>
                  </a:ext>
                </a:extLst>
              </a:tr>
              <a:tr h="319984">
                <a:tc>
                  <a:txBody>
                    <a:bodyPr/>
                    <a:lstStyle/>
                    <a:p>
                      <a:pPr algn="l"/>
                      <a:r>
                        <a:rPr lang="tr-TR" sz="1400" b="0" i="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</a:t>
                      </a:r>
                      <a:r>
                        <a:rPr lang="tr-TR" sz="1400" b="0" i="0" dirty="0" err="1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Highest</a:t>
                      </a:r>
                      <a:r>
                        <a:rPr lang="tr-TR" sz="1400" b="0" i="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Protein </a:t>
                      </a:r>
                      <a:r>
                        <a:rPr lang="tr-TR" sz="1400" b="0" i="0" dirty="0" err="1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tr-TR" sz="1400" b="0" i="0" dirty="0">
                        <a:solidFill>
                          <a:srgbClr val="0F1115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0" i="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✓ </a:t>
                      </a:r>
                      <a:r>
                        <a:rPr lang="tr-TR" sz="1400" b="0" i="0" dirty="0" err="1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Highest</a:t>
                      </a:r>
                      <a:r>
                        <a:rPr lang="tr-TR" sz="1400" b="0" i="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b="0" i="0" dirty="0" err="1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Phenolics</a:t>
                      </a:r>
                      <a:endParaRPr lang="tr-TR" sz="1400" b="0" i="0" dirty="0">
                        <a:solidFill>
                          <a:srgbClr val="0F1115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33822783"/>
                  </a:ext>
                </a:extLst>
              </a:tr>
            </a:tbl>
          </a:graphicData>
        </a:graphic>
      </p:graphicFrame>
      <p:sp>
        <p:nvSpPr>
          <p:cNvPr id="3" name="Dikdörtgen 2">
            <a:extLst>
              <a:ext uri="{FF2B5EF4-FFF2-40B4-BE49-F238E27FC236}">
                <a16:creationId xmlns:a16="http://schemas.microsoft.com/office/drawing/2014/main" id="{AE862028-589F-7E4B-8A7A-0F1F1B73614E}"/>
              </a:ext>
            </a:extLst>
          </p:cNvPr>
          <p:cNvSpPr/>
          <p:nvPr/>
        </p:nvSpPr>
        <p:spPr>
          <a:xfrm>
            <a:off x="368824" y="2888012"/>
            <a:ext cx="49837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↑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Substitution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tr-TR" sz="1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↓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Loaf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volume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Hardness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↓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Gluten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EBF44707-5ACC-4947-9B00-931AA70E1EE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04" y="4931436"/>
            <a:ext cx="2630396" cy="1926564"/>
          </a:xfrm>
          <a:prstGeom prst="rect">
            <a:avLst/>
          </a:prstGeom>
          <a:noFill/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4EDC4BC6-8472-2941-ACD7-580ED0E030F9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8" t="33794" r="12323" b="28011"/>
          <a:stretch/>
        </p:blipFill>
        <p:spPr bwMode="auto">
          <a:xfrm>
            <a:off x="7256345" y="1054843"/>
            <a:ext cx="2363191" cy="1910239"/>
          </a:xfrm>
          <a:prstGeom prst="rect">
            <a:avLst/>
          </a:prstGeom>
          <a:noFill/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520FD9EF-EE94-4D45-BE20-CB2F586D7C05}"/>
              </a:ext>
            </a:extLst>
          </p:cNvPr>
          <p:cNvSpPr/>
          <p:nvPr/>
        </p:nvSpPr>
        <p:spPr>
          <a:xfrm>
            <a:off x="139489" y="610164"/>
            <a:ext cx="120525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tr-TR" sz="16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</a:t>
            </a:r>
            <a:r>
              <a:rPr lang="tr-TR" sz="16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sz="16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evaluate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ancient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wheat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16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whole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grain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16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flours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16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purple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spelt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einkorn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as </a:t>
            </a:r>
            <a:r>
              <a:rPr lang="tr-TR" sz="16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bread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substitutes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(0-100%) </a:t>
            </a:r>
            <a:r>
              <a:rPr lang="tr-TR" sz="16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optimal </a:t>
            </a:r>
            <a:r>
              <a:rPr lang="tr-TR" sz="16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nutrition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</a:t>
            </a:r>
            <a:r>
              <a:rPr lang="tr-TR" sz="16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47589FC-68B8-DB49-85D6-4A909B0BFA5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3887"/>
          <a:stretch/>
        </p:blipFill>
        <p:spPr>
          <a:xfrm>
            <a:off x="809067" y="1058033"/>
            <a:ext cx="1179789" cy="1189672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F80DCC77-41F6-8544-88D4-F0FA1889FD23}"/>
              </a:ext>
            </a:extLst>
          </p:cNvPr>
          <p:cNvSpPr txBox="1"/>
          <p:nvPr/>
        </p:nvSpPr>
        <p:spPr>
          <a:xfrm>
            <a:off x="888359" y="2247705"/>
            <a:ext cx="822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Einkorn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ECBD9302-14C5-9940-859F-B8A73D0869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8457" y="1055836"/>
            <a:ext cx="1186967" cy="1186967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0966BC20-63C8-B549-8368-54E8761B4616}"/>
              </a:ext>
            </a:extLst>
          </p:cNvPr>
          <p:cNvSpPr txBox="1"/>
          <p:nvPr/>
        </p:nvSpPr>
        <p:spPr>
          <a:xfrm>
            <a:off x="2878639" y="2215080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Spelta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37C2CD2F-A30C-564B-961D-078B4B295213}"/>
              </a:ext>
            </a:extLst>
          </p:cNvPr>
          <p:cNvSpPr/>
          <p:nvPr/>
        </p:nvSpPr>
        <p:spPr>
          <a:xfrm>
            <a:off x="397510" y="2587425"/>
            <a:ext cx="47660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Increasing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substitution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progressively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weakened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gluten</a:t>
            </a:r>
            <a:r>
              <a:rPr lang="tr-TR" sz="14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network</a:t>
            </a:r>
            <a:endParaRPr lang="tr-TR" sz="1400" dirty="0"/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id="{667D31CD-DBAA-4E4D-AD29-FEA250DD8F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6455" y="1060527"/>
            <a:ext cx="1232202" cy="1232202"/>
          </a:xfrm>
          <a:prstGeom prst="rect">
            <a:avLst/>
          </a:prstGeom>
        </p:spPr>
      </p:pic>
      <p:sp>
        <p:nvSpPr>
          <p:cNvPr id="16" name="Metin kutusu 15">
            <a:extLst>
              <a:ext uri="{FF2B5EF4-FFF2-40B4-BE49-F238E27FC236}">
                <a16:creationId xmlns:a16="http://schemas.microsoft.com/office/drawing/2014/main" id="{5F53E367-C75E-2641-8CC3-1E2C8DE420C8}"/>
              </a:ext>
            </a:extLst>
          </p:cNvPr>
          <p:cNvSpPr txBox="1"/>
          <p:nvPr/>
        </p:nvSpPr>
        <p:spPr>
          <a:xfrm>
            <a:off x="4751305" y="2267222"/>
            <a:ext cx="7024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Purple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21CBF7FE-DB10-3442-93E8-F1F445A335D9}"/>
              </a:ext>
            </a:extLst>
          </p:cNvPr>
          <p:cNvSpPr txBox="1"/>
          <p:nvPr/>
        </p:nvSpPr>
        <p:spPr>
          <a:xfrm>
            <a:off x="9619536" y="1256420"/>
            <a:ext cx="1693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Ancient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wheat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whole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grain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flours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39A8F679-6747-4949-8D1D-1C1310F651E1}"/>
              </a:ext>
            </a:extLst>
          </p:cNvPr>
          <p:cNvSpPr txBox="1"/>
          <p:nvPr/>
        </p:nvSpPr>
        <p:spPr>
          <a:xfrm>
            <a:off x="7087671" y="4675703"/>
            <a:ext cx="20853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Ancient </a:t>
            </a:r>
            <a:r>
              <a:rPr lang="tr-TR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wheat</a:t>
            </a:r>
            <a:r>
              <a:rPr lang="tr-TR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breads</a:t>
            </a:r>
            <a:endParaRPr lang="tr-TR" sz="1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Düz Ok Bağlayıcısı 20">
            <a:extLst>
              <a:ext uri="{FF2B5EF4-FFF2-40B4-BE49-F238E27FC236}">
                <a16:creationId xmlns:a16="http://schemas.microsoft.com/office/drawing/2014/main" id="{4104C672-3F10-8F4D-B78A-A285DC3C55B9}"/>
              </a:ext>
            </a:extLst>
          </p:cNvPr>
          <p:cNvCxnSpPr/>
          <p:nvPr/>
        </p:nvCxnSpPr>
        <p:spPr>
          <a:xfrm>
            <a:off x="6165744" y="1816050"/>
            <a:ext cx="846667" cy="0"/>
          </a:xfrm>
          <a:prstGeom prst="straightConnector1">
            <a:avLst/>
          </a:prstGeom>
          <a:ln w="857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>
            <a:extLst>
              <a:ext uri="{FF2B5EF4-FFF2-40B4-BE49-F238E27FC236}">
                <a16:creationId xmlns:a16="http://schemas.microsoft.com/office/drawing/2014/main" id="{3A9A3812-531B-0D4C-A7F9-1897C6E19222}"/>
              </a:ext>
            </a:extLst>
          </p:cNvPr>
          <p:cNvCxnSpPr>
            <a:cxnSpLocks/>
          </p:cNvCxnSpPr>
          <p:nvPr/>
        </p:nvCxnSpPr>
        <p:spPr>
          <a:xfrm>
            <a:off x="8591564" y="3041900"/>
            <a:ext cx="0" cy="522792"/>
          </a:xfrm>
          <a:prstGeom prst="straightConnector1">
            <a:avLst/>
          </a:prstGeom>
          <a:ln w="857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92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</TotalTime>
  <Words>138</Words>
  <Application>Microsoft Macintosh PowerPoint</Application>
  <PresentationFormat>Geniş ekran</PresentationFormat>
  <Paragraphs>24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Dr. Erdinç SAVAŞLI</dc:creator>
  <cp:lastModifiedBy>Microsoft Office Kullanıcısı</cp:lastModifiedBy>
  <cp:revision>229</cp:revision>
  <dcterms:created xsi:type="dcterms:W3CDTF">2021-12-02T13:23:12Z</dcterms:created>
  <dcterms:modified xsi:type="dcterms:W3CDTF">2026-05-02T17:52:49Z</dcterms:modified>
</cp:coreProperties>
</file>