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980" autoAdjust="0"/>
  </p:normalViewPr>
  <p:slideViewPr>
    <p:cSldViewPr snapToGrid="0">
      <p:cViewPr varScale="1">
        <p:scale>
          <a:sx n="60" d="100"/>
          <a:sy n="60" d="100"/>
        </p:scale>
        <p:origin x="88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67A32-BBE4-4D48-AE62-48FF3E60967D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F3361-FC65-4D0C-BFFE-22E8DE687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22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Supplementary figure 1. Study design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8A8EE-317C-4F13-B965-35AE7251E86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207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A087B1-C6AA-495F-8756-186AF8226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CB1FC2F-AC25-45CB-B52F-416308FC01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F2EDBB-EE1C-46C5-AD57-0DC14CCB6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30A419-FA9E-410D-B162-6DBE9EA5F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3D231C-C450-4386-A362-D5838F382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063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1EE17A-2779-4275-89AE-72DA79242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254903-C95C-40CC-9BFC-D31356C6F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3B4392-318A-4073-8691-B3BDEDCAD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DA7A1E-39D5-498F-8338-E9D123F6D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09A24E-2A60-4C17-BC2C-212E5775A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781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6B98D0-3409-4733-9ADE-14CD66080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6F7ED0-F040-46C7-B62D-87904BC27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A69792-18E3-4157-86E3-96E5F877A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3239D0-C2EC-4266-A35E-F2FCB7211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57E011-E5A7-4A63-B95E-F7A9B59EA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04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7F8D09-20DB-4DF0-B60D-84CD06B23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7ABBDD-3BC4-4961-9A66-1C837ABA5D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02DCDF9-2226-489A-AD4E-02EC4BBAC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7203B52-9939-4297-9113-431623973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811BB21-7EE1-478C-9A61-1C1A2B62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F1E2A7E-61A8-43DF-B9E9-D2132C694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835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06DA90-F224-4943-99AE-DA64DBD10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B139EE4-433A-441B-8F8E-13434F876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C137DB2-F684-40B6-AF28-D3B843C51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C436A97-9165-4103-9B31-CEAE4C1DD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FE46DA6-9A1F-4638-A3B7-8025785F28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59787D5-ADCE-4900-84DF-C6B39AFDE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0443171-22DF-467A-8EB2-396E5E6BB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D62E32F-AD12-4D29-8609-AA3DA8072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242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B2AEDC-A0AF-4357-9882-0ED73B9DB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ADB37AB-232D-4B35-B5C8-3C8A3CF32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B96299F-C2EA-4F5F-BF74-E808829C5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3E64068-B7E7-492E-B2A3-B4FC55776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809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8F9E1C9-8F86-41E3-8687-03175400F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E5D0F04-80E8-4378-AD0E-665D67F57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17058D-7348-42B8-A879-0EA72FBB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157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B2F2D4-D5BE-453E-8AD3-E868DD5D0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EEBF08-A557-4A2B-B425-B162718AE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0F03A49-BACB-46BB-BD85-938B5DE68F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C0F8CE-AB92-4A93-B43A-EDACC707F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DAF71F6-1F89-4EEE-9B6A-A6DE27907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0FD45CB-4696-4F2D-9673-A40A89A94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384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164A07-67AB-4C0D-AA18-970076B98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CE7ECBC-BAD5-4940-A23C-C7035F86FF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450B765-149D-4C11-B705-5824181D1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16620A7-8666-482B-AB55-553629E0E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A6B190D-4045-4B5A-8946-05AF177C9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C80FA7E-60AA-496A-BFEB-E217A061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170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57939B-1ED7-4A17-8DE4-1CFF5D552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512E16C-EED9-4120-AC0B-47743EF579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2C62F7-9FB2-4CC3-9D66-EF09734B2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E092F3-A5D0-4480-8153-D83FDD761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AABA50-846E-4FF5-9D7F-38F2C33C6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051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5768307-A90F-4479-9B82-927B934ECF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95FB38-933D-40C0-B512-34DA13D29D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DAC650-71C4-4E95-944D-FED8E4DE9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BE29E0-56EB-4BE7-85D2-5731812B0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4863D2-7651-48DC-8C8F-24236429A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762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F1DA185-7FE5-4568-86E4-7C7C98396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37066F9-39FC-48FF-B080-5FB6AC79A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D72C741-C40E-4523-8149-761FF58669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567CFC-4453-4117-BBD3-1E79D66590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8A85DC-E757-485B-B6A0-36816854D4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78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31928CA-9025-47F0-9BE8-8B64D8982EEB}"/>
              </a:ext>
            </a:extLst>
          </p:cNvPr>
          <p:cNvGrpSpPr/>
          <p:nvPr/>
        </p:nvGrpSpPr>
        <p:grpSpPr>
          <a:xfrm>
            <a:off x="4597877" y="206180"/>
            <a:ext cx="6731839" cy="3111110"/>
            <a:chOff x="68875" y="1420769"/>
            <a:chExt cx="6731839" cy="3111110"/>
          </a:xfrm>
        </p:grpSpPr>
        <p:sp>
          <p:nvSpPr>
            <p:cNvPr id="4" name="文本框 3"/>
            <p:cNvSpPr txBox="1"/>
            <p:nvPr/>
          </p:nvSpPr>
          <p:spPr>
            <a:xfrm>
              <a:off x="68875" y="2408616"/>
              <a:ext cx="2203271" cy="14773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</a:rPr>
                <a:t>Gastrointestinal </a:t>
              </a:r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cancer patients with peritoneal metastasis</a:t>
              </a:r>
            </a:p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(n=304, samples = 390)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077799" y="2777553"/>
              <a:ext cx="3722915" cy="175432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Analysis two:</a:t>
              </a:r>
            </a:p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26 patients who had paired ascites supernatant (samples =26) and plasma (samples =26) or tissue (samples =7) or pleural effusion supernatant (samples =1) detected with NGS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" name="直接箭头连接符 13"/>
            <p:cNvCxnSpPr>
              <a:cxnSpLocks/>
              <a:stCxn id="4" idx="3"/>
              <a:endCxn id="36" idx="1"/>
            </p:cNvCxnSpPr>
            <p:nvPr/>
          </p:nvCxnSpPr>
          <p:spPr>
            <a:xfrm flipV="1">
              <a:off x="2272146" y="2020934"/>
              <a:ext cx="805653" cy="112634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med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3DA92589-F66C-42FD-A646-BC228359180C}"/>
                </a:ext>
              </a:extLst>
            </p:cNvPr>
            <p:cNvSpPr txBox="1"/>
            <p:nvPr/>
          </p:nvSpPr>
          <p:spPr>
            <a:xfrm>
              <a:off x="3077799" y="1420769"/>
              <a:ext cx="3722915" cy="12003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Analysis one:</a:t>
              </a:r>
            </a:p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All ascites supernatant, ascites sediment, plasma and tissue detected with NGS (n=304, samples = 390)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D1ECB942-BF1E-45BA-8EC2-84296868B0A3}"/>
                </a:ext>
              </a:extLst>
            </p:cNvPr>
            <p:cNvCxnSpPr>
              <a:cxnSpLocks/>
              <a:stCxn id="4" idx="3"/>
              <a:endCxn id="6" idx="1"/>
            </p:cNvCxnSpPr>
            <p:nvPr/>
          </p:nvCxnSpPr>
          <p:spPr>
            <a:xfrm>
              <a:off x="2272146" y="3147280"/>
              <a:ext cx="805653" cy="50743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med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9621FDE9-D508-4CF7-A639-36433F227828}"/>
              </a:ext>
            </a:extLst>
          </p:cNvPr>
          <p:cNvSpPr txBox="1"/>
          <p:nvPr/>
        </p:nvSpPr>
        <p:spPr>
          <a:xfrm>
            <a:off x="267854" y="20618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</a:t>
            </a:r>
          </a:p>
          <a:p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9110654-8B15-4987-B2B2-B98DEB2874A9}"/>
              </a:ext>
            </a:extLst>
          </p:cNvPr>
          <p:cNvGrpSpPr/>
          <p:nvPr/>
        </p:nvGrpSpPr>
        <p:grpSpPr>
          <a:xfrm>
            <a:off x="4597877" y="3484132"/>
            <a:ext cx="6731839" cy="2834112"/>
            <a:chOff x="68875" y="1420769"/>
            <a:chExt cx="6731839" cy="283411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B7B201E-5B3A-4010-91C5-898873F1AC61}"/>
                </a:ext>
              </a:extLst>
            </p:cNvPr>
            <p:cNvSpPr txBox="1"/>
            <p:nvPr/>
          </p:nvSpPr>
          <p:spPr>
            <a:xfrm>
              <a:off x="68875" y="2408616"/>
              <a:ext cx="2203271" cy="14773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Lung cancer patients with pleural metastasis</a:t>
              </a:r>
            </a:p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(n=407, samples = 1002)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93473E4-9B96-448D-91BD-963AA8A93784}"/>
                </a:ext>
              </a:extLst>
            </p:cNvPr>
            <p:cNvSpPr txBox="1"/>
            <p:nvPr/>
          </p:nvSpPr>
          <p:spPr>
            <a:xfrm>
              <a:off x="3077799" y="2777553"/>
              <a:ext cx="3722915" cy="14773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Analysis two:</a:t>
              </a:r>
            </a:p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139 patients who had paired pleural effusion supernatant (samples =139) and plasma (samples =139) detected with NGS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AF415FAB-BB27-4A2C-B05A-FD11D98858AF}"/>
                </a:ext>
              </a:extLst>
            </p:cNvPr>
            <p:cNvCxnSpPr>
              <a:cxnSpLocks/>
              <a:stCxn id="13" idx="3"/>
              <a:endCxn id="17" idx="1"/>
            </p:cNvCxnSpPr>
            <p:nvPr/>
          </p:nvCxnSpPr>
          <p:spPr>
            <a:xfrm flipV="1">
              <a:off x="2272146" y="2020934"/>
              <a:ext cx="805653" cy="112634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med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BEC39FC3-B567-47E0-A9A8-E112A28A8324}"/>
                </a:ext>
              </a:extLst>
            </p:cNvPr>
            <p:cNvSpPr txBox="1"/>
            <p:nvPr/>
          </p:nvSpPr>
          <p:spPr>
            <a:xfrm>
              <a:off x="3077799" y="1420769"/>
              <a:ext cx="3722915" cy="12003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Analysis one:</a:t>
              </a:r>
            </a:p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All pleural effusion supernatant, sediment, plasma and tissue detected with NGS (n=407, samples = 1002)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0E8BD0B5-1940-49AA-A97B-C35C83E93F5A}"/>
                </a:ext>
              </a:extLst>
            </p:cNvPr>
            <p:cNvCxnSpPr>
              <a:cxnSpLocks/>
              <a:stCxn id="13" idx="3"/>
              <a:endCxn id="15" idx="1"/>
            </p:cNvCxnSpPr>
            <p:nvPr/>
          </p:nvCxnSpPr>
          <p:spPr>
            <a:xfrm>
              <a:off x="2272146" y="3147280"/>
              <a:ext cx="805653" cy="36893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med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8252C4D8-CED5-4EC0-8D7D-FF54B9495715}"/>
              </a:ext>
            </a:extLst>
          </p:cNvPr>
          <p:cNvSpPr txBox="1"/>
          <p:nvPr/>
        </p:nvSpPr>
        <p:spPr>
          <a:xfrm>
            <a:off x="609201" y="2968840"/>
            <a:ext cx="2203271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711 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gastrointestinal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and lung cancer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peritoneal or pleural metastasis had NGS results</a:t>
            </a: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950AF56C-8E65-4FF2-A7D9-9864B69EBC5B}"/>
              </a:ext>
            </a:extLst>
          </p:cNvPr>
          <p:cNvCxnSpPr>
            <a:cxnSpLocks/>
            <a:endCxn id="4" idx="1"/>
          </p:cNvCxnSpPr>
          <p:nvPr/>
        </p:nvCxnSpPr>
        <p:spPr>
          <a:xfrm flipV="1">
            <a:off x="2829998" y="1932691"/>
            <a:ext cx="1767879" cy="2000578"/>
          </a:xfrm>
          <a:prstGeom prst="straightConnector1">
            <a:avLst/>
          </a:prstGeom>
          <a:ln w="19050">
            <a:solidFill>
              <a:schemeClr val="tx1"/>
            </a:solidFill>
            <a:headEnd w="med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702FF7AE-9030-45F2-9618-93C13F111785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2829998" y="3948906"/>
            <a:ext cx="1767879" cy="1261737"/>
          </a:xfrm>
          <a:prstGeom prst="straightConnector1">
            <a:avLst/>
          </a:prstGeom>
          <a:ln w="19050">
            <a:solidFill>
              <a:schemeClr val="tx1"/>
            </a:solidFill>
            <a:headEnd w="med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736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</TotalTime>
  <Words>171</Words>
  <Application>Microsoft Office PowerPoint</Application>
  <PresentationFormat>宽屏</PresentationFormat>
  <Paragraphs>16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min</dc:creator>
  <cp:lastModifiedBy>zhang min</cp:lastModifiedBy>
  <cp:revision>73</cp:revision>
  <dcterms:created xsi:type="dcterms:W3CDTF">2020-05-27T05:59:59Z</dcterms:created>
  <dcterms:modified xsi:type="dcterms:W3CDTF">2021-09-07T09:25:17Z</dcterms:modified>
</cp:coreProperties>
</file>