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omments/modernComment_11A_A55E7D2A.xml" ContentType="application/vnd.ms-powerpoint.comment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2.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3.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4.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5.xml" ContentType="application/vnd.openxmlformats-officedocument.themeOverr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6.xml" ContentType="application/vnd.openxmlformats-officedocument.themeOverr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7.xml" ContentType="application/vnd.openxmlformats-officedocument.themeOverr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8.xml" ContentType="application/vnd.openxmlformats-officedocument.themeOverr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9.xml" ContentType="application/vnd.openxmlformats-officedocument.themeOverr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0.xml" ContentType="application/vnd.openxmlformats-officedocument.themeOverr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1.xml" ContentType="application/vnd.openxmlformats-officedocument.themeOverr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0" r:id="rId2"/>
    <p:sldId id="261" r:id="rId3"/>
    <p:sldId id="281" r:id="rId4"/>
    <p:sldId id="282" r:id="rId5"/>
    <p:sldId id="280" r:id="rId6"/>
    <p:sldId id="262" r:id="rId7"/>
    <p:sldId id="283" r:id="rId8"/>
    <p:sldId id="284" r:id="rId9"/>
    <p:sldId id="256" r:id="rId10"/>
    <p:sldId id="258" r:id="rId11"/>
    <p:sldId id="257" r:id="rId12"/>
    <p:sldId id="263" r:id="rId13"/>
    <p:sldId id="265" r:id="rId14"/>
    <p:sldId id="266" r:id="rId15"/>
    <p:sldId id="264" r:id="rId16"/>
    <p:sldId id="271" r:id="rId17"/>
    <p:sldId id="272" r:id="rId18"/>
    <p:sldId id="273" r:id="rId19"/>
    <p:sldId id="274" r:id="rId20"/>
    <p:sldId id="275" r:id="rId21"/>
    <p:sldId id="276" r:id="rId22"/>
    <p:sldId id="268" r:id="rId23"/>
    <p:sldId id="269" r:id="rId24"/>
    <p:sldId id="270" r:id="rId25"/>
    <p:sldId id="277" r:id="rId26"/>
  </p:sldIdLst>
  <p:sldSz cx="6858000" cy="12192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B2D893B-C269-8396-A42C-9014FF391843}" name="Dordick, Jonathan" initials="DJ" userId="S::dordick@rpi.edu::79aa53be-b073-4b99-ac67-faf7889a4542" providerId="AD"/>
  <p188:author id="{58A7DE8B-FAED-BC40-6219-B1A6A7993E35}" name="橋本 信一" initials="橋本" userId="橋本 信一"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168" autoAdjust="0"/>
    <p:restoredTop sz="94660"/>
  </p:normalViewPr>
  <p:slideViewPr>
    <p:cSldViewPr snapToGrid="0">
      <p:cViewPr>
        <p:scale>
          <a:sx n="86" d="100"/>
          <a:sy n="86" d="100"/>
        </p:scale>
        <p:origin x="2784" y="-24"/>
      </p:cViewPr>
      <p:guideLst/>
    </p:cSldViewPr>
  </p:slideViewPr>
  <p:notesTextViewPr>
    <p:cViewPr>
      <p:scale>
        <a:sx n="1" d="1"/>
        <a:sy n="1" d="1"/>
      </p:scale>
      <p:origin x="0" y="0"/>
    </p:cViewPr>
  </p:notesTextViewPr>
  <p:sorterViewPr>
    <p:cViewPr>
      <p:scale>
        <a:sx n="100" d="100"/>
        <a:sy n="100" d="100"/>
      </p:scale>
      <p:origin x="0" y="-178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KM00002\Documents\Business\KBM\&#35542;&#25991;\&#22521;&#39178;&#26465;&#20214;.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8.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9.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Worksheet10.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Worksheet11.xlsx"/></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package" Target="../embeddings/Microsoft_Excel_Worksheet12.xlsx"/></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Microsoft_Excel_Worksheet13.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4.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5.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6.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1"/>
          <c:order val="0"/>
          <c:spPr>
            <a:ln w="19050" cap="rnd">
              <a:solidFill>
                <a:schemeClr val="tx1"/>
              </a:solidFill>
              <a:round/>
            </a:ln>
            <a:effectLst/>
          </c:spPr>
          <c:marker>
            <c:symbol val="circle"/>
            <c:size val="5"/>
            <c:spPr>
              <a:solidFill>
                <a:schemeClr val="tx1"/>
              </a:solidFill>
              <a:ln w="9525">
                <a:solidFill>
                  <a:schemeClr val="tx1"/>
                </a:solidFill>
              </a:ln>
              <a:effectLst/>
            </c:spPr>
          </c:marker>
          <c:errBars>
            <c:errDir val="x"/>
            <c:errBarType val="both"/>
            <c:errValType val="fixedVal"/>
            <c:noEndCap val="0"/>
            <c:val val="0"/>
            <c:spPr>
              <a:noFill/>
              <a:ln w="9525" cap="flat" cmpd="sng" algn="ctr">
                <a:solidFill>
                  <a:schemeClr val="tx1">
                    <a:lumMod val="65000"/>
                    <a:lumOff val="35000"/>
                  </a:schemeClr>
                </a:solidFill>
                <a:round/>
              </a:ln>
              <a:effectLst/>
            </c:spPr>
          </c:errBars>
          <c:errBars>
            <c:errDir val="y"/>
            <c:errBarType val="both"/>
            <c:errValType val="cust"/>
            <c:noEndCap val="0"/>
            <c:plus>
              <c:numRef>
                <c:f>FOX1培養!$J$3:$J$8</c:f>
                <c:numCache>
                  <c:formatCode>General</c:formatCode>
                  <c:ptCount val="6"/>
                  <c:pt idx="0">
                    <c:v>0</c:v>
                  </c:pt>
                  <c:pt idx="1">
                    <c:v>0.25166114784235838</c:v>
                  </c:pt>
                  <c:pt idx="2">
                    <c:v>2.9022979401387001</c:v>
                  </c:pt>
                  <c:pt idx="3">
                    <c:v>1.0969655114602859</c:v>
                  </c:pt>
                  <c:pt idx="4">
                    <c:v>1.3527749258468695</c:v>
                  </c:pt>
                  <c:pt idx="5">
                    <c:v>4.1218927691049894</c:v>
                  </c:pt>
                </c:numCache>
              </c:numRef>
            </c:plus>
            <c:minus>
              <c:numRef>
                <c:f>FOX1培養!$J$3:$J$8</c:f>
                <c:numCache>
                  <c:formatCode>General</c:formatCode>
                  <c:ptCount val="6"/>
                  <c:pt idx="0">
                    <c:v>0</c:v>
                  </c:pt>
                  <c:pt idx="1">
                    <c:v>0.25166114784235838</c:v>
                  </c:pt>
                  <c:pt idx="2">
                    <c:v>2.9022979401387001</c:v>
                  </c:pt>
                  <c:pt idx="3">
                    <c:v>1.0969655114602859</c:v>
                  </c:pt>
                  <c:pt idx="4">
                    <c:v>1.3527749258468695</c:v>
                  </c:pt>
                  <c:pt idx="5">
                    <c:v>4.1218927691049894</c:v>
                  </c:pt>
                </c:numCache>
              </c:numRef>
            </c:minus>
            <c:spPr>
              <a:noFill/>
              <a:ln w="9525" cap="flat" cmpd="sng" algn="ctr">
                <a:solidFill>
                  <a:schemeClr val="tx1">
                    <a:lumMod val="65000"/>
                    <a:lumOff val="35000"/>
                  </a:schemeClr>
                </a:solidFill>
                <a:round/>
              </a:ln>
              <a:effectLst/>
            </c:spPr>
          </c:errBars>
          <c:xVal>
            <c:numRef>
              <c:f>FOX1培養!$H$3:$H$8</c:f>
              <c:numCache>
                <c:formatCode>0.0_ </c:formatCode>
                <c:ptCount val="6"/>
                <c:pt idx="0">
                  <c:v>0</c:v>
                </c:pt>
                <c:pt idx="1">
                  <c:v>13</c:v>
                </c:pt>
                <c:pt idx="2">
                  <c:v>24</c:v>
                </c:pt>
                <c:pt idx="3">
                  <c:v>36</c:v>
                </c:pt>
                <c:pt idx="4">
                  <c:v>48</c:v>
                </c:pt>
                <c:pt idx="5">
                  <c:v>59</c:v>
                </c:pt>
              </c:numCache>
            </c:numRef>
          </c:xVal>
          <c:yVal>
            <c:numRef>
              <c:f>FOX1培養!$I$3:$I$8</c:f>
              <c:numCache>
                <c:formatCode>0.0_ </c:formatCode>
                <c:ptCount val="6"/>
                <c:pt idx="0">
                  <c:v>0</c:v>
                </c:pt>
                <c:pt idx="1">
                  <c:v>19.166666666666668</c:v>
                </c:pt>
                <c:pt idx="2">
                  <c:v>51.933333333333337</c:v>
                </c:pt>
                <c:pt idx="3">
                  <c:v>70.266666666666666</c:v>
                </c:pt>
                <c:pt idx="4">
                  <c:v>78.2</c:v>
                </c:pt>
                <c:pt idx="5">
                  <c:v>79.899999999999991</c:v>
                </c:pt>
              </c:numCache>
            </c:numRef>
          </c:yVal>
          <c:smooth val="0"/>
          <c:extLst>
            <c:ext xmlns:c16="http://schemas.microsoft.com/office/drawing/2014/chart" uri="{C3380CC4-5D6E-409C-BE32-E72D297353CC}">
              <c16:uniqueId val="{00000000-AB93-4E8E-BA85-0F2CF4D9C6FF}"/>
            </c:ext>
          </c:extLst>
        </c:ser>
        <c:dLbls>
          <c:showLegendKey val="0"/>
          <c:showVal val="0"/>
          <c:showCatName val="0"/>
          <c:showSerName val="0"/>
          <c:showPercent val="0"/>
          <c:showBubbleSize val="0"/>
        </c:dLbls>
        <c:axId val="824714680"/>
        <c:axId val="824712160"/>
      </c:scatterChart>
      <c:scatterChart>
        <c:scatterStyle val="lineMarker"/>
        <c:varyColors val="0"/>
        <c:ser>
          <c:idx val="0"/>
          <c:order val="1"/>
          <c:spPr>
            <a:ln w="19050" cap="rnd">
              <a:solidFill>
                <a:srgbClr val="FF0000"/>
              </a:solidFill>
              <a:round/>
            </a:ln>
            <a:effectLst/>
          </c:spPr>
          <c:marker>
            <c:symbol val="circle"/>
            <c:size val="5"/>
            <c:spPr>
              <a:solidFill>
                <a:srgbClr val="FF0000"/>
              </a:solidFill>
              <a:ln w="9525">
                <a:solidFill>
                  <a:srgbClr val="FF0000"/>
                </a:solidFill>
              </a:ln>
              <a:effectLst/>
            </c:spPr>
          </c:marker>
          <c:errBars>
            <c:errDir val="x"/>
            <c:errBarType val="both"/>
            <c:errValType val="fixedVal"/>
            <c:noEndCap val="0"/>
            <c:val val="0"/>
            <c:spPr>
              <a:noFill/>
              <a:ln w="9525" cap="flat" cmpd="sng" algn="ctr">
                <a:solidFill>
                  <a:schemeClr val="tx1">
                    <a:lumMod val="65000"/>
                    <a:lumOff val="35000"/>
                  </a:schemeClr>
                </a:solidFill>
                <a:round/>
              </a:ln>
              <a:effectLst/>
            </c:spPr>
          </c:errBars>
          <c:errBars>
            <c:errDir val="y"/>
            <c:errBarType val="both"/>
            <c:errValType val="cust"/>
            <c:noEndCap val="0"/>
            <c:plus>
              <c:numRef>
                <c:f>FOX1培養!$L$3:$L$8</c:f>
                <c:numCache>
                  <c:formatCode>General</c:formatCode>
                  <c:ptCount val="6"/>
                  <c:pt idx="2">
                    <c:v>0.29166085010358228</c:v>
                  </c:pt>
                  <c:pt idx="3">
                    <c:v>0.41082318952798524</c:v>
                  </c:pt>
                  <c:pt idx="4">
                    <c:v>0.53984863691798035</c:v>
                  </c:pt>
                  <c:pt idx="5">
                    <c:v>0.53511925014251216</c:v>
                  </c:pt>
                </c:numCache>
              </c:numRef>
            </c:plus>
            <c:minus>
              <c:numRef>
                <c:f>FOX1培養!$L$3:$L$8</c:f>
                <c:numCache>
                  <c:formatCode>General</c:formatCode>
                  <c:ptCount val="6"/>
                  <c:pt idx="2">
                    <c:v>0.29166085010358228</c:v>
                  </c:pt>
                  <c:pt idx="3">
                    <c:v>0.41082318952798524</c:v>
                  </c:pt>
                  <c:pt idx="4">
                    <c:v>0.53984863691798035</c:v>
                  </c:pt>
                  <c:pt idx="5">
                    <c:v>0.53511925014251216</c:v>
                  </c:pt>
                </c:numCache>
              </c:numRef>
            </c:minus>
            <c:spPr>
              <a:noFill/>
              <a:ln w="9525" cap="flat" cmpd="sng" algn="ctr">
                <a:solidFill>
                  <a:schemeClr val="tx1">
                    <a:lumMod val="65000"/>
                    <a:lumOff val="35000"/>
                  </a:schemeClr>
                </a:solidFill>
                <a:round/>
              </a:ln>
              <a:effectLst/>
            </c:spPr>
          </c:errBars>
          <c:xVal>
            <c:numRef>
              <c:f>FOX1培養!$H$3:$H$8</c:f>
              <c:numCache>
                <c:formatCode>0.0_ </c:formatCode>
                <c:ptCount val="6"/>
                <c:pt idx="0">
                  <c:v>0</c:v>
                </c:pt>
                <c:pt idx="1">
                  <c:v>13</c:v>
                </c:pt>
                <c:pt idx="2">
                  <c:v>24</c:v>
                </c:pt>
                <c:pt idx="3">
                  <c:v>36</c:v>
                </c:pt>
                <c:pt idx="4">
                  <c:v>48</c:v>
                </c:pt>
                <c:pt idx="5">
                  <c:v>59</c:v>
                </c:pt>
              </c:numCache>
            </c:numRef>
          </c:xVal>
          <c:yVal>
            <c:numRef>
              <c:f>FOX1培養!$K$3:$K$8</c:f>
              <c:numCache>
                <c:formatCode>General</c:formatCode>
                <c:ptCount val="6"/>
                <c:pt idx="2" formatCode="0.0">
                  <c:v>2.3554291336422764</c:v>
                </c:pt>
                <c:pt idx="3" formatCode="0.0">
                  <c:v>6.0476186493430584</c:v>
                </c:pt>
                <c:pt idx="4" formatCode="0.0">
                  <c:v>9.4436644474944558</c:v>
                </c:pt>
                <c:pt idx="5" formatCode="0.0">
                  <c:v>11.489449362698624</c:v>
                </c:pt>
              </c:numCache>
            </c:numRef>
          </c:yVal>
          <c:smooth val="0"/>
          <c:extLst>
            <c:ext xmlns:c16="http://schemas.microsoft.com/office/drawing/2014/chart" uri="{C3380CC4-5D6E-409C-BE32-E72D297353CC}">
              <c16:uniqueId val="{00000001-AB93-4E8E-BA85-0F2CF4D9C6FF}"/>
            </c:ext>
          </c:extLst>
        </c:ser>
        <c:dLbls>
          <c:showLegendKey val="0"/>
          <c:showVal val="0"/>
          <c:showCatName val="0"/>
          <c:showSerName val="0"/>
          <c:showPercent val="0"/>
          <c:showBubbleSize val="0"/>
        </c:dLbls>
        <c:axId val="824687320"/>
        <c:axId val="824697400"/>
      </c:scatterChart>
      <c:valAx>
        <c:axId val="824714680"/>
        <c:scaling>
          <c:orientation val="minMax"/>
        </c:scaling>
        <c:delete val="0"/>
        <c:axPos val="b"/>
        <c:majorGridlines>
          <c:spPr>
            <a:ln w="9525" cap="flat" cmpd="sng" algn="ctr">
              <a:solidFill>
                <a:schemeClr val="tx1">
                  <a:lumMod val="15000"/>
                  <a:lumOff val="85000"/>
                </a:schemeClr>
              </a:solidFill>
              <a:round/>
            </a:ln>
            <a:effectLst/>
          </c:spPr>
        </c:majorGridlines>
        <c:numFmt formatCode="0.0_ "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ja-JP"/>
          </a:p>
        </c:txPr>
        <c:crossAx val="824712160"/>
        <c:crosses val="autoZero"/>
        <c:crossBetween val="midCat"/>
      </c:valAx>
      <c:valAx>
        <c:axId val="824712160"/>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_ "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ja-JP"/>
          </a:p>
        </c:txPr>
        <c:crossAx val="824714680"/>
        <c:crosses val="autoZero"/>
        <c:crossBetween val="midCat"/>
      </c:valAx>
      <c:valAx>
        <c:axId val="824697400"/>
        <c:scaling>
          <c:orientation val="minMax"/>
          <c:max val="20"/>
        </c:scaling>
        <c:delete val="0"/>
        <c:axPos val="r"/>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ja-JP"/>
          </a:p>
        </c:txPr>
        <c:crossAx val="824687320"/>
        <c:crosses val="max"/>
        <c:crossBetween val="midCat"/>
      </c:valAx>
      <c:valAx>
        <c:axId val="824687320"/>
        <c:scaling>
          <c:orientation val="minMax"/>
        </c:scaling>
        <c:delete val="1"/>
        <c:axPos val="b"/>
        <c:numFmt formatCode="0.0_ " sourceLinked="1"/>
        <c:majorTickMark val="out"/>
        <c:minorTickMark val="none"/>
        <c:tickLblPos val="nextTo"/>
        <c:crossAx val="824697400"/>
        <c:crosses val="autoZero"/>
        <c:crossBetween val="midCat"/>
      </c:valAx>
      <c:spPr>
        <a:noFill/>
        <a:ln>
          <a:noFill/>
        </a:ln>
        <a:effectLst/>
      </c:spPr>
    </c:plotArea>
    <c:plotVisOnly val="1"/>
    <c:dispBlanksAs val="gap"/>
    <c:showDLblsOverMax val="0"/>
    <c:extLst/>
  </c:chart>
  <c:spPr>
    <a:noFill/>
    <a:ln>
      <a:noFill/>
    </a:ln>
    <a:effectLst/>
  </c:spPr>
  <c:txPr>
    <a:bodyPr/>
    <a:lstStyle/>
    <a:p>
      <a:pPr>
        <a:defRPr/>
      </a:pPr>
      <a:endParaRPr lang="ja-JP"/>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bg2"/>
              </a:solidFill>
              <a:ln w="19050">
                <a:solidFill>
                  <a:schemeClr val="lt1"/>
                </a:solidFill>
              </a:ln>
              <a:effectLst/>
            </c:spPr>
            <c:extLst>
              <c:ext xmlns:c16="http://schemas.microsoft.com/office/drawing/2014/chart" uri="{C3380CC4-5D6E-409C-BE32-E72D297353CC}">
                <c16:uniqueId val="{00000001-25B9-46E9-950B-C0C82A7571C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5B9-46E9-950B-C0C82A7571CF}"/>
              </c:ext>
            </c:extLst>
          </c:dPt>
          <c:dPt>
            <c:idx val="2"/>
            <c:bubble3D val="0"/>
            <c:spPr>
              <a:solidFill>
                <a:srgbClr val="FFFF00"/>
              </a:solidFill>
              <a:ln w="19050">
                <a:solidFill>
                  <a:schemeClr val="lt1"/>
                </a:solidFill>
              </a:ln>
              <a:effectLst/>
            </c:spPr>
            <c:extLst>
              <c:ext xmlns:c16="http://schemas.microsoft.com/office/drawing/2014/chart" uri="{C3380CC4-5D6E-409C-BE32-E72D297353CC}">
                <c16:uniqueId val="{00000005-25B9-46E9-950B-C0C82A7571C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5B9-46E9-950B-C0C82A7571CF}"/>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25B9-46E9-950B-C0C82A7571CF}"/>
              </c:ext>
            </c:extLst>
          </c:dPt>
          <c:dPt>
            <c:idx val="5"/>
            <c:bubble3D val="0"/>
            <c:spPr>
              <a:solidFill>
                <a:schemeClr val="accent1"/>
              </a:solidFill>
              <a:ln w="19050">
                <a:solidFill>
                  <a:schemeClr val="lt1"/>
                </a:solidFill>
              </a:ln>
              <a:effectLst/>
            </c:spPr>
            <c:extLst>
              <c:ext xmlns:c16="http://schemas.microsoft.com/office/drawing/2014/chart" uri="{C3380CC4-5D6E-409C-BE32-E72D297353CC}">
                <c16:uniqueId val="{0000000B-25B9-46E9-950B-C0C82A7571CF}"/>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25B9-46E9-950B-C0C82A7571CF}"/>
              </c:ext>
            </c:extLst>
          </c:dPt>
          <c:dPt>
            <c:idx val="7"/>
            <c:bubble3D val="0"/>
            <c:spPr>
              <a:solidFill>
                <a:srgbClr val="00B050"/>
              </a:solidFill>
              <a:ln w="19050">
                <a:solidFill>
                  <a:schemeClr val="lt1"/>
                </a:solidFill>
              </a:ln>
              <a:effectLst/>
            </c:spPr>
            <c:extLst>
              <c:ext xmlns:c16="http://schemas.microsoft.com/office/drawing/2014/chart" uri="{C3380CC4-5D6E-409C-BE32-E72D297353CC}">
                <c16:uniqueId val="{0000000F-25B9-46E9-950B-C0C82A7571CF}"/>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25B9-46E9-950B-C0C82A7571CF}"/>
              </c:ext>
            </c:extLst>
          </c:dPt>
          <c:dPt>
            <c:idx val="9"/>
            <c:bubble3D val="0"/>
            <c:spPr>
              <a:solidFill>
                <a:srgbClr val="FF0000"/>
              </a:solidFill>
              <a:ln w="19050">
                <a:solidFill>
                  <a:schemeClr val="lt1"/>
                </a:solidFill>
              </a:ln>
              <a:effectLst/>
            </c:spPr>
            <c:extLst>
              <c:ext xmlns:c16="http://schemas.microsoft.com/office/drawing/2014/chart" uri="{C3380CC4-5D6E-409C-BE32-E72D297353CC}">
                <c16:uniqueId val="{00000013-25B9-46E9-950B-C0C82A7571CF}"/>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25B9-46E9-950B-C0C82A7571CF}"/>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25B9-46E9-950B-C0C82A7571CF}"/>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25B9-46E9-950B-C0C82A7571CF}"/>
              </c:ext>
            </c:extLst>
          </c:dPt>
          <c:val>
            <c:numRef>
              <c:f>Sheet2!$C$12:$O$12</c:f>
              <c:numCache>
                <c:formatCode>General</c:formatCode>
                <c:ptCount val="13"/>
                <c:pt idx="0">
                  <c:v>3.609</c:v>
                </c:pt>
                <c:pt idx="1">
                  <c:v>3.6379999999999999</c:v>
                </c:pt>
                <c:pt idx="2">
                  <c:v>3.6429999999999998</c:v>
                </c:pt>
                <c:pt idx="3">
                  <c:v>0.70499999999999996</c:v>
                </c:pt>
                <c:pt idx="4">
                  <c:v>14.45</c:v>
                </c:pt>
                <c:pt idx="5">
                  <c:v>6.7489999999999997</c:v>
                </c:pt>
                <c:pt idx="6">
                  <c:v>0.35099999999999998</c:v>
                </c:pt>
                <c:pt idx="7">
                  <c:v>64.724000000000004</c:v>
                </c:pt>
                <c:pt idx="8">
                  <c:v>1.0649999999999999</c:v>
                </c:pt>
                <c:pt idx="9">
                  <c:v>3.5739999999999998</c:v>
                </c:pt>
                <c:pt idx="10">
                  <c:v>0</c:v>
                </c:pt>
                <c:pt idx="11">
                  <c:v>0.23799999999999999</c:v>
                </c:pt>
                <c:pt idx="12">
                  <c:v>0.16900000000000001</c:v>
                </c:pt>
              </c:numCache>
            </c:numRef>
          </c:val>
          <c:extLst>
            <c:ext xmlns:c16="http://schemas.microsoft.com/office/drawing/2014/chart" uri="{C3380CC4-5D6E-409C-BE32-E72D297353CC}">
              <c16:uniqueId val="{0000001A-25B9-46E9-950B-C0C82A7571C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bg2"/>
              </a:solidFill>
              <a:ln w="19050">
                <a:solidFill>
                  <a:schemeClr val="lt1"/>
                </a:solidFill>
              </a:ln>
              <a:effectLst/>
            </c:spPr>
            <c:extLst>
              <c:ext xmlns:c16="http://schemas.microsoft.com/office/drawing/2014/chart" uri="{C3380CC4-5D6E-409C-BE32-E72D297353CC}">
                <c16:uniqueId val="{00000001-ACA5-41B0-91B1-AC55DD8B54E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CA5-41B0-91B1-AC55DD8B54EC}"/>
              </c:ext>
            </c:extLst>
          </c:dPt>
          <c:dPt>
            <c:idx val="2"/>
            <c:bubble3D val="0"/>
            <c:spPr>
              <a:solidFill>
                <a:srgbClr val="FFFF00"/>
              </a:solidFill>
              <a:ln w="19050">
                <a:solidFill>
                  <a:schemeClr val="lt1"/>
                </a:solidFill>
              </a:ln>
              <a:effectLst/>
            </c:spPr>
            <c:extLst>
              <c:ext xmlns:c16="http://schemas.microsoft.com/office/drawing/2014/chart" uri="{C3380CC4-5D6E-409C-BE32-E72D297353CC}">
                <c16:uniqueId val="{00000005-ACA5-41B0-91B1-AC55DD8B54E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CA5-41B0-91B1-AC55DD8B54EC}"/>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ACA5-41B0-91B1-AC55DD8B54EC}"/>
              </c:ext>
            </c:extLst>
          </c:dPt>
          <c:dPt>
            <c:idx val="5"/>
            <c:bubble3D val="0"/>
            <c:spPr>
              <a:solidFill>
                <a:schemeClr val="accent1"/>
              </a:solidFill>
              <a:ln w="19050">
                <a:solidFill>
                  <a:schemeClr val="lt1"/>
                </a:solidFill>
              </a:ln>
              <a:effectLst/>
            </c:spPr>
            <c:extLst>
              <c:ext xmlns:c16="http://schemas.microsoft.com/office/drawing/2014/chart" uri="{C3380CC4-5D6E-409C-BE32-E72D297353CC}">
                <c16:uniqueId val="{0000000B-ACA5-41B0-91B1-AC55DD8B54EC}"/>
              </c:ext>
            </c:extLst>
          </c:dPt>
          <c:dPt>
            <c:idx val="6"/>
            <c:bubble3D val="0"/>
            <c:spPr>
              <a:solidFill>
                <a:schemeClr val="bg2"/>
              </a:solidFill>
              <a:ln w="19050">
                <a:solidFill>
                  <a:schemeClr val="lt1"/>
                </a:solidFill>
              </a:ln>
              <a:effectLst/>
            </c:spPr>
            <c:extLst>
              <c:ext xmlns:c16="http://schemas.microsoft.com/office/drawing/2014/chart" uri="{C3380CC4-5D6E-409C-BE32-E72D297353CC}">
                <c16:uniqueId val="{0000000D-ACA5-41B0-91B1-AC55DD8B54EC}"/>
              </c:ext>
            </c:extLst>
          </c:dPt>
          <c:dPt>
            <c:idx val="7"/>
            <c:bubble3D val="0"/>
            <c:spPr>
              <a:solidFill>
                <a:srgbClr val="00B050"/>
              </a:solidFill>
              <a:ln w="19050">
                <a:solidFill>
                  <a:schemeClr val="lt1"/>
                </a:solidFill>
              </a:ln>
              <a:effectLst/>
            </c:spPr>
            <c:extLst>
              <c:ext xmlns:c16="http://schemas.microsoft.com/office/drawing/2014/chart" uri="{C3380CC4-5D6E-409C-BE32-E72D297353CC}">
                <c16:uniqueId val="{0000000F-ACA5-41B0-91B1-AC55DD8B54EC}"/>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ACA5-41B0-91B1-AC55DD8B54EC}"/>
              </c:ext>
            </c:extLst>
          </c:dPt>
          <c:dPt>
            <c:idx val="9"/>
            <c:bubble3D val="0"/>
            <c:spPr>
              <a:solidFill>
                <a:srgbClr val="FF0000"/>
              </a:solidFill>
              <a:ln w="19050">
                <a:solidFill>
                  <a:schemeClr val="lt1"/>
                </a:solidFill>
              </a:ln>
              <a:effectLst/>
            </c:spPr>
            <c:extLst>
              <c:ext xmlns:c16="http://schemas.microsoft.com/office/drawing/2014/chart" uri="{C3380CC4-5D6E-409C-BE32-E72D297353CC}">
                <c16:uniqueId val="{00000013-ACA5-41B0-91B1-AC55DD8B54EC}"/>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ACA5-41B0-91B1-AC55DD8B54EC}"/>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ACA5-41B0-91B1-AC55DD8B54EC}"/>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ACA5-41B0-91B1-AC55DD8B54EC}"/>
              </c:ext>
            </c:extLst>
          </c:dPt>
          <c:val>
            <c:numRef>
              <c:f>Sheet2!$C$24:$O$24</c:f>
              <c:numCache>
                <c:formatCode>General</c:formatCode>
                <c:ptCount val="13"/>
                <c:pt idx="0">
                  <c:v>3.2629999999999999</c:v>
                </c:pt>
                <c:pt idx="1">
                  <c:v>3.6030000000000002</c:v>
                </c:pt>
                <c:pt idx="2">
                  <c:v>3.62</c:v>
                </c:pt>
                <c:pt idx="3">
                  <c:v>0.60399999999999998</c:v>
                </c:pt>
                <c:pt idx="4">
                  <c:v>12.694000000000001</c:v>
                </c:pt>
                <c:pt idx="5">
                  <c:v>3.9870000000000001</c:v>
                </c:pt>
                <c:pt idx="6">
                  <c:v>1.591</c:v>
                </c:pt>
                <c:pt idx="7">
                  <c:v>61.725999999999999</c:v>
                </c:pt>
                <c:pt idx="8">
                  <c:v>0.67300000000000004</c:v>
                </c:pt>
                <c:pt idx="9">
                  <c:v>3.653</c:v>
                </c:pt>
                <c:pt idx="10">
                  <c:v>0</c:v>
                </c:pt>
                <c:pt idx="11">
                  <c:v>0</c:v>
                </c:pt>
                <c:pt idx="12">
                  <c:v>0</c:v>
                </c:pt>
              </c:numCache>
            </c:numRef>
          </c:val>
          <c:extLst>
            <c:ext xmlns:c16="http://schemas.microsoft.com/office/drawing/2014/chart" uri="{C3380CC4-5D6E-409C-BE32-E72D297353CC}">
              <c16:uniqueId val="{0000001A-ACA5-41B0-91B1-AC55DD8B54E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bg2">
                  <a:lumMod val="90000"/>
                </a:schemeClr>
              </a:solidFill>
              <a:ln w="19050">
                <a:solidFill>
                  <a:schemeClr val="lt1"/>
                </a:solidFill>
              </a:ln>
              <a:effectLst/>
            </c:spPr>
            <c:extLst>
              <c:ext xmlns:c16="http://schemas.microsoft.com/office/drawing/2014/chart" uri="{C3380CC4-5D6E-409C-BE32-E72D297353CC}">
                <c16:uniqueId val="{00000001-73F3-4E05-B9A7-B5B1618EB9C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3F3-4E05-B9A7-B5B1618EB9CD}"/>
              </c:ext>
            </c:extLst>
          </c:dPt>
          <c:dPt>
            <c:idx val="2"/>
            <c:bubble3D val="0"/>
            <c:spPr>
              <a:solidFill>
                <a:srgbClr val="FFFF00"/>
              </a:solidFill>
              <a:ln w="19050">
                <a:solidFill>
                  <a:schemeClr val="lt1"/>
                </a:solidFill>
              </a:ln>
              <a:effectLst/>
            </c:spPr>
            <c:extLst>
              <c:ext xmlns:c16="http://schemas.microsoft.com/office/drawing/2014/chart" uri="{C3380CC4-5D6E-409C-BE32-E72D297353CC}">
                <c16:uniqueId val="{00000005-73F3-4E05-B9A7-B5B1618EB9C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3F3-4E05-B9A7-B5B1618EB9CD}"/>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73F3-4E05-B9A7-B5B1618EB9CD}"/>
              </c:ext>
            </c:extLst>
          </c:dPt>
          <c:dPt>
            <c:idx val="5"/>
            <c:bubble3D val="0"/>
            <c:spPr>
              <a:solidFill>
                <a:schemeClr val="accent1"/>
              </a:solidFill>
              <a:ln w="19050">
                <a:solidFill>
                  <a:schemeClr val="lt1"/>
                </a:solidFill>
              </a:ln>
              <a:effectLst/>
            </c:spPr>
            <c:extLst>
              <c:ext xmlns:c16="http://schemas.microsoft.com/office/drawing/2014/chart" uri="{C3380CC4-5D6E-409C-BE32-E72D297353CC}">
                <c16:uniqueId val="{0000000B-73F3-4E05-B9A7-B5B1618EB9CD}"/>
              </c:ext>
            </c:extLst>
          </c:dPt>
          <c:dPt>
            <c:idx val="6"/>
            <c:bubble3D val="0"/>
            <c:spPr>
              <a:solidFill>
                <a:schemeClr val="bg2"/>
              </a:solidFill>
              <a:ln w="19050">
                <a:solidFill>
                  <a:schemeClr val="lt1"/>
                </a:solidFill>
              </a:ln>
              <a:effectLst/>
            </c:spPr>
            <c:extLst>
              <c:ext xmlns:c16="http://schemas.microsoft.com/office/drawing/2014/chart" uri="{C3380CC4-5D6E-409C-BE32-E72D297353CC}">
                <c16:uniqueId val="{0000000D-73F3-4E05-B9A7-B5B1618EB9CD}"/>
              </c:ext>
            </c:extLst>
          </c:dPt>
          <c:dPt>
            <c:idx val="7"/>
            <c:bubble3D val="0"/>
            <c:spPr>
              <a:solidFill>
                <a:srgbClr val="00B050"/>
              </a:solidFill>
              <a:ln w="19050">
                <a:solidFill>
                  <a:schemeClr val="lt1"/>
                </a:solidFill>
              </a:ln>
              <a:effectLst/>
            </c:spPr>
            <c:extLst>
              <c:ext xmlns:c16="http://schemas.microsoft.com/office/drawing/2014/chart" uri="{C3380CC4-5D6E-409C-BE32-E72D297353CC}">
                <c16:uniqueId val="{0000000F-73F3-4E05-B9A7-B5B1618EB9CD}"/>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73F3-4E05-B9A7-B5B1618EB9CD}"/>
              </c:ext>
            </c:extLst>
          </c:dPt>
          <c:dPt>
            <c:idx val="9"/>
            <c:bubble3D val="0"/>
            <c:spPr>
              <a:solidFill>
                <a:srgbClr val="FF0000"/>
              </a:solidFill>
              <a:ln w="19050">
                <a:solidFill>
                  <a:schemeClr val="lt1"/>
                </a:solidFill>
              </a:ln>
              <a:effectLst/>
            </c:spPr>
            <c:extLst>
              <c:ext xmlns:c16="http://schemas.microsoft.com/office/drawing/2014/chart" uri="{C3380CC4-5D6E-409C-BE32-E72D297353CC}">
                <c16:uniqueId val="{00000013-73F3-4E05-B9A7-B5B1618EB9CD}"/>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73F3-4E05-B9A7-B5B1618EB9CD}"/>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73F3-4E05-B9A7-B5B1618EB9CD}"/>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73F3-4E05-B9A7-B5B1618EB9CD}"/>
              </c:ext>
            </c:extLst>
          </c:dPt>
          <c:val>
            <c:numRef>
              <c:f>Sheet2!$C$28:$O$28</c:f>
              <c:numCache>
                <c:formatCode>General</c:formatCode>
                <c:ptCount val="13"/>
                <c:pt idx="0">
                  <c:v>2.851</c:v>
                </c:pt>
                <c:pt idx="1">
                  <c:v>2.629</c:v>
                </c:pt>
                <c:pt idx="2">
                  <c:v>3.879</c:v>
                </c:pt>
                <c:pt idx="3">
                  <c:v>0.29299999999999998</c:v>
                </c:pt>
                <c:pt idx="4">
                  <c:v>14.375999999999999</c:v>
                </c:pt>
                <c:pt idx="5">
                  <c:v>2.69</c:v>
                </c:pt>
                <c:pt idx="6">
                  <c:v>1.4590000000000001</c:v>
                </c:pt>
                <c:pt idx="7">
                  <c:v>61.98</c:v>
                </c:pt>
                <c:pt idx="8">
                  <c:v>0.53400000000000003</c:v>
                </c:pt>
                <c:pt idx="9">
                  <c:v>4.7290000000000001</c:v>
                </c:pt>
                <c:pt idx="10">
                  <c:v>0.154</c:v>
                </c:pt>
                <c:pt idx="11">
                  <c:v>0</c:v>
                </c:pt>
                <c:pt idx="12">
                  <c:v>0.13200000000000001</c:v>
                </c:pt>
              </c:numCache>
            </c:numRef>
          </c:val>
          <c:extLst>
            <c:ext xmlns:c16="http://schemas.microsoft.com/office/drawing/2014/chart" uri="{C3380CC4-5D6E-409C-BE32-E72D297353CC}">
              <c16:uniqueId val="{0000001A-73F3-4E05-B9A7-B5B1618EB9C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bg2">
                  <a:lumMod val="90000"/>
                </a:schemeClr>
              </a:solidFill>
              <a:ln w="19050">
                <a:solidFill>
                  <a:schemeClr val="lt1"/>
                </a:solidFill>
              </a:ln>
              <a:effectLst/>
            </c:spPr>
            <c:extLst>
              <c:ext xmlns:c16="http://schemas.microsoft.com/office/drawing/2014/chart" uri="{C3380CC4-5D6E-409C-BE32-E72D297353CC}">
                <c16:uniqueId val="{00000001-2C88-427E-8023-E1CF15B7ED9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C88-427E-8023-E1CF15B7ED9D}"/>
              </c:ext>
            </c:extLst>
          </c:dPt>
          <c:dPt>
            <c:idx val="2"/>
            <c:bubble3D val="0"/>
            <c:spPr>
              <a:solidFill>
                <a:srgbClr val="FFFF00"/>
              </a:solidFill>
              <a:ln w="19050">
                <a:solidFill>
                  <a:schemeClr val="lt1"/>
                </a:solidFill>
              </a:ln>
              <a:effectLst/>
            </c:spPr>
            <c:extLst>
              <c:ext xmlns:c16="http://schemas.microsoft.com/office/drawing/2014/chart" uri="{C3380CC4-5D6E-409C-BE32-E72D297353CC}">
                <c16:uniqueId val="{00000005-2C88-427E-8023-E1CF15B7ED9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C88-427E-8023-E1CF15B7ED9D}"/>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2C88-427E-8023-E1CF15B7ED9D}"/>
              </c:ext>
            </c:extLst>
          </c:dPt>
          <c:dPt>
            <c:idx val="5"/>
            <c:bubble3D val="0"/>
            <c:spPr>
              <a:solidFill>
                <a:schemeClr val="accent1"/>
              </a:solidFill>
              <a:ln w="19050">
                <a:solidFill>
                  <a:schemeClr val="lt1"/>
                </a:solidFill>
              </a:ln>
              <a:effectLst/>
            </c:spPr>
            <c:extLst>
              <c:ext xmlns:c16="http://schemas.microsoft.com/office/drawing/2014/chart" uri="{C3380CC4-5D6E-409C-BE32-E72D297353CC}">
                <c16:uniqueId val="{0000000B-2C88-427E-8023-E1CF15B7ED9D}"/>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2C88-427E-8023-E1CF15B7ED9D}"/>
              </c:ext>
            </c:extLst>
          </c:dPt>
          <c:dPt>
            <c:idx val="7"/>
            <c:bubble3D val="0"/>
            <c:spPr>
              <a:solidFill>
                <a:srgbClr val="00B050"/>
              </a:solidFill>
              <a:ln w="19050">
                <a:solidFill>
                  <a:schemeClr val="lt1"/>
                </a:solidFill>
              </a:ln>
              <a:effectLst/>
            </c:spPr>
            <c:extLst>
              <c:ext xmlns:c16="http://schemas.microsoft.com/office/drawing/2014/chart" uri="{C3380CC4-5D6E-409C-BE32-E72D297353CC}">
                <c16:uniqueId val="{0000000F-2C88-427E-8023-E1CF15B7ED9D}"/>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2C88-427E-8023-E1CF15B7ED9D}"/>
              </c:ext>
            </c:extLst>
          </c:dPt>
          <c:dPt>
            <c:idx val="9"/>
            <c:bubble3D val="0"/>
            <c:spPr>
              <a:solidFill>
                <a:srgbClr val="FF0000"/>
              </a:solidFill>
              <a:ln w="19050">
                <a:solidFill>
                  <a:schemeClr val="lt1"/>
                </a:solidFill>
              </a:ln>
              <a:effectLst/>
            </c:spPr>
            <c:extLst>
              <c:ext xmlns:c16="http://schemas.microsoft.com/office/drawing/2014/chart" uri="{C3380CC4-5D6E-409C-BE32-E72D297353CC}">
                <c16:uniqueId val="{00000013-2C88-427E-8023-E1CF15B7ED9D}"/>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2C88-427E-8023-E1CF15B7ED9D}"/>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2C88-427E-8023-E1CF15B7ED9D}"/>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2C88-427E-8023-E1CF15B7ED9D}"/>
              </c:ext>
            </c:extLst>
          </c:dPt>
          <c:val>
            <c:numRef>
              <c:f>Sheet2!$C$14:$O$14</c:f>
              <c:numCache>
                <c:formatCode>General</c:formatCode>
                <c:ptCount val="13"/>
                <c:pt idx="0">
                  <c:v>4.1840000000000002</c:v>
                </c:pt>
                <c:pt idx="1">
                  <c:v>4.9340000000000002</c:v>
                </c:pt>
                <c:pt idx="2">
                  <c:v>3.1619999999999999</c:v>
                </c:pt>
                <c:pt idx="3">
                  <c:v>1.024</c:v>
                </c:pt>
                <c:pt idx="4">
                  <c:v>11.664</c:v>
                </c:pt>
                <c:pt idx="5">
                  <c:v>7.1139999999999999</c:v>
                </c:pt>
                <c:pt idx="6">
                  <c:v>0.34699999999999998</c:v>
                </c:pt>
                <c:pt idx="7">
                  <c:v>59.923999999999999</c:v>
                </c:pt>
                <c:pt idx="8">
                  <c:v>1.284</c:v>
                </c:pt>
                <c:pt idx="9">
                  <c:v>2.3180000000000001</c:v>
                </c:pt>
                <c:pt idx="10">
                  <c:v>0</c:v>
                </c:pt>
                <c:pt idx="11">
                  <c:v>0.21199999999999999</c:v>
                </c:pt>
                <c:pt idx="12">
                  <c:v>0.123</c:v>
                </c:pt>
              </c:numCache>
            </c:numRef>
          </c:val>
          <c:extLst>
            <c:ext xmlns:c16="http://schemas.microsoft.com/office/drawing/2014/chart" uri="{C3380CC4-5D6E-409C-BE32-E72D297353CC}">
              <c16:uniqueId val="{0000001A-2C88-427E-8023-E1CF15B7ED9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bg2"/>
              </a:solidFill>
              <a:ln w="19050">
                <a:solidFill>
                  <a:schemeClr val="lt1"/>
                </a:solidFill>
              </a:ln>
              <a:effectLst/>
            </c:spPr>
            <c:extLst>
              <c:ext xmlns:c16="http://schemas.microsoft.com/office/drawing/2014/chart" uri="{C3380CC4-5D6E-409C-BE32-E72D297353CC}">
                <c16:uniqueId val="{00000001-E5B3-4C1B-BC0C-0D9FE31CDD5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5B3-4C1B-BC0C-0D9FE31CDD53}"/>
              </c:ext>
            </c:extLst>
          </c:dPt>
          <c:dPt>
            <c:idx val="2"/>
            <c:bubble3D val="0"/>
            <c:spPr>
              <a:solidFill>
                <a:srgbClr val="FFFF00"/>
              </a:solidFill>
              <a:ln w="19050">
                <a:solidFill>
                  <a:schemeClr val="lt1"/>
                </a:solidFill>
              </a:ln>
              <a:effectLst/>
            </c:spPr>
            <c:extLst>
              <c:ext xmlns:c16="http://schemas.microsoft.com/office/drawing/2014/chart" uri="{C3380CC4-5D6E-409C-BE32-E72D297353CC}">
                <c16:uniqueId val="{00000005-E5B3-4C1B-BC0C-0D9FE31CDD5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5B3-4C1B-BC0C-0D9FE31CDD53}"/>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E5B3-4C1B-BC0C-0D9FE31CDD53}"/>
              </c:ext>
            </c:extLst>
          </c:dPt>
          <c:dPt>
            <c:idx val="5"/>
            <c:bubble3D val="0"/>
            <c:spPr>
              <a:solidFill>
                <a:schemeClr val="accent1"/>
              </a:solidFill>
              <a:ln w="19050">
                <a:solidFill>
                  <a:schemeClr val="lt1"/>
                </a:solidFill>
              </a:ln>
              <a:effectLst/>
            </c:spPr>
            <c:extLst>
              <c:ext xmlns:c16="http://schemas.microsoft.com/office/drawing/2014/chart" uri="{C3380CC4-5D6E-409C-BE32-E72D297353CC}">
                <c16:uniqueId val="{0000000B-E5B3-4C1B-BC0C-0D9FE31CDD53}"/>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E5B3-4C1B-BC0C-0D9FE31CDD53}"/>
              </c:ext>
            </c:extLst>
          </c:dPt>
          <c:dPt>
            <c:idx val="7"/>
            <c:bubble3D val="0"/>
            <c:spPr>
              <a:solidFill>
                <a:srgbClr val="00B050"/>
              </a:solidFill>
              <a:ln w="19050">
                <a:solidFill>
                  <a:schemeClr val="lt1"/>
                </a:solidFill>
              </a:ln>
              <a:effectLst/>
            </c:spPr>
            <c:extLst>
              <c:ext xmlns:c16="http://schemas.microsoft.com/office/drawing/2014/chart" uri="{C3380CC4-5D6E-409C-BE32-E72D297353CC}">
                <c16:uniqueId val="{0000000F-E5B3-4C1B-BC0C-0D9FE31CDD53}"/>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E5B3-4C1B-BC0C-0D9FE31CDD53}"/>
              </c:ext>
            </c:extLst>
          </c:dPt>
          <c:dPt>
            <c:idx val="9"/>
            <c:bubble3D val="0"/>
            <c:spPr>
              <a:solidFill>
                <a:srgbClr val="FF0000"/>
              </a:solidFill>
              <a:ln w="19050">
                <a:solidFill>
                  <a:schemeClr val="lt1"/>
                </a:solidFill>
              </a:ln>
              <a:effectLst/>
            </c:spPr>
            <c:extLst>
              <c:ext xmlns:c16="http://schemas.microsoft.com/office/drawing/2014/chart" uri="{C3380CC4-5D6E-409C-BE32-E72D297353CC}">
                <c16:uniqueId val="{00000013-E5B3-4C1B-BC0C-0D9FE31CDD53}"/>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E5B3-4C1B-BC0C-0D9FE31CDD53}"/>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E5B3-4C1B-BC0C-0D9FE31CDD53}"/>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E5B3-4C1B-BC0C-0D9FE31CDD53}"/>
              </c:ext>
            </c:extLst>
          </c:dPt>
          <c:val>
            <c:numRef>
              <c:f>Sheet2!$C$18:$O$18</c:f>
              <c:numCache>
                <c:formatCode>General</c:formatCode>
                <c:ptCount val="13"/>
                <c:pt idx="0">
                  <c:v>3.0259999999999998</c:v>
                </c:pt>
                <c:pt idx="1">
                  <c:v>2.677</c:v>
                </c:pt>
                <c:pt idx="2">
                  <c:v>3.4740000000000002</c:v>
                </c:pt>
                <c:pt idx="3">
                  <c:v>0.55300000000000005</c:v>
                </c:pt>
                <c:pt idx="4">
                  <c:v>13.659000000000001</c:v>
                </c:pt>
                <c:pt idx="5">
                  <c:v>5.5549999999999997</c:v>
                </c:pt>
                <c:pt idx="6">
                  <c:v>0.41499999999999998</c:v>
                </c:pt>
                <c:pt idx="7">
                  <c:v>63.966999999999999</c:v>
                </c:pt>
                <c:pt idx="8">
                  <c:v>0.61199999999999999</c:v>
                </c:pt>
                <c:pt idx="9">
                  <c:v>3.9950000000000001</c:v>
                </c:pt>
                <c:pt idx="10">
                  <c:v>0</c:v>
                </c:pt>
                <c:pt idx="11">
                  <c:v>0.16</c:v>
                </c:pt>
                <c:pt idx="12">
                  <c:v>0.13500000000000001</c:v>
                </c:pt>
              </c:numCache>
            </c:numRef>
          </c:val>
          <c:extLst>
            <c:ext xmlns:c16="http://schemas.microsoft.com/office/drawing/2014/chart" uri="{C3380CC4-5D6E-409C-BE32-E72D297353CC}">
              <c16:uniqueId val="{0000001A-E5B3-4C1B-BC0C-0D9FE31CDD5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bg2"/>
              </a:solidFill>
              <a:ln w="19050">
                <a:solidFill>
                  <a:schemeClr val="lt1"/>
                </a:solidFill>
              </a:ln>
              <a:effectLst/>
            </c:spPr>
            <c:extLst>
              <c:ext xmlns:c16="http://schemas.microsoft.com/office/drawing/2014/chart" uri="{C3380CC4-5D6E-409C-BE32-E72D297353CC}">
                <c16:uniqueId val="{00000001-1C6A-44F1-B726-9C8FA794351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C6A-44F1-B726-9C8FA7943511}"/>
              </c:ext>
            </c:extLst>
          </c:dPt>
          <c:dPt>
            <c:idx val="2"/>
            <c:bubble3D val="0"/>
            <c:spPr>
              <a:solidFill>
                <a:srgbClr val="FFFF00"/>
              </a:solidFill>
              <a:ln w="19050">
                <a:solidFill>
                  <a:schemeClr val="lt1"/>
                </a:solidFill>
              </a:ln>
              <a:effectLst/>
            </c:spPr>
            <c:extLst>
              <c:ext xmlns:c16="http://schemas.microsoft.com/office/drawing/2014/chart" uri="{C3380CC4-5D6E-409C-BE32-E72D297353CC}">
                <c16:uniqueId val="{00000005-1C6A-44F1-B726-9C8FA7943511}"/>
              </c:ext>
            </c:extLst>
          </c:dPt>
          <c:dPt>
            <c:idx val="3"/>
            <c:bubble3D val="0"/>
            <c:spPr>
              <a:solidFill>
                <a:schemeClr val="bg1"/>
              </a:solidFill>
              <a:ln w="19050">
                <a:solidFill>
                  <a:schemeClr val="lt1"/>
                </a:solidFill>
              </a:ln>
              <a:effectLst/>
            </c:spPr>
            <c:extLst>
              <c:ext xmlns:c16="http://schemas.microsoft.com/office/drawing/2014/chart" uri="{C3380CC4-5D6E-409C-BE32-E72D297353CC}">
                <c16:uniqueId val="{00000007-1C6A-44F1-B726-9C8FA7943511}"/>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1C6A-44F1-B726-9C8FA7943511}"/>
              </c:ext>
            </c:extLst>
          </c:dPt>
          <c:dPt>
            <c:idx val="5"/>
            <c:bubble3D val="0"/>
            <c:spPr>
              <a:solidFill>
                <a:schemeClr val="accent1"/>
              </a:solidFill>
              <a:ln w="19050">
                <a:solidFill>
                  <a:schemeClr val="lt1"/>
                </a:solidFill>
              </a:ln>
              <a:effectLst/>
            </c:spPr>
            <c:extLst>
              <c:ext xmlns:c16="http://schemas.microsoft.com/office/drawing/2014/chart" uri="{C3380CC4-5D6E-409C-BE32-E72D297353CC}">
                <c16:uniqueId val="{0000000B-1C6A-44F1-B726-9C8FA7943511}"/>
              </c:ext>
            </c:extLst>
          </c:dPt>
          <c:dPt>
            <c:idx val="6"/>
            <c:bubble3D val="0"/>
            <c:spPr>
              <a:solidFill>
                <a:schemeClr val="bg2"/>
              </a:solidFill>
              <a:ln w="19050">
                <a:solidFill>
                  <a:schemeClr val="lt1"/>
                </a:solidFill>
              </a:ln>
              <a:effectLst/>
            </c:spPr>
            <c:extLst>
              <c:ext xmlns:c16="http://schemas.microsoft.com/office/drawing/2014/chart" uri="{C3380CC4-5D6E-409C-BE32-E72D297353CC}">
                <c16:uniqueId val="{0000000D-1C6A-44F1-B726-9C8FA7943511}"/>
              </c:ext>
            </c:extLst>
          </c:dPt>
          <c:dPt>
            <c:idx val="7"/>
            <c:bubble3D val="0"/>
            <c:spPr>
              <a:solidFill>
                <a:srgbClr val="00B050"/>
              </a:solidFill>
              <a:ln w="19050">
                <a:solidFill>
                  <a:schemeClr val="lt1"/>
                </a:solidFill>
              </a:ln>
              <a:effectLst/>
            </c:spPr>
            <c:extLst>
              <c:ext xmlns:c16="http://schemas.microsoft.com/office/drawing/2014/chart" uri="{C3380CC4-5D6E-409C-BE32-E72D297353CC}">
                <c16:uniqueId val="{0000000F-1C6A-44F1-B726-9C8FA7943511}"/>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1C6A-44F1-B726-9C8FA7943511}"/>
              </c:ext>
            </c:extLst>
          </c:dPt>
          <c:dPt>
            <c:idx val="9"/>
            <c:bubble3D val="0"/>
            <c:spPr>
              <a:solidFill>
                <a:srgbClr val="FF0000"/>
              </a:solidFill>
              <a:ln w="19050">
                <a:solidFill>
                  <a:schemeClr val="lt1"/>
                </a:solidFill>
              </a:ln>
              <a:effectLst/>
            </c:spPr>
            <c:extLst>
              <c:ext xmlns:c16="http://schemas.microsoft.com/office/drawing/2014/chart" uri="{C3380CC4-5D6E-409C-BE32-E72D297353CC}">
                <c16:uniqueId val="{00000013-1C6A-44F1-B726-9C8FA7943511}"/>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1C6A-44F1-B726-9C8FA7943511}"/>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1C6A-44F1-B726-9C8FA7943511}"/>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1C6A-44F1-B726-9C8FA7943511}"/>
              </c:ext>
            </c:extLst>
          </c:dPt>
          <c:val>
            <c:numRef>
              <c:f>Sheet2!$R$2:$AD$2</c:f>
              <c:numCache>
                <c:formatCode>General</c:formatCode>
                <c:ptCount val="13"/>
                <c:pt idx="0">
                  <c:v>2.9129999999999998</c:v>
                </c:pt>
                <c:pt idx="1">
                  <c:v>3.0314000000000001</c:v>
                </c:pt>
                <c:pt idx="2">
                  <c:v>3.1141999999999994</c:v>
                </c:pt>
                <c:pt idx="3">
                  <c:v>0.56379999999999997</c:v>
                </c:pt>
                <c:pt idx="4">
                  <c:v>12.146000000000001</c:v>
                </c:pt>
                <c:pt idx="5">
                  <c:v>5.2021999999999995</c:v>
                </c:pt>
                <c:pt idx="6">
                  <c:v>0.71660000000000001</c:v>
                </c:pt>
                <c:pt idx="7">
                  <c:v>62.447799999999994</c:v>
                </c:pt>
                <c:pt idx="8">
                  <c:v>0.68499999999999994</c:v>
                </c:pt>
                <c:pt idx="9">
                  <c:v>3.9454000000000002</c:v>
                </c:pt>
                <c:pt idx="10">
                  <c:v>4.7199999999999999E-2</c:v>
                </c:pt>
                <c:pt idx="11">
                  <c:v>0.2792</c:v>
                </c:pt>
                <c:pt idx="12">
                  <c:v>0.12239999999999999</c:v>
                </c:pt>
              </c:numCache>
            </c:numRef>
          </c:val>
          <c:extLst>
            <c:ext xmlns:c16="http://schemas.microsoft.com/office/drawing/2014/chart" uri="{C3380CC4-5D6E-409C-BE32-E72D297353CC}">
              <c16:uniqueId val="{0000001A-1C6A-44F1-B726-9C8FA794351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1"/>
          <c:order val="0"/>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NST菌体反応pHpH!$J$38:$J$40</c:f>
              <c:numCache>
                <c:formatCode>General</c:formatCode>
                <c:ptCount val="3"/>
                <c:pt idx="0">
                  <c:v>1</c:v>
                </c:pt>
                <c:pt idx="1">
                  <c:v>6</c:v>
                </c:pt>
                <c:pt idx="2">
                  <c:v>20</c:v>
                </c:pt>
              </c:numCache>
            </c:numRef>
          </c:xVal>
          <c:yVal>
            <c:numRef>
              <c:f>NST菌体反応pHpH!$M$38:$M$40</c:f>
              <c:numCache>
                <c:formatCode>0.00</c:formatCode>
                <c:ptCount val="3"/>
                <c:pt idx="0">
                  <c:v>0.17216569020454311</c:v>
                </c:pt>
                <c:pt idx="1">
                  <c:v>4.6500032021664941</c:v>
                </c:pt>
                <c:pt idx="2">
                  <c:v>7.209728824929881</c:v>
                </c:pt>
              </c:numCache>
            </c:numRef>
          </c:yVal>
          <c:smooth val="0"/>
          <c:extLst>
            <c:ext xmlns:c16="http://schemas.microsoft.com/office/drawing/2014/chart" uri="{C3380CC4-5D6E-409C-BE32-E72D297353CC}">
              <c16:uniqueId val="{00000000-1041-4863-A244-F842FC862B91}"/>
            </c:ext>
          </c:extLst>
        </c:ser>
        <c:ser>
          <c:idx val="0"/>
          <c:order val="1"/>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NST菌体反応pHpH!$J$41:$J$43</c:f>
              <c:numCache>
                <c:formatCode>General</c:formatCode>
                <c:ptCount val="3"/>
                <c:pt idx="0">
                  <c:v>1</c:v>
                </c:pt>
                <c:pt idx="1">
                  <c:v>6</c:v>
                </c:pt>
                <c:pt idx="2">
                  <c:v>20</c:v>
                </c:pt>
              </c:numCache>
            </c:numRef>
          </c:xVal>
          <c:yVal>
            <c:numRef>
              <c:f>NST菌体反応pHpH!$M$41:$M$43</c:f>
              <c:numCache>
                <c:formatCode>0.00</c:formatCode>
                <c:ptCount val="3"/>
                <c:pt idx="0">
                  <c:v>6.047473723768871E-2</c:v>
                </c:pt>
                <c:pt idx="1">
                  <c:v>0.14877973392610339</c:v>
                </c:pt>
                <c:pt idx="2">
                  <c:v>0.1487536213428417</c:v>
                </c:pt>
              </c:numCache>
            </c:numRef>
          </c:yVal>
          <c:smooth val="0"/>
          <c:extLst>
            <c:ext xmlns:c16="http://schemas.microsoft.com/office/drawing/2014/chart" uri="{C3380CC4-5D6E-409C-BE32-E72D297353CC}">
              <c16:uniqueId val="{00000001-1041-4863-A244-F842FC862B91}"/>
            </c:ext>
          </c:extLst>
        </c:ser>
        <c:dLbls>
          <c:showLegendKey val="0"/>
          <c:showVal val="0"/>
          <c:showCatName val="0"/>
          <c:showSerName val="0"/>
          <c:showPercent val="0"/>
          <c:showBubbleSize val="0"/>
        </c:dLbls>
        <c:axId val="857028768"/>
        <c:axId val="857031288"/>
      </c:scatterChart>
      <c:valAx>
        <c:axId val="85702876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ja-JP"/>
          </a:p>
        </c:txPr>
        <c:crossAx val="857031288"/>
        <c:crosses val="autoZero"/>
        <c:crossBetween val="midCat"/>
      </c:valAx>
      <c:valAx>
        <c:axId val="857031288"/>
        <c:scaling>
          <c:orientation val="minMax"/>
          <c:max val="1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ja-JP"/>
          </a:p>
        </c:txPr>
        <c:crossAx val="857028768"/>
        <c:crosses val="autoZero"/>
        <c:crossBetween val="midCat"/>
      </c:valAx>
      <c:spPr>
        <a:noFill/>
        <a:ln>
          <a:noFill/>
        </a:ln>
        <a:effectLst/>
      </c:spPr>
    </c:plotArea>
    <c:plotVisOnly val="1"/>
    <c:dispBlanksAs val="gap"/>
    <c:showDLblsOverMax val="0"/>
    <c:extLst/>
  </c:chart>
  <c:spPr>
    <a:noFill/>
    <a:ln>
      <a:noFill/>
    </a:ln>
    <a:effectLst/>
  </c:spPr>
  <c:txPr>
    <a:bodyPr/>
    <a:lstStyle/>
    <a:p>
      <a:pPr>
        <a:defRPr/>
      </a:pPr>
      <a:endParaRPr lang="ja-JP"/>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同時入れ!$B$4:$B$10</c:f>
              <c:numCache>
                <c:formatCode>0_);[Red]\(0\)</c:formatCode>
                <c:ptCount val="7"/>
                <c:pt idx="0">
                  <c:v>3</c:v>
                </c:pt>
                <c:pt idx="1">
                  <c:v>10</c:v>
                </c:pt>
                <c:pt idx="2">
                  <c:v>15</c:v>
                </c:pt>
                <c:pt idx="3">
                  <c:v>20</c:v>
                </c:pt>
                <c:pt idx="4">
                  <c:v>30</c:v>
                </c:pt>
                <c:pt idx="5">
                  <c:v>40</c:v>
                </c:pt>
                <c:pt idx="6">
                  <c:v>50</c:v>
                </c:pt>
              </c:numCache>
            </c:numRef>
          </c:xVal>
          <c:yVal>
            <c:numRef>
              <c:f>同時入れ!$E$4:$E$10</c:f>
              <c:numCache>
                <c:formatCode>0.0</c:formatCode>
                <c:ptCount val="7"/>
                <c:pt idx="0">
                  <c:v>23.648212198791992</c:v>
                </c:pt>
                <c:pt idx="1">
                  <c:v>46.414865235669225</c:v>
                </c:pt>
                <c:pt idx="2">
                  <c:v>28.632598094615407</c:v>
                </c:pt>
                <c:pt idx="3">
                  <c:v>22.646510031514243</c:v>
                </c:pt>
                <c:pt idx="4">
                  <c:v>18.642922782918603</c:v>
                </c:pt>
                <c:pt idx="5">
                  <c:v>16.017198489340963</c:v>
                </c:pt>
                <c:pt idx="6">
                  <c:v>14.593569611823531</c:v>
                </c:pt>
              </c:numCache>
            </c:numRef>
          </c:yVal>
          <c:smooth val="0"/>
          <c:extLst>
            <c:ext xmlns:c16="http://schemas.microsoft.com/office/drawing/2014/chart" uri="{C3380CC4-5D6E-409C-BE32-E72D297353CC}">
              <c16:uniqueId val="{00000000-D150-4AAD-BC3B-582CF616876D}"/>
            </c:ext>
          </c:extLst>
        </c:ser>
        <c:ser>
          <c:idx val="1"/>
          <c:order val="1"/>
          <c:spPr>
            <a:ln w="19050" cap="rnd">
              <a:solidFill>
                <a:schemeClr val="accent5">
                  <a:lumMod val="60000"/>
                  <a:lumOff val="40000"/>
                </a:schemeClr>
              </a:solidFill>
              <a:round/>
            </a:ln>
            <a:effectLst/>
          </c:spPr>
          <c:marker>
            <c:symbol val="circle"/>
            <c:size val="5"/>
            <c:spPr>
              <a:solidFill>
                <a:schemeClr val="accent5">
                  <a:lumMod val="60000"/>
                  <a:lumOff val="40000"/>
                </a:schemeClr>
              </a:solidFill>
              <a:ln w="9525">
                <a:solidFill>
                  <a:schemeClr val="accent5">
                    <a:lumMod val="60000"/>
                    <a:lumOff val="40000"/>
                  </a:schemeClr>
                </a:solidFill>
              </a:ln>
              <a:effectLst/>
            </c:spPr>
          </c:marker>
          <c:xVal>
            <c:numRef>
              <c:f>同時入れ!$B$4:$B$10</c:f>
              <c:numCache>
                <c:formatCode>0_);[Red]\(0\)</c:formatCode>
                <c:ptCount val="7"/>
                <c:pt idx="0">
                  <c:v>3</c:v>
                </c:pt>
                <c:pt idx="1">
                  <c:v>10</c:v>
                </c:pt>
                <c:pt idx="2">
                  <c:v>15</c:v>
                </c:pt>
                <c:pt idx="3">
                  <c:v>20</c:v>
                </c:pt>
                <c:pt idx="4">
                  <c:v>30</c:v>
                </c:pt>
                <c:pt idx="5">
                  <c:v>40</c:v>
                </c:pt>
                <c:pt idx="6">
                  <c:v>50</c:v>
                </c:pt>
              </c:numCache>
            </c:numRef>
          </c:xVal>
          <c:yVal>
            <c:numRef>
              <c:f>同時入れ!$H$4:$H$10</c:f>
              <c:numCache>
                <c:formatCode>0.0</c:formatCode>
                <c:ptCount val="7"/>
                <c:pt idx="0">
                  <c:v>5.9967167533943266</c:v>
                </c:pt>
                <c:pt idx="1">
                  <c:v>15.996457250045129</c:v>
                </c:pt>
                <c:pt idx="2">
                  <c:v>23.372643599042892</c:v>
                </c:pt>
                <c:pt idx="3">
                  <c:v>25.614714967705698</c:v>
                </c:pt>
                <c:pt idx="4">
                  <c:v>26.136224520032929</c:v>
                </c:pt>
                <c:pt idx="5">
                  <c:v>26.090135899467814</c:v>
                </c:pt>
                <c:pt idx="6">
                  <c:v>26.448998849992584</c:v>
                </c:pt>
              </c:numCache>
            </c:numRef>
          </c:yVal>
          <c:smooth val="0"/>
          <c:extLst>
            <c:ext xmlns:c16="http://schemas.microsoft.com/office/drawing/2014/chart" uri="{C3380CC4-5D6E-409C-BE32-E72D297353CC}">
              <c16:uniqueId val="{00000001-D150-4AAD-BC3B-582CF616876D}"/>
            </c:ext>
          </c:extLst>
        </c:ser>
        <c:ser>
          <c:idx val="2"/>
          <c:order val="2"/>
          <c:spPr>
            <a:ln w="19050" cap="rnd">
              <a:solidFill>
                <a:srgbClr val="0070C0"/>
              </a:solidFill>
              <a:round/>
            </a:ln>
            <a:effectLst/>
          </c:spPr>
          <c:marker>
            <c:symbol val="circle"/>
            <c:size val="5"/>
            <c:spPr>
              <a:solidFill>
                <a:srgbClr val="0070C0"/>
              </a:solidFill>
              <a:ln w="9525">
                <a:solidFill>
                  <a:srgbClr val="0070C0"/>
                </a:solidFill>
              </a:ln>
              <a:effectLst/>
            </c:spPr>
          </c:marker>
          <c:xVal>
            <c:numRef>
              <c:f>同時入れ!$B$4:$B$10</c:f>
              <c:numCache>
                <c:formatCode>0_);[Red]\(0\)</c:formatCode>
                <c:ptCount val="7"/>
                <c:pt idx="0">
                  <c:v>3</c:v>
                </c:pt>
                <c:pt idx="1">
                  <c:v>10</c:v>
                </c:pt>
                <c:pt idx="2">
                  <c:v>15</c:v>
                </c:pt>
                <c:pt idx="3">
                  <c:v>20</c:v>
                </c:pt>
                <c:pt idx="4">
                  <c:v>30</c:v>
                </c:pt>
                <c:pt idx="5">
                  <c:v>40</c:v>
                </c:pt>
                <c:pt idx="6">
                  <c:v>50</c:v>
                </c:pt>
              </c:numCache>
            </c:numRef>
          </c:xVal>
          <c:yVal>
            <c:numRef>
              <c:f>同時入れ!$I$4:$I$10</c:f>
              <c:numCache>
                <c:formatCode>0.0</c:formatCode>
                <c:ptCount val="7"/>
                <c:pt idx="0">
                  <c:v>0.24311125990958421</c:v>
                </c:pt>
                <c:pt idx="1">
                  <c:v>14.386741379620952</c:v>
                </c:pt>
                <c:pt idx="2">
                  <c:v>24.964494440898193</c:v>
                </c:pt>
                <c:pt idx="3">
                  <c:v>25.436612686823302</c:v>
                </c:pt>
                <c:pt idx="4">
                  <c:v>21.737108556631593</c:v>
                </c:pt>
                <c:pt idx="5">
                  <c:v>17.483124776630444</c:v>
                </c:pt>
                <c:pt idx="6">
                  <c:v>14.641609003075082</c:v>
                </c:pt>
              </c:numCache>
            </c:numRef>
          </c:yVal>
          <c:smooth val="0"/>
          <c:extLst>
            <c:ext xmlns:c16="http://schemas.microsoft.com/office/drawing/2014/chart" uri="{C3380CC4-5D6E-409C-BE32-E72D297353CC}">
              <c16:uniqueId val="{00000002-D150-4AAD-BC3B-582CF616876D}"/>
            </c:ext>
          </c:extLst>
        </c:ser>
        <c:ser>
          <c:idx val="3"/>
          <c:order val="3"/>
          <c:spPr>
            <a:ln w="19050" cap="rnd">
              <a:solidFill>
                <a:srgbClr val="00B050"/>
              </a:solidFill>
              <a:round/>
            </a:ln>
            <a:effectLst/>
          </c:spPr>
          <c:marker>
            <c:symbol val="circle"/>
            <c:size val="5"/>
            <c:spPr>
              <a:solidFill>
                <a:srgbClr val="00B050"/>
              </a:solidFill>
              <a:ln w="9525">
                <a:solidFill>
                  <a:srgbClr val="00B050"/>
                </a:solidFill>
              </a:ln>
              <a:effectLst/>
            </c:spPr>
          </c:marker>
          <c:xVal>
            <c:numRef>
              <c:f>同時入れ!$B$4:$B$10</c:f>
              <c:numCache>
                <c:formatCode>0_);[Red]\(0\)</c:formatCode>
                <c:ptCount val="7"/>
                <c:pt idx="0">
                  <c:v>3</c:v>
                </c:pt>
                <c:pt idx="1">
                  <c:v>10</c:v>
                </c:pt>
                <c:pt idx="2">
                  <c:v>15</c:v>
                </c:pt>
                <c:pt idx="3">
                  <c:v>20</c:v>
                </c:pt>
                <c:pt idx="4">
                  <c:v>30</c:v>
                </c:pt>
                <c:pt idx="5">
                  <c:v>40</c:v>
                </c:pt>
                <c:pt idx="6">
                  <c:v>50</c:v>
                </c:pt>
              </c:numCache>
            </c:numRef>
          </c:xVal>
          <c:yVal>
            <c:numRef>
              <c:f>同時入れ!$K$4:$K$10</c:f>
              <c:numCache>
                <c:formatCode>0.0</c:formatCode>
                <c:ptCount val="7"/>
                <c:pt idx="0">
                  <c:v>0.34286570094245028</c:v>
                </c:pt>
                <c:pt idx="1">
                  <c:v>1.4453851171902909</c:v>
                </c:pt>
                <c:pt idx="2">
                  <c:v>4.1599620104406956</c:v>
                </c:pt>
                <c:pt idx="3">
                  <c:v>7.9024774563948945</c:v>
                </c:pt>
                <c:pt idx="4">
                  <c:v>13.932804970492461</c:v>
                </c:pt>
                <c:pt idx="5">
                  <c:v>18.918792158640045</c:v>
                </c:pt>
                <c:pt idx="6">
                  <c:v>22.674575182784025</c:v>
                </c:pt>
              </c:numCache>
            </c:numRef>
          </c:yVal>
          <c:smooth val="0"/>
          <c:extLst>
            <c:ext xmlns:c16="http://schemas.microsoft.com/office/drawing/2014/chart" uri="{C3380CC4-5D6E-409C-BE32-E72D297353CC}">
              <c16:uniqueId val="{00000003-D150-4AAD-BC3B-582CF616876D}"/>
            </c:ext>
          </c:extLst>
        </c:ser>
        <c:dLbls>
          <c:showLegendKey val="0"/>
          <c:showVal val="0"/>
          <c:showCatName val="0"/>
          <c:showSerName val="0"/>
          <c:showPercent val="0"/>
          <c:showBubbleSize val="0"/>
        </c:dLbls>
        <c:axId val="1022490488"/>
        <c:axId val="1022489768"/>
      </c:scatterChart>
      <c:valAx>
        <c:axId val="1022490488"/>
        <c:scaling>
          <c:orientation val="minMax"/>
        </c:scaling>
        <c:delete val="0"/>
        <c:axPos val="b"/>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ja-JP"/>
          </a:p>
        </c:txPr>
        <c:crossAx val="1022489768"/>
        <c:crosses val="autoZero"/>
        <c:crossBetween val="midCat"/>
      </c:valAx>
      <c:valAx>
        <c:axId val="1022489768"/>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ja-JP"/>
          </a:p>
        </c:txPr>
        <c:crossAx val="102249048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9050" cap="rnd">
              <a:solidFill>
                <a:schemeClr val="bg2">
                  <a:lumMod val="75000"/>
                </a:schemeClr>
              </a:solidFill>
              <a:round/>
            </a:ln>
            <a:effectLst/>
          </c:spPr>
          <c:marker>
            <c:symbol val="circle"/>
            <c:size val="5"/>
            <c:spPr>
              <a:solidFill>
                <a:schemeClr val="bg2">
                  <a:lumMod val="90000"/>
                </a:schemeClr>
              </a:solidFill>
              <a:ln w="9525">
                <a:solidFill>
                  <a:schemeClr val="bg2">
                    <a:lumMod val="75000"/>
                  </a:schemeClr>
                </a:solidFill>
              </a:ln>
              <a:effectLst/>
            </c:spPr>
          </c:marker>
          <c:xVal>
            <c:numRef>
              <c:f>同時入れ!$B$4:$B$10</c:f>
              <c:numCache>
                <c:formatCode>0_);[Red]\(0\)</c:formatCode>
                <c:ptCount val="7"/>
                <c:pt idx="0">
                  <c:v>3</c:v>
                </c:pt>
                <c:pt idx="1">
                  <c:v>10</c:v>
                </c:pt>
                <c:pt idx="2">
                  <c:v>15</c:v>
                </c:pt>
                <c:pt idx="3">
                  <c:v>20</c:v>
                </c:pt>
                <c:pt idx="4">
                  <c:v>30</c:v>
                </c:pt>
                <c:pt idx="5">
                  <c:v>40</c:v>
                </c:pt>
                <c:pt idx="6">
                  <c:v>50</c:v>
                </c:pt>
              </c:numCache>
            </c:numRef>
          </c:xVal>
          <c:yVal>
            <c:numRef>
              <c:f>同時入れ!$L$4:$L$10</c:f>
              <c:numCache>
                <c:formatCode>0.0</c:formatCode>
                <c:ptCount val="7"/>
                <c:pt idx="0">
                  <c:v>0</c:v>
                </c:pt>
                <c:pt idx="1">
                  <c:v>0</c:v>
                </c:pt>
                <c:pt idx="2">
                  <c:v>0</c:v>
                </c:pt>
                <c:pt idx="3">
                  <c:v>0.13424755842615996</c:v>
                </c:pt>
                <c:pt idx="4">
                  <c:v>0.33743296870500639</c:v>
                </c:pt>
                <c:pt idx="5">
                  <c:v>1.3706779776696003</c:v>
                </c:pt>
                <c:pt idx="6">
                  <c:v>0.70761481187165809</c:v>
                </c:pt>
              </c:numCache>
            </c:numRef>
          </c:yVal>
          <c:smooth val="0"/>
          <c:extLst>
            <c:ext xmlns:c16="http://schemas.microsoft.com/office/drawing/2014/chart" uri="{C3380CC4-5D6E-409C-BE32-E72D297353CC}">
              <c16:uniqueId val="{00000000-A217-4049-8DD7-D645FCBA3D1A}"/>
            </c:ext>
          </c:extLst>
        </c:ser>
        <c:ser>
          <c:idx val="1"/>
          <c:order val="1"/>
          <c:spPr>
            <a:ln w="19050" cap="rnd">
              <a:solidFill>
                <a:srgbClr val="FF0000"/>
              </a:solidFill>
              <a:round/>
            </a:ln>
            <a:effectLst/>
          </c:spPr>
          <c:marker>
            <c:symbol val="circle"/>
            <c:size val="5"/>
            <c:spPr>
              <a:solidFill>
                <a:srgbClr val="FF0000"/>
              </a:solidFill>
              <a:ln w="9525">
                <a:solidFill>
                  <a:srgbClr val="FF0000"/>
                </a:solidFill>
              </a:ln>
              <a:effectLst/>
            </c:spPr>
          </c:marker>
          <c:xVal>
            <c:numRef>
              <c:f>同時入れ!$B$4:$B$10</c:f>
              <c:numCache>
                <c:formatCode>0_);[Red]\(0\)</c:formatCode>
                <c:ptCount val="7"/>
                <c:pt idx="0">
                  <c:v>3</c:v>
                </c:pt>
                <c:pt idx="1">
                  <c:v>10</c:v>
                </c:pt>
                <c:pt idx="2">
                  <c:v>15</c:v>
                </c:pt>
                <c:pt idx="3">
                  <c:v>20</c:v>
                </c:pt>
                <c:pt idx="4">
                  <c:v>30</c:v>
                </c:pt>
                <c:pt idx="5">
                  <c:v>40</c:v>
                </c:pt>
                <c:pt idx="6">
                  <c:v>50</c:v>
                </c:pt>
              </c:numCache>
            </c:numRef>
          </c:xVal>
          <c:yVal>
            <c:numRef>
              <c:f>同時入れ!$M$4:$M$10</c:f>
              <c:numCache>
                <c:formatCode>0.0</c:formatCode>
                <c:ptCount val="7"/>
                <c:pt idx="0">
                  <c:v>0</c:v>
                </c:pt>
                <c:pt idx="1">
                  <c:v>0</c:v>
                </c:pt>
                <c:pt idx="2">
                  <c:v>0</c:v>
                </c:pt>
                <c:pt idx="3">
                  <c:v>0</c:v>
                </c:pt>
                <c:pt idx="4">
                  <c:v>0</c:v>
                </c:pt>
                <c:pt idx="5">
                  <c:v>4.8229332915536299E-2</c:v>
                </c:pt>
                <c:pt idx="6">
                  <c:v>9.2476265357915324E-2</c:v>
                </c:pt>
              </c:numCache>
            </c:numRef>
          </c:yVal>
          <c:smooth val="0"/>
          <c:extLst>
            <c:ext xmlns:c16="http://schemas.microsoft.com/office/drawing/2014/chart" uri="{C3380CC4-5D6E-409C-BE32-E72D297353CC}">
              <c16:uniqueId val="{00000001-A217-4049-8DD7-D645FCBA3D1A}"/>
            </c:ext>
          </c:extLst>
        </c:ser>
        <c:ser>
          <c:idx val="2"/>
          <c:order val="2"/>
          <c:spPr>
            <a:ln w="19050" cap="rnd">
              <a:solidFill>
                <a:srgbClr val="FFC000"/>
              </a:solidFill>
              <a:round/>
            </a:ln>
            <a:effectLst/>
          </c:spPr>
          <c:marker>
            <c:symbol val="circle"/>
            <c:size val="5"/>
            <c:spPr>
              <a:solidFill>
                <a:srgbClr val="FFC000"/>
              </a:solidFill>
              <a:ln w="9525">
                <a:solidFill>
                  <a:srgbClr val="FFC000"/>
                </a:solidFill>
              </a:ln>
              <a:effectLst/>
            </c:spPr>
          </c:marker>
          <c:xVal>
            <c:numRef>
              <c:f>同時入れ!$B$4:$B$10</c:f>
              <c:numCache>
                <c:formatCode>0_);[Red]\(0\)</c:formatCode>
                <c:ptCount val="7"/>
                <c:pt idx="0">
                  <c:v>3</c:v>
                </c:pt>
                <c:pt idx="1">
                  <c:v>10</c:v>
                </c:pt>
                <c:pt idx="2">
                  <c:v>15</c:v>
                </c:pt>
                <c:pt idx="3">
                  <c:v>20</c:v>
                </c:pt>
                <c:pt idx="4">
                  <c:v>30</c:v>
                </c:pt>
                <c:pt idx="5">
                  <c:v>40</c:v>
                </c:pt>
                <c:pt idx="6">
                  <c:v>50</c:v>
                </c:pt>
              </c:numCache>
            </c:numRef>
          </c:xVal>
          <c:yVal>
            <c:numRef>
              <c:f>同時入れ!$N$4:$N$10</c:f>
              <c:numCache>
                <c:formatCode>0.0</c:formatCode>
                <c:ptCount val="7"/>
                <c:pt idx="0">
                  <c:v>0</c:v>
                </c:pt>
                <c:pt idx="1">
                  <c:v>8.8924151350964473E-2</c:v>
                </c:pt>
                <c:pt idx="2">
                  <c:v>0.21373513218419204</c:v>
                </c:pt>
                <c:pt idx="3">
                  <c:v>0.38503541452151391</c:v>
                </c:pt>
                <c:pt idx="4">
                  <c:v>0.72543546098799905</c:v>
                </c:pt>
                <c:pt idx="5">
                  <c:v>0.95281930625744082</c:v>
                </c:pt>
                <c:pt idx="6">
                  <c:v>1.1096802084003705</c:v>
                </c:pt>
              </c:numCache>
            </c:numRef>
          </c:yVal>
          <c:smooth val="0"/>
          <c:extLst>
            <c:ext xmlns:c16="http://schemas.microsoft.com/office/drawing/2014/chart" uri="{C3380CC4-5D6E-409C-BE32-E72D297353CC}">
              <c16:uniqueId val="{00000002-A217-4049-8DD7-D645FCBA3D1A}"/>
            </c:ext>
          </c:extLst>
        </c:ser>
        <c:ser>
          <c:idx val="3"/>
          <c:order val="3"/>
          <c:spPr>
            <a:ln w="19050" cap="rnd">
              <a:solidFill>
                <a:srgbClr val="7030A0"/>
              </a:solidFill>
              <a:round/>
            </a:ln>
            <a:effectLst/>
          </c:spPr>
          <c:marker>
            <c:symbol val="circle"/>
            <c:size val="5"/>
            <c:spPr>
              <a:solidFill>
                <a:srgbClr val="7030A0"/>
              </a:solidFill>
              <a:ln w="9525">
                <a:solidFill>
                  <a:srgbClr val="7030A0"/>
                </a:solidFill>
              </a:ln>
              <a:effectLst/>
            </c:spPr>
          </c:marker>
          <c:xVal>
            <c:numRef>
              <c:f>同時入れ!$B$4:$B$10</c:f>
              <c:numCache>
                <c:formatCode>0_);[Red]\(0\)</c:formatCode>
                <c:ptCount val="7"/>
                <c:pt idx="0">
                  <c:v>3</c:v>
                </c:pt>
                <c:pt idx="1">
                  <c:v>10</c:v>
                </c:pt>
                <c:pt idx="2">
                  <c:v>15</c:v>
                </c:pt>
                <c:pt idx="3">
                  <c:v>20</c:v>
                </c:pt>
                <c:pt idx="4">
                  <c:v>30</c:v>
                </c:pt>
                <c:pt idx="5">
                  <c:v>40</c:v>
                </c:pt>
                <c:pt idx="6">
                  <c:v>50</c:v>
                </c:pt>
              </c:numCache>
            </c:numRef>
          </c:xVal>
          <c:yVal>
            <c:numRef>
              <c:f>同時入れ!$O$4:$O$10</c:f>
              <c:numCache>
                <c:formatCode>0.0</c:formatCode>
                <c:ptCount val="7"/>
                <c:pt idx="0">
                  <c:v>0</c:v>
                </c:pt>
                <c:pt idx="1">
                  <c:v>0.12997926532915233</c:v>
                </c:pt>
                <c:pt idx="2">
                  <c:v>0.37164970655463181</c:v>
                </c:pt>
                <c:pt idx="3">
                  <c:v>0.86731255265374896</c:v>
                </c:pt>
                <c:pt idx="4">
                  <c:v>1.8701927770224311</c:v>
                </c:pt>
                <c:pt idx="5">
                  <c:v>2.6054262286208227</c:v>
                </c:pt>
                <c:pt idx="6">
                  <c:v>3.1411151434431392</c:v>
                </c:pt>
              </c:numCache>
            </c:numRef>
          </c:yVal>
          <c:smooth val="0"/>
          <c:extLst>
            <c:ext xmlns:c16="http://schemas.microsoft.com/office/drawing/2014/chart" uri="{C3380CC4-5D6E-409C-BE32-E72D297353CC}">
              <c16:uniqueId val="{00000003-A217-4049-8DD7-D645FCBA3D1A}"/>
            </c:ext>
          </c:extLst>
        </c:ser>
        <c:dLbls>
          <c:showLegendKey val="0"/>
          <c:showVal val="0"/>
          <c:showCatName val="0"/>
          <c:showSerName val="0"/>
          <c:showPercent val="0"/>
          <c:showBubbleSize val="0"/>
        </c:dLbls>
        <c:axId val="445731952"/>
        <c:axId val="445735912"/>
      </c:scatterChart>
      <c:valAx>
        <c:axId val="445731952"/>
        <c:scaling>
          <c:orientation val="minMax"/>
        </c:scaling>
        <c:delete val="0"/>
        <c:axPos val="b"/>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ja-JP"/>
          </a:p>
        </c:txPr>
        <c:crossAx val="445735912"/>
        <c:crosses val="autoZero"/>
        <c:crossBetween val="midCat"/>
      </c:valAx>
      <c:valAx>
        <c:axId val="445735912"/>
        <c:scaling>
          <c:orientation val="minMax"/>
          <c:max val="5"/>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ja-JP"/>
          </a:p>
        </c:txPr>
        <c:crossAx val="445731952"/>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bg2"/>
              </a:solidFill>
              <a:ln w="19050">
                <a:solidFill>
                  <a:schemeClr val="lt1"/>
                </a:solidFill>
              </a:ln>
              <a:effectLst/>
            </c:spPr>
            <c:extLst>
              <c:ext xmlns:c16="http://schemas.microsoft.com/office/drawing/2014/chart" uri="{C3380CC4-5D6E-409C-BE32-E72D297353CC}">
                <c16:uniqueId val="{00000001-1022-4FA9-B5E0-D09F1CAEF5F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022-4FA9-B5E0-D09F1CAEF5F0}"/>
              </c:ext>
            </c:extLst>
          </c:dPt>
          <c:dPt>
            <c:idx val="2"/>
            <c:bubble3D val="0"/>
            <c:spPr>
              <a:solidFill>
                <a:srgbClr val="FFFF00"/>
              </a:solidFill>
              <a:ln w="19050">
                <a:solidFill>
                  <a:schemeClr val="lt1"/>
                </a:solidFill>
              </a:ln>
              <a:effectLst/>
            </c:spPr>
            <c:extLst>
              <c:ext xmlns:c16="http://schemas.microsoft.com/office/drawing/2014/chart" uri="{C3380CC4-5D6E-409C-BE32-E72D297353CC}">
                <c16:uniqueId val="{00000005-1022-4FA9-B5E0-D09F1CAEF5F0}"/>
              </c:ext>
            </c:extLst>
          </c:dPt>
          <c:dPt>
            <c:idx val="3"/>
            <c:bubble3D val="0"/>
            <c:spPr>
              <a:solidFill>
                <a:schemeClr val="bg1"/>
              </a:solidFill>
              <a:ln w="19050">
                <a:solidFill>
                  <a:schemeClr val="lt1"/>
                </a:solidFill>
              </a:ln>
              <a:effectLst/>
            </c:spPr>
            <c:extLst>
              <c:ext xmlns:c16="http://schemas.microsoft.com/office/drawing/2014/chart" uri="{C3380CC4-5D6E-409C-BE32-E72D297353CC}">
                <c16:uniqueId val="{00000007-1022-4FA9-B5E0-D09F1CAEF5F0}"/>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1022-4FA9-B5E0-D09F1CAEF5F0}"/>
              </c:ext>
            </c:extLst>
          </c:dPt>
          <c:dPt>
            <c:idx val="5"/>
            <c:bubble3D val="0"/>
            <c:spPr>
              <a:solidFill>
                <a:srgbClr val="0070C0"/>
              </a:solidFill>
              <a:ln w="19050">
                <a:solidFill>
                  <a:schemeClr val="lt1"/>
                </a:solidFill>
              </a:ln>
              <a:effectLst/>
            </c:spPr>
            <c:extLst>
              <c:ext xmlns:c16="http://schemas.microsoft.com/office/drawing/2014/chart" uri="{C3380CC4-5D6E-409C-BE32-E72D297353CC}">
                <c16:uniqueId val="{0000000B-1022-4FA9-B5E0-D09F1CAEF5F0}"/>
              </c:ext>
            </c:extLst>
          </c:dPt>
          <c:dPt>
            <c:idx val="6"/>
            <c:bubble3D val="0"/>
            <c:spPr>
              <a:solidFill>
                <a:schemeClr val="bg2"/>
              </a:solidFill>
              <a:ln w="19050">
                <a:solidFill>
                  <a:schemeClr val="lt1"/>
                </a:solidFill>
              </a:ln>
              <a:effectLst/>
            </c:spPr>
            <c:extLst>
              <c:ext xmlns:c16="http://schemas.microsoft.com/office/drawing/2014/chart" uri="{C3380CC4-5D6E-409C-BE32-E72D297353CC}">
                <c16:uniqueId val="{0000000D-1022-4FA9-B5E0-D09F1CAEF5F0}"/>
              </c:ext>
            </c:extLst>
          </c:dPt>
          <c:dPt>
            <c:idx val="7"/>
            <c:bubble3D val="0"/>
            <c:spPr>
              <a:solidFill>
                <a:srgbClr val="00B050"/>
              </a:solidFill>
              <a:ln w="19050">
                <a:solidFill>
                  <a:schemeClr val="lt1"/>
                </a:solidFill>
              </a:ln>
              <a:effectLst/>
            </c:spPr>
            <c:extLst>
              <c:ext xmlns:c16="http://schemas.microsoft.com/office/drawing/2014/chart" uri="{C3380CC4-5D6E-409C-BE32-E72D297353CC}">
                <c16:uniqueId val="{0000000F-1022-4FA9-B5E0-D09F1CAEF5F0}"/>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1022-4FA9-B5E0-D09F1CAEF5F0}"/>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1022-4FA9-B5E0-D09F1CAEF5F0}"/>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1022-4FA9-B5E0-D09F1CAEF5F0}"/>
              </c:ext>
            </c:extLst>
          </c:dPt>
          <c:dPt>
            <c:idx val="11"/>
            <c:bubble3D val="0"/>
            <c:spPr>
              <a:solidFill>
                <a:srgbClr val="7030A0"/>
              </a:solidFill>
              <a:ln w="19050">
                <a:solidFill>
                  <a:schemeClr val="lt1"/>
                </a:solidFill>
              </a:ln>
              <a:effectLst/>
            </c:spPr>
            <c:extLst>
              <c:ext xmlns:c16="http://schemas.microsoft.com/office/drawing/2014/chart" uri="{C3380CC4-5D6E-409C-BE32-E72D297353CC}">
                <c16:uniqueId val="{00000017-1022-4FA9-B5E0-D09F1CAEF5F0}"/>
              </c:ext>
            </c:extLst>
          </c:dPt>
          <c:val>
            <c:numRef>
              <c:f>同時入れ!$D$10:$O$10</c:f>
              <c:numCache>
                <c:formatCode>0.0</c:formatCode>
                <c:ptCount val="12"/>
                <c:pt idx="0">
                  <c:v>11.425418101844208</c:v>
                </c:pt>
                <c:pt idx="1">
                  <c:v>14.593569611823531</c:v>
                </c:pt>
                <c:pt idx="2">
                  <c:v>1.3488278878197146</c:v>
                </c:pt>
                <c:pt idx="3">
                  <c:v>0.73277996804602263</c:v>
                </c:pt>
                <c:pt idx="4">
                  <c:v>26.448998849992584</c:v>
                </c:pt>
                <c:pt idx="5">
                  <c:v>14.641609003075082</c:v>
                </c:pt>
                <c:pt idx="6">
                  <c:v>1.6053585868619349</c:v>
                </c:pt>
                <c:pt idx="7">
                  <c:v>22.674575182784025</c:v>
                </c:pt>
                <c:pt idx="8">
                  <c:v>0.70761481187165809</c:v>
                </c:pt>
                <c:pt idx="9">
                  <c:v>9.2476265357915324E-2</c:v>
                </c:pt>
                <c:pt idx="10">
                  <c:v>1.1096802084003705</c:v>
                </c:pt>
                <c:pt idx="11">
                  <c:v>3.1411151434431392</c:v>
                </c:pt>
              </c:numCache>
            </c:numRef>
          </c:val>
          <c:extLst>
            <c:ext xmlns:c16="http://schemas.microsoft.com/office/drawing/2014/chart" uri="{C3380CC4-5D6E-409C-BE32-E72D297353CC}">
              <c16:uniqueId val="{00000018-1022-4FA9-B5E0-D09F1CAEF5F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bg2"/>
              </a:solidFill>
              <a:ln w="19050">
                <a:solidFill>
                  <a:schemeClr val="lt1"/>
                </a:solidFill>
              </a:ln>
              <a:effectLst/>
            </c:spPr>
            <c:extLst>
              <c:ext xmlns:c16="http://schemas.microsoft.com/office/drawing/2014/chart" uri="{C3380CC4-5D6E-409C-BE32-E72D297353CC}">
                <c16:uniqueId val="{00000001-D029-417C-AF15-CFA0C79AE5D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029-417C-AF15-CFA0C79AE5D7}"/>
              </c:ext>
            </c:extLst>
          </c:dPt>
          <c:dPt>
            <c:idx val="2"/>
            <c:bubble3D val="0"/>
            <c:spPr>
              <a:solidFill>
                <a:srgbClr val="FFFF00"/>
              </a:solidFill>
              <a:ln w="19050">
                <a:solidFill>
                  <a:schemeClr val="lt1"/>
                </a:solidFill>
              </a:ln>
              <a:effectLst/>
            </c:spPr>
            <c:extLst>
              <c:ext xmlns:c16="http://schemas.microsoft.com/office/drawing/2014/chart" uri="{C3380CC4-5D6E-409C-BE32-E72D297353CC}">
                <c16:uniqueId val="{00000005-D029-417C-AF15-CFA0C79AE5D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D029-417C-AF15-CFA0C79AE5D7}"/>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D029-417C-AF15-CFA0C79AE5D7}"/>
              </c:ext>
            </c:extLst>
          </c:dPt>
          <c:dPt>
            <c:idx val="5"/>
            <c:bubble3D val="0"/>
            <c:spPr>
              <a:solidFill>
                <a:schemeClr val="accent1"/>
              </a:solidFill>
              <a:ln w="19050">
                <a:solidFill>
                  <a:schemeClr val="lt1"/>
                </a:solidFill>
              </a:ln>
              <a:effectLst/>
            </c:spPr>
            <c:extLst>
              <c:ext xmlns:c16="http://schemas.microsoft.com/office/drawing/2014/chart" uri="{C3380CC4-5D6E-409C-BE32-E72D297353CC}">
                <c16:uniqueId val="{0000000B-D029-417C-AF15-CFA0C79AE5D7}"/>
              </c:ext>
            </c:extLst>
          </c:dPt>
          <c:dPt>
            <c:idx val="6"/>
            <c:bubble3D val="0"/>
            <c:spPr>
              <a:solidFill>
                <a:schemeClr val="bg1"/>
              </a:solidFill>
              <a:ln w="19050">
                <a:solidFill>
                  <a:schemeClr val="lt1"/>
                </a:solidFill>
              </a:ln>
              <a:effectLst/>
            </c:spPr>
            <c:extLst>
              <c:ext xmlns:c16="http://schemas.microsoft.com/office/drawing/2014/chart" uri="{C3380CC4-5D6E-409C-BE32-E72D297353CC}">
                <c16:uniqueId val="{0000000D-D029-417C-AF15-CFA0C79AE5D7}"/>
              </c:ext>
            </c:extLst>
          </c:dPt>
          <c:dPt>
            <c:idx val="7"/>
            <c:bubble3D val="0"/>
            <c:spPr>
              <a:solidFill>
                <a:srgbClr val="00B050"/>
              </a:solidFill>
              <a:ln w="19050">
                <a:solidFill>
                  <a:schemeClr val="lt1"/>
                </a:solidFill>
              </a:ln>
              <a:effectLst/>
            </c:spPr>
            <c:extLst>
              <c:ext xmlns:c16="http://schemas.microsoft.com/office/drawing/2014/chart" uri="{C3380CC4-5D6E-409C-BE32-E72D297353CC}">
                <c16:uniqueId val="{0000000F-D029-417C-AF15-CFA0C79AE5D7}"/>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D029-417C-AF15-CFA0C79AE5D7}"/>
              </c:ext>
            </c:extLst>
          </c:dPt>
          <c:dPt>
            <c:idx val="9"/>
            <c:bubble3D val="0"/>
            <c:spPr>
              <a:solidFill>
                <a:srgbClr val="FF0000"/>
              </a:solidFill>
              <a:ln w="19050">
                <a:solidFill>
                  <a:schemeClr val="lt1"/>
                </a:solidFill>
              </a:ln>
              <a:effectLst/>
            </c:spPr>
            <c:extLst>
              <c:ext xmlns:c16="http://schemas.microsoft.com/office/drawing/2014/chart" uri="{C3380CC4-5D6E-409C-BE32-E72D297353CC}">
                <c16:uniqueId val="{00000013-D029-417C-AF15-CFA0C79AE5D7}"/>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D029-417C-AF15-CFA0C79AE5D7}"/>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D029-417C-AF15-CFA0C79AE5D7}"/>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D029-417C-AF15-CFA0C79AE5D7}"/>
              </c:ext>
            </c:extLst>
          </c:dPt>
          <c:val>
            <c:numRef>
              <c:f>Sheet2!$C$6:$O$6</c:f>
              <c:numCache>
                <c:formatCode>General</c:formatCode>
                <c:ptCount val="13"/>
                <c:pt idx="0">
                  <c:v>1.581</c:v>
                </c:pt>
                <c:pt idx="1">
                  <c:v>2.0739999999999998</c:v>
                </c:pt>
                <c:pt idx="2">
                  <c:v>1.9470000000000001</c:v>
                </c:pt>
                <c:pt idx="3">
                  <c:v>0.57399999999999995</c:v>
                </c:pt>
                <c:pt idx="4">
                  <c:v>9.3320000000000007</c:v>
                </c:pt>
                <c:pt idx="5">
                  <c:v>6.5419999999999998</c:v>
                </c:pt>
                <c:pt idx="6">
                  <c:v>1.1339999999999999</c:v>
                </c:pt>
                <c:pt idx="7">
                  <c:v>64.417000000000002</c:v>
                </c:pt>
                <c:pt idx="8">
                  <c:v>0.30199999999999999</c:v>
                </c:pt>
                <c:pt idx="9">
                  <c:v>4.5709999999999997</c:v>
                </c:pt>
                <c:pt idx="10">
                  <c:v>0</c:v>
                </c:pt>
                <c:pt idx="11">
                  <c:v>0.77700000000000002</c:v>
                </c:pt>
                <c:pt idx="12">
                  <c:v>0.161</c:v>
                </c:pt>
              </c:numCache>
            </c:numRef>
          </c:val>
          <c:extLst>
            <c:ext xmlns:c16="http://schemas.microsoft.com/office/drawing/2014/chart" uri="{C3380CC4-5D6E-409C-BE32-E72D297353CC}">
              <c16:uniqueId val="{0000001A-D029-417C-AF15-CFA0C79AE5D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bg2"/>
              </a:solidFill>
              <a:ln w="19050">
                <a:solidFill>
                  <a:schemeClr val="lt1"/>
                </a:solidFill>
              </a:ln>
              <a:effectLst/>
            </c:spPr>
            <c:extLst>
              <c:ext xmlns:c16="http://schemas.microsoft.com/office/drawing/2014/chart" uri="{C3380CC4-5D6E-409C-BE32-E72D297353CC}">
                <c16:uniqueId val="{00000001-B407-4664-BD27-FBF93C88EA3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407-4664-BD27-FBF93C88EA3E}"/>
              </c:ext>
            </c:extLst>
          </c:dPt>
          <c:dPt>
            <c:idx val="2"/>
            <c:bubble3D val="0"/>
            <c:spPr>
              <a:solidFill>
                <a:srgbClr val="FFFF00"/>
              </a:solidFill>
              <a:ln w="19050">
                <a:solidFill>
                  <a:schemeClr val="lt1"/>
                </a:solidFill>
              </a:ln>
              <a:effectLst/>
            </c:spPr>
            <c:extLst>
              <c:ext xmlns:c16="http://schemas.microsoft.com/office/drawing/2014/chart" uri="{C3380CC4-5D6E-409C-BE32-E72D297353CC}">
                <c16:uniqueId val="{00000005-B407-4664-BD27-FBF93C88EA3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407-4664-BD27-FBF93C88EA3E}"/>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B407-4664-BD27-FBF93C88EA3E}"/>
              </c:ext>
            </c:extLst>
          </c:dPt>
          <c:dPt>
            <c:idx val="5"/>
            <c:bubble3D val="0"/>
            <c:spPr>
              <a:solidFill>
                <a:schemeClr val="accent1"/>
              </a:solidFill>
              <a:ln w="19050">
                <a:solidFill>
                  <a:schemeClr val="lt1"/>
                </a:solidFill>
              </a:ln>
              <a:effectLst/>
            </c:spPr>
            <c:extLst>
              <c:ext xmlns:c16="http://schemas.microsoft.com/office/drawing/2014/chart" uri="{C3380CC4-5D6E-409C-BE32-E72D297353CC}">
                <c16:uniqueId val="{0000000B-B407-4664-BD27-FBF93C88EA3E}"/>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B407-4664-BD27-FBF93C88EA3E}"/>
              </c:ext>
            </c:extLst>
          </c:dPt>
          <c:dPt>
            <c:idx val="7"/>
            <c:bubble3D val="0"/>
            <c:spPr>
              <a:solidFill>
                <a:srgbClr val="00B050"/>
              </a:solidFill>
              <a:ln w="19050">
                <a:solidFill>
                  <a:schemeClr val="lt1"/>
                </a:solidFill>
              </a:ln>
              <a:effectLst/>
            </c:spPr>
            <c:extLst>
              <c:ext xmlns:c16="http://schemas.microsoft.com/office/drawing/2014/chart" uri="{C3380CC4-5D6E-409C-BE32-E72D297353CC}">
                <c16:uniqueId val="{0000000F-B407-4664-BD27-FBF93C88EA3E}"/>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B407-4664-BD27-FBF93C88EA3E}"/>
              </c:ext>
            </c:extLst>
          </c:dPt>
          <c:dPt>
            <c:idx val="9"/>
            <c:bubble3D val="0"/>
            <c:spPr>
              <a:solidFill>
                <a:srgbClr val="FF0000"/>
              </a:solidFill>
              <a:ln w="19050">
                <a:solidFill>
                  <a:schemeClr val="lt1"/>
                </a:solidFill>
              </a:ln>
              <a:effectLst/>
            </c:spPr>
            <c:extLst>
              <c:ext xmlns:c16="http://schemas.microsoft.com/office/drawing/2014/chart" uri="{C3380CC4-5D6E-409C-BE32-E72D297353CC}">
                <c16:uniqueId val="{00000013-B407-4664-BD27-FBF93C88EA3E}"/>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B407-4664-BD27-FBF93C88EA3E}"/>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B407-4664-BD27-FBF93C88EA3E}"/>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B407-4664-BD27-FBF93C88EA3E}"/>
              </c:ext>
            </c:extLst>
          </c:dPt>
          <c:val>
            <c:numRef>
              <c:f>Sheet2!$C$2:$O$2</c:f>
              <c:numCache>
                <c:formatCode>General</c:formatCode>
                <c:ptCount val="13"/>
                <c:pt idx="0">
                  <c:v>3.1440000000000001</c:v>
                </c:pt>
                <c:pt idx="1">
                  <c:v>4.3239999999999998</c:v>
                </c:pt>
                <c:pt idx="2">
                  <c:v>2.262</c:v>
                </c:pt>
                <c:pt idx="3">
                  <c:v>0.35299999999999998</c:v>
                </c:pt>
                <c:pt idx="4">
                  <c:v>11.907999999999999</c:v>
                </c:pt>
                <c:pt idx="5">
                  <c:v>3.8479999999999999</c:v>
                </c:pt>
                <c:pt idx="6">
                  <c:v>0.193</c:v>
                </c:pt>
                <c:pt idx="7">
                  <c:v>57.536999999999999</c:v>
                </c:pt>
                <c:pt idx="8">
                  <c:v>0.89100000000000001</c:v>
                </c:pt>
                <c:pt idx="9">
                  <c:v>3.34</c:v>
                </c:pt>
                <c:pt idx="10">
                  <c:v>0</c:v>
                </c:pt>
                <c:pt idx="11">
                  <c:v>0.19</c:v>
                </c:pt>
                <c:pt idx="12">
                  <c:v>0</c:v>
                </c:pt>
              </c:numCache>
            </c:numRef>
          </c:val>
          <c:extLst>
            <c:ext xmlns:c16="http://schemas.microsoft.com/office/drawing/2014/chart" uri="{C3380CC4-5D6E-409C-BE32-E72D297353CC}">
              <c16:uniqueId val="{0000001A-B407-4664-BD27-FBF93C88EA3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bg2"/>
              </a:solidFill>
              <a:ln w="19050">
                <a:solidFill>
                  <a:schemeClr val="lt1"/>
                </a:solidFill>
              </a:ln>
              <a:effectLst/>
            </c:spPr>
            <c:extLst>
              <c:ext xmlns:c16="http://schemas.microsoft.com/office/drawing/2014/chart" uri="{C3380CC4-5D6E-409C-BE32-E72D297353CC}">
                <c16:uniqueId val="{00000001-6BF9-4C31-94C2-583E247424A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BF9-4C31-94C2-583E247424A7}"/>
              </c:ext>
            </c:extLst>
          </c:dPt>
          <c:dPt>
            <c:idx val="2"/>
            <c:bubble3D val="0"/>
            <c:spPr>
              <a:solidFill>
                <a:srgbClr val="FFFF00"/>
              </a:solidFill>
              <a:ln w="19050">
                <a:solidFill>
                  <a:schemeClr val="lt1"/>
                </a:solidFill>
              </a:ln>
              <a:effectLst/>
            </c:spPr>
            <c:extLst>
              <c:ext xmlns:c16="http://schemas.microsoft.com/office/drawing/2014/chart" uri="{C3380CC4-5D6E-409C-BE32-E72D297353CC}">
                <c16:uniqueId val="{00000005-6BF9-4C31-94C2-583E247424A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BF9-4C31-94C2-583E247424A7}"/>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6BF9-4C31-94C2-583E247424A7}"/>
              </c:ext>
            </c:extLst>
          </c:dPt>
          <c:dPt>
            <c:idx val="5"/>
            <c:bubble3D val="0"/>
            <c:spPr>
              <a:solidFill>
                <a:schemeClr val="accent1"/>
              </a:solidFill>
              <a:ln w="19050">
                <a:solidFill>
                  <a:schemeClr val="lt1"/>
                </a:solidFill>
              </a:ln>
              <a:effectLst/>
            </c:spPr>
            <c:extLst>
              <c:ext xmlns:c16="http://schemas.microsoft.com/office/drawing/2014/chart" uri="{C3380CC4-5D6E-409C-BE32-E72D297353CC}">
                <c16:uniqueId val="{0000000B-6BF9-4C31-94C2-583E247424A7}"/>
              </c:ext>
            </c:extLst>
          </c:dPt>
          <c:dPt>
            <c:idx val="6"/>
            <c:bubble3D val="0"/>
            <c:spPr>
              <a:solidFill>
                <a:schemeClr val="bg1"/>
              </a:solidFill>
              <a:ln w="19050">
                <a:solidFill>
                  <a:schemeClr val="lt1"/>
                </a:solidFill>
              </a:ln>
              <a:effectLst/>
            </c:spPr>
            <c:extLst>
              <c:ext xmlns:c16="http://schemas.microsoft.com/office/drawing/2014/chart" uri="{C3380CC4-5D6E-409C-BE32-E72D297353CC}">
                <c16:uniqueId val="{0000000D-6BF9-4C31-94C2-583E247424A7}"/>
              </c:ext>
            </c:extLst>
          </c:dPt>
          <c:dPt>
            <c:idx val="7"/>
            <c:bubble3D val="0"/>
            <c:spPr>
              <a:solidFill>
                <a:srgbClr val="00B050"/>
              </a:solidFill>
              <a:ln w="19050">
                <a:solidFill>
                  <a:schemeClr val="lt1"/>
                </a:solidFill>
              </a:ln>
              <a:effectLst/>
            </c:spPr>
            <c:extLst>
              <c:ext xmlns:c16="http://schemas.microsoft.com/office/drawing/2014/chart" uri="{C3380CC4-5D6E-409C-BE32-E72D297353CC}">
                <c16:uniqueId val="{0000000F-6BF9-4C31-94C2-583E247424A7}"/>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6BF9-4C31-94C2-583E247424A7}"/>
              </c:ext>
            </c:extLst>
          </c:dPt>
          <c:dPt>
            <c:idx val="9"/>
            <c:bubble3D val="0"/>
            <c:spPr>
              <a:solidFill>
                <a:srgbClr val="FF0000"/>
              </a:solidFill>
              <a:ln w="19050">
                <a:solidFill>
                  <a:schemeClr val="lt1"/>
                </a:solidFill>
              </a:ln>
              <a:effectLst/>
            </c:spPr>
            <c:extLst>
              <c:ext xmlns:c16="http://schemas.microsoft.com/office/drawing/2014/chart" uri="{C3380CC4-5D6E-409C-BE32-E72D297353CC}">
                <c16:uniqueId val="{00000013-6BF9-4C31-94C2-583E247424A7}"/>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6BF9-4C31-94C2-583E247424A7}"/>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6BF9-4C31-94C2-583E247424A7}"/>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6BF9-4C31-94C2-583E247424A7}"/>
              </c:ext>
            </c:extLst>
          </c:dPt>
          <c:val>
            <c:numRef>
              <c:f>Sheet2!$C$8:$O$8</c:f>
              <c:numCache>
                <c:formatCode>General</c:formatCode>
                <c:ptCount val="13"/>
                <c:pt idx="0">
                  <c:v>2.4790000000000001</c:v>
                </c:pt>
                <c:pt idx="1">
                  <c:v>2.11</c:v>
                </c:pt>
                <c:pt idx="2">
                  <c:v>5.8550000000000004</c:v>
                </c:pt>
                <c:pt idx="3">
                  <c:v>0.26700000000000002</c:v>
                </c:pt>
                <c:pt idx="4">
                  <c:v>14.489000000000001</c:v>
                </c:pt>
                <c:pt idx="5">
                  <c:v>4.1879999999999997</c:v>
                </c:pt>
                <c:pt idx="6">
                  <c:v>1.508</c:v>
                </c:pt>
                <c:pt idx="7">
                  <c:v>64.257999999999996</c:v>
                </c:pt>
                <c:pt idx="8">
                  <c:v>0</c:v>
                </c:pt>
                <c:pt idx="9">
                  <c:v>2.605</c:v>
                </c:pt>
                <c:pt idx="10">
                  <c:v>0</c:v>
                </c:pt>
                <c:pt idx="11">
                  <c:v>0</c:v>
                </c:pt>
                <c:pt idx="12">
                  <c:v>0</c:v>
                </c:pt>
              </c:numCache>
            </c:numRef>
          </c:val>
          <c:extLst>
            <c:ext xmlns:c16="http://schemas.microsoft.com/office/drawing/2014/chart" uri="{C3380CC4-5D6E-409C-BE32-E72D297353CC}">
              <c16:uniqueId val="{0000001A-6BF9-4C31-94C2-583E247424A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bg2"/>
              </a:solidFill>
              <a:ln w="19050">
                <a:solidFill>
                  <a:schemeClr val="lt1"/>
                </a:solidFill>
              </a:ln>
              <a:effectLst/>
            </c:spPr>
            <c:extLst>
              <c:ext xmlns:c16="http://schemas.microsoft.com/office/drawing/2014/chart" uri="{C3380CC4-5D6E-409C-BE32-E72D297353CC}">
                <c16:uniqueId val="{00000001-49A7-4A54-A453-7C4A0D0FF93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9A7-4A54-A453-7C4A0D0FF939}"/>
              </c:ext>
            </c:extLst>
          </c:dPt>
          <c:dPt>
            <c:idx val="2"/>
            <c:bubble3D val="0"/>
            <c:spPr>
              <a:solidFill>
                <a:srgbClr val="FFFF00"/>
              </a:solidFill>
              <a:ln w="19050">
                <a:solidFill>
                  <a:schemeClr val="lt1"/>
                </a:solidFill>
              </a:ln>
              <a:effectLst/>
            </c:spPr>
            <c:extLst>
              <c:ext xmlns:c16="http://schemas.microsoft.com/office/drawing/2014/chart" uri="{C3380CC4-5D6E-409C-BE32-E72D297353CC}">
                <c16:uniqueId val="{00000005-49A7-4A54-A453-7C4A0D0FF93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9A7-4A54-A453-7C4A0D0FF939}"/>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49A7-4A54-A453-7C4A0D0FF939}"/>
              </c:ext>
            </c:extLst>
          </c:dPt>
          <c:dPt>
            <c:idx val="5"/>
            <c:bubble3D val="0"/>
            <c:spPr>
              <a:solidFill>
                <a:schemeClr val="accent1"/>
              </a:solidFill>
              <a:ln w="19050">
                <a:solidFill>
                  <a:schemeClr val="lt1"/>
                </a:solidFill>
              </a:ln>
              <a:effectLst/>
            </c:spPr>
            <c:extLst>
              <c:ext xmlns:c16="http://schemas.microsoft.com/office/drawing/2014/chart" uri="{C3380CC4-5D6E-409C-BE32-E72D297353CC}">
                <c16:uniqueId val="{0000000B-49A7-4A54-A453-7C4A0D0FF939}"/>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49A7-4A54-A453-7C4A0D0FF939}"/>
              </c:ext>
            </c:extLst>
          </c:dPt>
          <c:dPt>
            <c:idx val="7"/>
            <c:bubble3D val="0"/>
            <c:spPr>
              <a:solidFill>
                <a:srgbClr val="00B050"/>
              </a:solidFill>
              <a:ln w="19050">
                <a:solidFill>
                  <a:schemeClr val="lt1"/>
                </a:solidFill>
              </a:ln>
              <a:effectLst/>
            </c:spPr>
            <c:extLst>
              <c:ext xmlns:c16="http://schemas.microsoft.com/office/drawing/2014/chart" uri="{C3380CC4-5D6E-409C-BE32-E72D297353CC}">
                <c16:uniqueId val="{0000000F-49A7-4A54-A453-7C4A0D0FF939}"/>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49A7-4A54-A453-7C4A0D0FF939}"/>
              </c:ext>
            </c:extLst>
          </c:dPt>
          <c:dPt>
            <c:idx val="9"/>
            <c:bubble3D val="0"/>
            <c:spPr>
              <a:solidFill>
                <a:srgbClr val="FF0000"/>
              </a:solidFill>
              <a:ln w="19050">
                <a:solidFill>
                  <a:schemeClr val="lt1"/>
                </a:solidFill>
              </a:ln>
              <a:effectLst/>
            </c:spPr>
            <c:extLst>
              <c:ext xmlns:c16="http://schemas.microsoft.com/office/drawing/2014/chart" uri="{C3380CC4-5D6E-409C-BE32-E72D297353CC}">
                <c16:uniqueId val="{00000013-49A7-4A54-A453-7C4A0D0FF939}"/>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49A7-4A54-A453-7C4A0D0FF939}"/>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49A7-4A54-A453-7C4A0D0FF939}"/>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49A7-4A54-A453-7C4A0D0FF939}"/>
              </c:ext>
            </c:extLst>
          </c:dPt>
          <c:val>
            <c:numRef>
              <c:f>Sheet2!$C$13:$O$13</c:f>
              <c:numCache>
                <c:formatCode>General</c:formatCode>
                <c:ptCount val="13"/>
                <c:pt idx="0">
                  <c:v>3.806</c:v>
                </c:pt>
                <c:pt idx="1">
                  <c:v>3.9009999999999998</c:v>
                </c:pt>
                <c:pt idx="2">
                  <c:v>3.3530000000000002</c:v>
                </c:pt>
                <c:pt idx="3">
                  <c:v>0.874</c:v>
                </c:pt>
                <c:pt idx="4">
                  <c:v>12.196999999999999</c:v>
                </c:pt>
                <c:pt idx="5">
                  <c:v>6.625</c:v>
                </c:pt>
                <c:pt idx="6">
                  <c:v>0.47099999999999997</c:v>
                </c:pt>
                <c:pt idx="7">
                  <c:v>64.055000000000007</c:v>
                </c:pt>
                <c:pt idx="8">
                  <c:v>0.97499999999999998</c:v>
                </c:pt>
                <c:pt idx="9">
                  <c:v>3.2429999999999999</c:v>
                </c:pt>
                <c:pt idx="10">
                  <c:v>0</c:v>
                </c:pt>
                <c:pt idx="11">
                  <c:v>0.313</c:v>
                </c:pt>
                <c:pt idx="12">
                  <c:v>0.187</c:v>
                </c:pt>
              </c:numCache>
            </c:numRef>
          </c:val>
          <c:extLst>
            <c:ext xmlns:c16="http://schemas.microsoft.com/office/drawing/2014/chart" uri="{C3380CC4-5D6E-409C-BE32-E72D297353CC}">
              <c16:uniqueId val="{0000001A-49A7-4A54-A453-7C4A0D0FF93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1A_A55E7D2A.xml><?xml version="1.0" encoding="utf-8"?>
<p188:cmLst xmlns:a="http://schemas.openxmlformats.org/drawingml/2006/main" xmlns:r="http://schemas.openxmlformats.org/officeDocument/2006/relationships" xmlns:p188="http://schemas.microsoft.com/office/powerpoint/2018/8/main">
  <p188:cm id="{5D383A32-C8FD-9D4A-A4A4-EDF3A3B9F296}" authorId="{3B2D893B-C269-8396-A42C-9014FF391843}" created="2026-04-26T17:55:09.624">
    <ac:deMkLst xmlns:ac="http://schemas.microsoft.com/office/drawing/2013/main/command">
      <pc:docMk xmlns:pc="http://schemas.microsoft.com/office/powerpoint/2013/main/command"/>
      <pc:sldMk xmlns:pc="http://schemas.microsoft.com/office/powerpoint/2013/main/command" cId="2774433066" sldId="282"/>
      <ac:spMk id="6" creationId="{C26EC0E7-C7FF-8C8B-A0CD-E22F4E1E2F16}"/>
    </ac:deMkLst>
    <p188:replyLst>
      <p188:reply id="{3BE953ED-3DB0-4D63-AC57-87DF10877250}" authorId="{58A7DE8B-FAED-BC40-6219-B1A6A7993E35}" created="2026-04-28T06:03:00.696">
        <p188:txBody>
          <a:bodyPr/>
          <a:lstStyle/>
          <a:p>
            <a:r>
              <a:rPr lang="ja-JP" altLang="en-US"/>
              <a:t>As the results of NMR spectrum, chromatographic identity, and absence of oversulfated chondroitin sulfate are difficult to show in numbers, these are indicated only as "pass".  To explain each test, I made the footnote. The description are largely copied from USP specifications.</a:t>
            </a:r>
          </a:p>
        </p188:txBody>
      </p188:reply>
    </p188:replyLst>
    <p188:txBody>
      <a:bodyPr/>
      <a:lstStyle/>
      <a:p>
        <a:r>
          <a:rPr lang="en-US"/>
          <a:t>Unsure what this is.</a:t>
        </a:r>
      </a:p>
    </p188:txBody>
  </p188:cm>
  <p188:cm id="{BAF6229B-048B-894A-A09D-1C821972C8D0}" authorId="{3B2D893B-C269-8396-A42C-9014FF391843}" created="2026-04-26T17:55:54.690">
    <ac:deMkLst xmlns:ac="http://schemas.microsoft.com/office/drawing/2013/main/command">
      <pc:docMk xmlns:pc="http://schemas.microsoft.com/office/powerpoint/2013/main/command"/>
      <pc:sldMk xmlns:pc="http://schemas.microsoft.com/office/powerpoint/2013/main/command" cId="2774433066" sldId="282"/>
      <ac:spMk id="6" creationId="{C26EC0E7-C7FF-8C8B-A0CD-E22F4E1E2F16}"/>
    </ac:deMkLst>
    <p188:replyLst>
      <p188:reply id="{9C8CA9FD-4FB1-4932-A283-6BBBF4998D3C}" authorId="{58A7DE8B-FAED-BC40-6219-B1A6A7993E35}" created="2026-04-28T06:04:43.562">
        <p188:txBody>
          <a:bodyPr/>
          <a:lstStyle/>
          <a:p>
            <a:r>
              <a:rPr lang="ja-JP" altLang="en-US"/>
              <a:t>Is it better to use *, #, $ ?</a:t>
            </a:r>
          </a:p>
        </p188:txBody>
      </p188:reply>
    </p188:replyLst>
    <p188:txBody>
      <a:bodyPr/>
      <a:lstStyle/>
      <a:p>
        <a:r>
          <a:rPr lang="en-US"/>
          <a:t>Is this a correct symbol? Also, why*2 and *3?</a:t>
        </a:r>
      </a:p>
    </p188:txBody>
  </p188:cm>
</p188: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995312"/>
            <a:ext cx="5829300" cy="4244622"/>
          </a:xfrm>
        </p:spPr>
        <p:txBody>
          <a:bodyPr anchor="b"/>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857250" y="6403623"/>
            <a:ext cx="5143500" cy="2943577"/>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CF74B793-5FF0-4431-8826-8081074C0806}" type="datetimeFigureOut">
              <a:rPr kumimoji="1" lang="ja-JP" altLang="en-US" smtClean="0"/>
              <a:t>2026/5/1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1B8693F-C215-43C5-9A68-25545090CEDE}" type="slidenum">
              <a:rPr kumimoji="1" lang="ja-JP" altLang="en-US" smtClean="0"/>
              <a:t>‹#›</a:t>
            </a:fld>
            <a:endParaRPr kumimoji="1" lang="ja-JP" altLang="en-US"/>
          </a:p>
        </p:txBody>
      </p:sp>
    </p:spTree>
    <p:extLst>
      <p:ext uri="{BB962C8B-B14F-4D97-AF65-F5344CB8AC3E}">
        <p14:creationId xmlns:p14="http://schemas.microsoft.com/office/powerpoint/2010/main" val="23452942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F74B793-5FF0-4431-8826-8081074C0806}" type="datetimeFigureOut">
              <a:rPr kumimoji="1" lang="ja-JP" altLang="en-US" smtClean="0"/>
              <a:t>2026/5/1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1B8693F-C215-43C5-9A68-25545090CEDE}" type="slidenum">
              <a:rPr kumimoji="1" lang="ja-JP" altLang="en-US" smtClean="0"/>
              <a:t>‹#›</a:t>
            </a:fld>
            <a:endParaRPr kumimoji="1" lang="ja-JP" altLang="en-US"/>
          </a:p>
        </p:txBody>
      </p:sp>
    </p:spTree>
    <p:extLst>
      <p:ext uri="{BB962C8B-B14F-4D97-AF65-F5344CB8AC3E}">
        <p14:creationId xmlns:p14="http://schemas.microsoft.com/office/powerpoint/2010/main" val="38503739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649111"/>
            <a:ext cx="1478756" cy="10332156"/>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71488" y="649111"/>
            <a:ext cx="4350544" cy="10332156"/>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F74B793-5FF0-4431-8826-8081074C0806}" type="datetimeFigureOut">
              <a:rPr kumimoji="1" lang="ja-JP" altLang="en-US" smtClean="0"/>
              <a:t>2026/5/1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1B8693F-C215-43C5-9A68-25545090CEDE}" type="slidenum">
              <a:rPr kumimoji="1" lang="ja-JP" altLang="en-US" smtClean="0"/>
              <a:t>‹#›</a:t>
            </a:fld>
            <a:endParaRPr kumimoji="1" lang="ja-JP" altLang="en-US"/>
          </a:p>
        </p:txBody>
      </p:sp>
    </p:spTree>
    <p:extLst>
      <p:ext uri="{BB962C8B-B14F-4D97-AF65-F5344CB8AC3E}">
        <p14:creationId xmlns:p14="http://schemas.microsoft.com/office/powerpoint/2010/main" val="1870235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F74B793-5FF0-4431-8826-8081074C0806}" type="datetimeFigureOut">
              <a:rPr kumimoji="1" lang="ja-JP" altLang="en-US" smtClean="0"/>
              <a:t>2026/5/1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1B8693F-C215-43C5-9A68-25545090CEDE}" type="slidenum">
              <a:rPr kumimoji="1" lang="ja-JP" altLang="en-US" smtClean="0"/>
              <a:t>‹#›</a:t>
            </a:fld>
            <a:endParaRPr kumimoji="1" lang="ja-JP" altLang="en-US"/>
          </a:p>
        </p:txBody>
      </p:sp>
    </p:spTree>
    <p:extLst>
      <p:ext uri="{BB962C8B-B14F-4D97-AF65-F5344CB8AC3E}">
        <p14:creationId xmlns:p14="http://schemas.microsoft.com/office/powerpoint/2010/main" val="3042991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67916" y="3039537"/>
            <a:ext cx="5915025" cy="5071532"/>
          </a:xfrm>
        </p:spPr>
        <p:txBody>
          <a:bodyPr anchor="b"/>
          <a:lstStyle>
            <a:lvl1pPr>
              <a:defRPr sz="45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467916" y="8159048"/>
            <a:ext cx="5915025" cy="266699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CF74B793-5FF0-4431-8826-8081074C0806}" type="datetimeFigureOut">
              <a:rPr kumimoji="1" lang="ja-JP" altLang="en-US" smtClean="0"/>
              <a:t>2026/5/1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1B8693F-C215-43C5-9A68-25545090CEDE}" type="slidenum">
              <a:rPr kumimoji="1" lang="ja-JP" altLang="en-US" smtClean="0"/>
              <a:t>‹#›</a:t>
            </a:fld>
            <a:endParaRPr kumimoji="1" lang="ja-JP" altLang="en-US"/>
          </a:p>
        </p:txBody>
      </p:sp>
    </p:spTree>
    <p:extLst>
      <p:ext uri="{BB962C8B-B14F-4D97-AF65-F5344CB8AC3E}">
        <p14:creationId xmlns:p14="http://schemas.microsoft.com/office/powerpoint/2010/main" val="37701692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471488" y="3245556"/>
            <a:ext cx="2914650" cy="773571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471863" y="3245556"/>
            <a:ext cx="2914650" cy="773571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CF74B793-5FF0-4431-8826-8081074C0806}" type="datetimeFigureOut">
              <a:rPr kumimoji="1" lang="ja-JP" altLang="en-US" smtClean="0"/>
              <a:t>2026/5/1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1B8693F-C215-43C5-9A68-25545090CEDE}" type="slidenum">
              <a:rPr kumimoji="1" lang="ja-JP" altLang="en-US" smtClean="0"/>
              <a:t>‹#›</a:t>
            </a:fld>
            <a:endParaRPr kumimoji="1" lang="ja-JP" altLang="en-US"/>
          </a:p>
        </p:txBody>
      </p:sp>
    </p:spTree>
    <p:extLst>
      <p:ext uri="{BB962C8B-B14F-4D97-AF65-F5344CB8AC3E}">
        <p14:creationId xmlns:p14="http://schemas.microsoft.com/office/powerpoint/2010/main" val="383915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72381" y="649114"/>
            <a:ext cx="5915025" cy="2356556"/>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2381" y="2988734"/>
            <a:ext cx="2901255" cy="146473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472381" y="4453467"/>
            <a:ext cx="2901255" cy="655037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471863" y="2988734"/>
            <a:ext cx="2915543" cy="146473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3471863" y="4453467"/>
            <a:ext cx="2915543" cy="655037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CF74B793-5FF0-4431-8826-8081074C0806}" type="datetimeFigureOut">
              <a:rPr kumimoji="1" lang="ja-JP" altLang="en-US" smtClean="0"/>
              <a:t>2026/5/1</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E1B8693F-C215-43C5-9A68-25545090CEDE}" type="slidenum">
              <a:rPr kumimoji="1" lang="ja-JP" altLang="en-US" smtClean="0"/>
              <a:t>‹#›</a:t>
            </a:fld>
            <a:endParaRPr kumimoji="1" lang="ja-JP" altLang="en-US"/>
          </a:p>
        </p:txBody>
      </p:sp>
    </p:spTree>
    <p:extLst>
      <p:ext uri="{BB962C8B-B14F-4D97-AF65-F5344CB8AC3E}">
        <p14:creationId xmlns:p14="http://schemas.microsoft.com/office/powerpoint/2010/main" val="2417098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CF74B793-5FF0-4431-8826-8081074C0806}" type="datetimeFigureOut">
              <a:rPr kumimoji="1" lang="ja-JP" altLang="en-US" smtClean="0"/>
              <a:t>2026/5/1</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E1B8693F-C215-43C5-9A68-25545090CEDE}" type="slidenum">
              <a:rPr kumimoji="1" lang="ja-JP" altLang="en-US" smtClean="0"/>
              <a:t>‹#›</a:t>
            </a:fld>
            <a:endParaRPr kumimoji="1" lang="ja-JP" altLang="en-US"/>
          </a:p>
        </p:txBody>
      </p:sp>
    </p:spTree>
    <p:extLst>
      <p:ext uri="{BB962C8B-B14F-4D97-AF65-F5344CB8AC3E}">
        <p14:creationId xmlns:p14="http://schemas.microsoft.com/office/powerpoint/2010/main" val="1328545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74B793-5FF0-4431-8826-8081074C0806}" type="datetimeFigureOut">
              <a:rPr kumimoji="1" lang="ja-JP" altLang="en-US" smtClean="0"/>
              <a:t>2026/5/1</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1B8693F-C215-43C5-9A68-25545090CEDE}" type="slidenum">
              <a:rPr kumimoji="1" lang="ja-JP" altLang="en-US" smtClean="0"/>
              <a:t>‹#›</a:t>
            </a:fld>
            <a:endParaRPr kumimoji="1" lang="ja-JP" altLang="en-US"/>
          </a:p>
        </p:txBody>
      </p:sp>
    </p:spTree>
    <p:extLst>
      <p:ext uri="{BB962C8B-B14F-4D97-AF65-F5344CB8AC3E}">
        <p14:creationId xmlns:p14="http://schemas.microsoft.com/office/powerpoint/2010/main" val="2851224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72381" y="812800"/>
            <a:ext cx="2211884" cy="2844800"/>
          </a:xfrm>
        </p:spPr>
        <p:txBody>
          <a:bodyPr anchor="b"/>
          <a:lstStyle>
            <a:lvl1pPr>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2915543" y="1755425"/>
            <a:ext cx="3471863" cy="8664222"/>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72381" y="3657600"/>
            <a:ext cx="2211884" cy="6776156"/>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F74B793-5FF0-4431-8826-8081074C0806}" type="datetimeFigureOut">
              <a:rPr kumimoji="1" lang="ja-JP" altLang="en-US" smtClean="0"/>
              <a:t>2026/5/1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1B8693F-C215-43C5-9A68-25545090CEDE}" type="slidenum">
              <a:rPr kumimoji="1" lang="ja-JP" altLang="en-US" smtClean="0"/>
              <a:t>‹#›</a:t>
            </a:fld>
            <a:endParaRPr kumimoji="1" lang="ja-JP" altLang="en-US"/>
          </a:p>
        </p:txBody>
      </p:sp>
    </p:spTree>
    <p:extLst>
      <p:ext uri="{BB962C8B-B14F-4D97-AF65-F5344CB8AC3E}">
        <p14:creationId xmlns:p14="http://schemas.microsoft.com/office/powerpoint/2010/main" val="21076075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72381" y="812800"/>
            <a:ext cx="2211884" cy="2844800"/>
          </a:xfrm>
        </p:spPr>
        <p:txBody>
          <a:bodyPr anchor="b"/>
          <a:lstStyle>
            <a:lvl1pPr>
              <a:defRPr sz="24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2915543" y="1755425"/>
            <a:ext cx="3471863" cy="8664222"/>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472381" y="3657600"/>
            <a:ext cx="2211884" cy="6776156"/>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F74B793-5FF0-4431-8826-8081074C0806}" type="datetimeFigureOut">
              <a:rPr kumimoji="1" lang="ja-JP" altLang="en-US" smtClean="0"/>
              <a:t>2026/5/1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1B8693F-C215-43C5-9A68-25545090CEDE}" type="slidenum">
              <a:rPr kumimoji="1" lang="ja-JP" altLang="en-US" smtClean="0"/>
              <a:t>‹#›</a:t>
            </a:fld>
            <a:endParaRPr kumimoji="1" lang="ja-JP" altLang="en-US"/>
          </a:p>
        </p:txBody>
      </p:sp>
    </p:spTree>
    <p:extLst>
      <p:ext uri="{BB962C8B-B14F-4D97-AF65-F5344CB8AC3E}">
        <p14:creationId xmlns:p14="http://schemas.microsoft.com/office/powerpoint/2010/main" val="66154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649114"/>
            <a:ext cx="5915025" cy="2356556"/>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1488" y="3245556"/>
            <a:ext cx="5915025" cy="7735712"/>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471488" y="11300181"/>
            <a:ext cx="1543050" cy="649111"/>
          </a:xfrm>
          <a:prstGeom prst="rect">
            <a:avLst/>
          </a:prstGeom>
        </p:spPr>
        <p:txBody>
          <a:bodyPr vert="horz" lIns="91440" tIns="45720" rIns="91440" bIns="45720" rtlCol="0" anchor="ctr"/>
          <a:lstStyle>
            <a:lvl1pPr algn="l">
              <a:defRPr sz="900">
                <a:solidFill>
                  <a:schemeClr val="tx1">
                    <a:tint val="75000"/>
                  </a:schemeClr>
                </a:solidFill>
              </a:defRPr>
            </a:lvl1pPr>
          </a:lstStyle>
          <a:p>
            <a:fld id="{CF74B793-5FF0-4431-8826-8081074C0806}" type="datetimeFigureOut">
              <a:rPr kumimoji="1" lang="ja-JP" altLang="en-US" smtClean="0"/>
              <a:t>2026/5/1</a:t>
            </a:fld>
            <a:endParaRPr kumimoji="1" lang="ja-JP" altLang="en-US"/>
          </a:p>
        </p:txBody>
      </p:sp>
      <p:sp>
        <p:nvSpPr>
          <p:cNvPr id="5" name="Footer Placeholder 4"/>
          <p:cNvSpPr>
            <a:spLocks noGrp="1"/>
          </p:cNvSpPr>
          <p:nvPr>
            <p:ph type="ftr" sz="quarter" idx="3"/>
          </p:nvPr>
        </p:nvSpPr>
        <p:spPr>
          <a:xfrm>
            <a:off x="2271713" y="11300181"/>
            <a:ext cx="2314575" cy="64911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4843463" y="11300181"/>
            <a:ext cx="1543050" cy="649111"/>
          </a:xfrm>
          <a:prstGeom prst="rect">
            <a:avLst/>
          </a:prstGeom>
        </p:spPr>
        <p:txBody>
          <a:bodyPr vert="horz" lIns="91440" tIns="45720" rIns="91440" bIns="45720" rtlCol="0" anchor="ctr"/>
          <a:lstStyle>
            <a:lvl1pPr algn="r">
              <a:defRPr sz="900">
                <a:solidFill>
                  <a:schemeClr val="tx1">
                    <a:tint val="75000"/>
                  </a:schemeClr>
                </a:solidFill>
              </a:defRPr>
            </a:lvl1pPr>
          </a:lstStyle>
          <a:p>
            <a:fld id="{E1B8693F-C215-43C5-9A68-25545090CEDE}" type="slidenum">
              <a:rPr kumimoji="1" lang="ja-JP" altLang="en-US" smtClean="0"/>
              <a:t>‹#›</a:t>
            </a:fld>
            <a:endParaRPr kumimoji="1" lang="ja-JP" altLang="en-US"/>
          </a:p>
        </p:txBody>
      </p:sp>
    </p:spTree>
    <p:extLst>
      <p:ext uri="{BB962C8B-B14F-4D97-AF65-F5344CB8AC3E}">
        <p14:creationId xmlns:p14="http://schemas.microsoft.com/office/powerpoint/2010/main" val="31803263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1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7.xml"/><Relationship Id="rId4" Type="http://schemas.openxmlformats.org/officeDocument/2006/relationships/image" Target="../media/image13.emf"/></Relationships>
</file>

<file path=ppt/slides/_rels/slide1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7.xml"/><Relationship Id="rId4" Type="http://schemas.openxmlformats.org/officeDocument/2006/relationships/image" Target="../media/image16.emf"/></Relationships>
</file>

<file path=ppt/slides/_rels/slide1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7.xml"/><Relationship Id="rId5" Type="http://schemas.openxmlformats.org/officeDocument/2006/relationships/image" Target="../media/image20.emf"/><Relationship Id="rId4" Type="http://schemas.openxmlformats.org/officeDocument/2006/relationships/image" Target="../media/image19.emf"/></Relationships>
</file>

<file path=ppt/slides/_rels/slide1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emf"/></Relationships>
</file>

<file path=ppt/slides/_rels/slide1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6.emf"/></Relationships>
</file>

<file path=ppt/slides/_rels/slide1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2.emf"/><Relationship Id="rId4" Type="http://schemas.openxmlformats.org/officeDocument/2006/relationships/image" Target="../media/image31.emf"/></Relationships>
</file>

<file path=ppt/slides/_rels/slide19.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emf"/></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emf"/></Relationships>
</file>

<file path=ppt/slides/_rels/slide21.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emf"/></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emf"/><Relationship Id="rId2" Type="http://schemas.openxmlformats.org/officeDocument/2006/relationships/image" Target="../media/image44.emf"/><Relationship Id="rId1" Type="http://schemas.openxmlformats.org/officeDocument/2006/relationships/slideLayout" Target="../slideLayouts/slideLayout7.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s>
</file>

<file path=ppt/slides/_rels/slide24.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53.emf"/><Relationship Id="rId4" Type="http://schemas.openxmlformats.org/officeDocument/2006/relationships/image" Target="../media/image52.emf"/></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7.xml"/><Relationship Id="rId4" Type="http://schemas.openxmlformats.org/officeDocument/2006/relationships/chart" Target="../charts/chart5.xml"/></Relationships>
</file>

<file path=ppt/slides/_rels/slide4.xml.rels><?xml version="1.0" encoding="UTF-8" standalone="yes"?>
<Relationships xmlns="http://schemas.openxmlformats.org/package/2006/relationships"><Relationship Id="rId2" Type="http://schemas.microsoft.com/office/2018/10/relationships/comments" Target="../comments/modernComment_11A_A55E7D2A.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7.png"/><Relationship Id="rId4" Type="http://schemas.openxmlformats.org/officeDocument/2006/relationships/image" Target="../media/image4.png"/><Relationship Id="rId9"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openxmlformats.org/officeDocument/2006/relationships/chart" Target="../charts/chart12.xml"/><Relationship Id="rId3" Type="http://schemas.openxmlformats.org/officeDocument/2006/relationships/chart" Target="../charts/chart7.xml"/><Relationship Id="rId7" Type="http://schemas.openxmlformats.org/officeDocument/2006/relationships/chart" Target="../charts/chart11.xml"/><Relationship Id="rId2" Type="http://schemas.openxmlformats.org/officeDocument/2006/relationships/chart" Target="../charts/chart6.xml"/><Relationship Id="rId1" Type="http://schemas.openxmlformats.org/officeDocument/2006/relationships/slideLayout" Target="../slideLayouts/slideLayout7.xml"/><Relationship Id="rId6" Type="http://schemas.openxmlformats.org/officeDocument/2006/relationships/chart" Target="../charts/chart10.xml"/><Relationship Id="rId11" Type="http://schemas.openxmlformats.org/officeDocument/2006/relationships/chart" Target="../charts/chart15.xml"/><Relationship Id="rId5" Type="http://schemas.openxmlformats.org/officeDocument/2006/relationships/chart" Target="../charts/chart9.xml"/><Relationship Id="rId10" Type="http://schemas.openxmlformats.org/officeDocument/2006/relationships/chart" Target="../charts/chart14.xml"/><Relationship Id="rId4" Type="http://schemas.openxmlformats.org/officeDocument/2006/relationships/chart" Target="../charts/chart8.xml"/><Relationship Id="rId9" Type="http://schemas.openxmlformats.org/officeDocument/2006/relationships/chart" Target="../charts/char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2294A757-5CE3-A97D-A417-9E7A8297FEA4}"/>
              </a:ext>
            </a:extLst>
          </p:cNvPr>
          <p:cNvSpPr txBox="1"/>
          <p:nvPr/>
        </p:nvSpPr>
        <p:spPr>
          <a:xfrm>
            <a:off x="909829" y="1758283"/>
            <a:ext cx="1087157" cy="276999"/>
          </a:xfrm>
          <a:prstGeom prst="rect">
            <a:avLst/>
          </a:prstGeom>
          <a:noFill/>
        </p:spPr>
        <p:txBody>
          <a:bodyPr wrap="none" rtlCol="0">
            <a:spAutoFit/>
          </a:bodyPr>
          <a:lstStyle/>
          <a:p>
            <a:r>
              <a:rPr kumimoji="1" lang="en-US" altLang="ja-JP" sz="1200" dirty="0">
                <a:latin typeface="Arial" panose="020B0604020202020204" pitchFamily="34" charset="0"/>
                <a:cs typeface="Arial" panose="020B0604020202020204" pitchFamily="34" charset="0"/>
              </a:rPr>
              <a:t>UPD-glucose</a:t>
            </a:r>
            <a:endParaRPr kumimoji="1" lang="ja-JP" altLang="en-US" sz="1200" dirty="0">
              <a:latin typeface="Arial" panose="020B0604020202020204" pitchFamily="34" charset="0"/>
              <a:cs typeface="Arial" panose="020B0604020202020204" pitchFamily="34" charset="0"/>
            </a:endParaRPr>
          </a:p>
        </p:txBody>
      </p:sp>
      <p:sp>
        <p:nvSpPr>
          <p:cNvPr id="3" name="テキスト ボックス 2">
            <a:extLst>
              <a:ext uri="{FF2B5EF4-FFF2-40B4-BE49-F238E27FC236}">
                <a16:creationId xmlns:a16="http://schemas.microsoft.com/office/drawing/2014/main" id="{750F76CF-5C25-126A-FEAD-CADF60F94B79}"/>
              </a:ext>
            </a:extLst>
          </p:cNvPr>
          <p:cNvSpPr txBox="1"/>
          <p:nvPr/>
        </p:nvSpPr>
        <p:spPr>
          <a:xfrm>
            <a:off x="2331501" y="2391695"/>
            <a:ext cx="1981633" cy="276999"/>
          </a:xfrm>
          <a:prstGeom prst="rect">
            <a:avLst/>
          </a:prstGeom>
          <a:noFill/>
        </p:spPr>
        <p:txBody>
          <a:bodyPr wrap="none" rtlCol="0">
            <a:spAutoFit/>
          </a:bodyPr>
          <a:lstStyle/>
          <a:p>
            <a:r>
              <a:rPr kumimoji="1" lang="en-US" altLang="ja-JP" sz="1200" dirty="0">
                <a:latin typeface="Arial" panose="020B0604020202020204" pitchFamily="34" charset="0"/>
                <a:cs typeface="Arial" panose="020B0604020202020204" pitchFamily="34" charset="0"/>
              </a:rPr>
              <a:t>UPD-N-acetylglucosamine</a:t>
            </a:r>
            <a:endParaRPr kumimoji="1" lang="ja-JP" altLang="en-US" sz="1200" dirty="0">
              <a:latin typeface="Arial" panose="020B0604020202020204" pitchFamily="34" charset="0"/>
              <a:cs typeface="Arial" panose="020B0604020202020204" pitchFamily="34" charset="0"/>
            </a:endParaRPr>
          </a:p>
        </p:txBody>
      </p:sp>
      <p:sp>
        <p:nvSpPr>
          <p:cNvPr id="4" name="テキスト ボックス 3">
            <a:extLst>
              <a:ext uri="{FF2B5EF4-FFF2-40B4-BE49-F238E27FC236}">
                <a16:creationId xmlns:a16="http://schemas.microsoft.com/office/drawing/2014/main" id="{9490C33D-2535-D952-FBE3-F6F849BF6E24}"/>
              </a:ext>
            </a:extLst>
          </p:cNvPr>
          <p:cNvSpPr txBox="1"/>
          <p:nvPr/>
        </p:nvSpPr>
        <p:spPr>
          <a:xfrm>
            <a:off x="734983" y="2412932"/>
            <a:ext cx="1495922" cy="276999"/>
          </a:xfrm>
          <a:prstGeom prst="rect">
            <a:avLst/>
          </a:prstGeom>
          <a:noFill/>
        </p:spPr>
        <p:txBody>
          <a:bodyPr wrap="none" rtlCol="0">
            <a:spAutoFit/>
          </a:bodyPr>
          <a:lstStyle/>
          <a:p>
            <a:r>
              <a:rPr kumimoji="1" lang="en-US" altLang="ja-JP" sz="1200" dirty="0">
                <a:latin typeface="Arial" panose="020B0604020202020204" pitchFamily="34" charset="0"/>
                <a:cs typeface="Arial" panose="020B0604020202020204" pitchFamily="34" charset="0"/>
              </a:rPr>
              <a:t>UPD-</a:t>
            </a:r>
            <a:r>
              <a:rPr kumimoji="1" lang="en-US" altLang="ja-JP" sz="1200" dirty="0" err="1">
                <a:latin typeface="Arial" panose="020B0604020202020204" pitchFamily="34" charset="0"/>
                <a:cs typeface="Arial" panose="020B0604020202020204" pitchFamily="34" charset="0"/>
              </a:rPr>
              <a:t>glucronic</a:t>
            </a:r>
            <a:r>
              <a:rPr kumimoji="1" lang="en-US" altLang="ja-JP" sz="1200" dirty="0">
                <a:latin typeface="Arial" panose="020B0604020202020204" pitchFamily="34" charset="0"/>
                <a:cs typeface="Arial" panose="020B0604020202020204" pitchFamily="34" charset="0"/>
              </a:rPr>
              <a:t> acid</a:t>
            </a:r>
            <a:endParaRPr kumimoji="1" lang="ja-JP" altLang="en-US" sz="1200" dirty="0">
              <a:latin typeface="Arial" panose="020B0604020202020204" pitchFamily="34" charset="0"/>
              <a:cs typeface="Arial" panose="020B0604020202020204" pitchFamily="34" charset="0"/>
            </a:endParaRPr>
          </a:p>
        </p:txBody>
      </p:sp>
      <p:sp>
        <p:nvSpPr>
          <p:cNvPr id="5" name="テキスト ボックス 4">
            <a:extLst>
              <a:ext uri="{FF2B5EF4-FFF2-40B4-BE49-F238E27FC236}">
                <a16:creationId xmlns:a16="http://schemas.microsoft.com/office/drawing/2014/main" id="{15371ED3-9F39-A79B-3EBA-0B112CC0FCF1}"/>
              </a:ext>
            </a:extLst>
          </p:cNvPr>
          <p:cNvSpPr txBox="1"/>
          <p:nvPr/>
        </p:nvSpPr>
        <p:spPr>
          <a:xfrm>
            <a:off x="2331501" y="1033222"/>
            <a:ext cx="1685077" cy="276999"/>
          </a:xfrm>
          <a:prstGeom prst="rect">
            <a:avLst/>
          </a:prstGeom>
          <a:noFill/>
        </p:spPr>
        <p:txBody>
          <a:bodyPr wrap="none" rtlCol="0">
            <a:spAutoFit/>
          </a:bodyPr>
          <a:lstStyle/>
          <a:p>
            <a:r>
              <a:rPr lang="en-US" altLang="ja-JP" sz="1200" dirty="0">
                <a:latin typeface="Arial" panose="020B0604020202020204" pitchFamily="34" charset="0"/>
                <a:cs typeface="Arial" panose="020B0604020202020204" pitchFamily="34" charset="0"/>
              </a:rPr>
              <a:t>Fructose-6-phosphate</a:t>
            </a:r>
            <a:endParaRPr kumimoji="1" lang="ja-JP" altLang="en-US" sz="1200" dirty="0">
              <a:latin typeface="Arial" panose="020B0604020202020204" pitchFamily="34" charset="0"/>
              <a:cs typeface="Arial" panose="020B0604020202020204" pitchFamily="34" charset="0"/>
            </a:endParaRPr>
          </a:p>
        </p:txBody>
      </p:sp>
      <p:sp>
        <p:nvSpPr>
          <p:cNvPr id="6" name="テキスト ボックス 5">
            <a:extLst>
              <a:ext uri="{FF2B5EF4-FFF2-40B4-BE49-F238E27FC236}">
                <a16:creationId xmlns:a16="http://schemas.microsoft.com/office/drawing/2014/main" id="{AADF4427-076F-62D3-9898-8158981D8707}"/>
              </a:ext>
            </a:extLst>
          </p:cNvPr>
          <p:cNvSpPr txBox="1"/>
          <p:nvPr/>
        </p:nvSpPr>
        <p:spPr>
          <a:xfrm>
            <a:off x="2284587" y="1629695"/>
            <a:ext cx="1981633" cy="276999"/>
          </a:xfrm>
          <a:prstGeom prst="rect">
            <a:avLst/>
          </a:prstGeom>
          <a:noFill/>
        </p:spPr>
        <p:txBody>
          <a:bodyPr wrap="none" rtlCol="0">
            <a:spAutoFit/>
          </a:bodyPr>
          <a:lstStyle/>
          <a:p>
            <a:r>
              <a:rPr lang="en-US" altLang="ja-JP" sz="1200" dirty="0">
                <a:latin typeface="Arial" panose="020B0604020202020204" pitchFamily="34" charset="0"/>
                <a:cs typeface="Arial" panose="020B0604020202020204" pitchFamily="34" charset="0"/>
              </a:rPr>
              <a:t>Glucosamine-6-phosphate</a:t>
            </a:r>
            <a:endParaRPr kumimoji="1" lang="ja-JP" altLang="en-US" sz="1200" dirty="0">
              <a:latin typeface="Arial" panose="020B0604020202020204" pitchFamily="34" charset="0"/>
              <a:cs typeface="Arial" panose="020B0604020202020204" pitchFamily="34" charset="0"/>
            </a:endParaRPr>
          </a:p>
        </p:txBody>
      </p:sp>
      <p:sp>
        <p:nvSpPr>
          <p:cNvPr id="7" name="テキスト ボックス 6">
            <a:extLst>
              <a:ext uri="{FF2B5EF4-FFF2-40B4-BE49-F238E27FC236}">
                <a16:creationId xmlns:a16="http://schemas.microsoft.com/office/drawing/2014/main" id="{1CB9DA00-C88C-BAEB-00CB-4A8D250A294E}"/>
              </a:ext>
            </a:extLst>
          </p:cNvPr>
          <p:cNvSpPr txBox="1"/>
          <p:nvPr/>
        </p:nvSpPr>
        <p:spPr>
          <a:xfrm>
            <a:off x="1968411" y="3136512"/>
            <a:ext cx="933269" cy="276999"/>
          </a:xfrm>
          <a:prstGeom prst="rect">
            <a:avLst/>
          </a:prstGeom>
          <a:noFill/>
        </p:spPr>
        <p:txBody>
          <a:bodyPr wrap="none" rtlCol="0">
            <a:spAutoFit/>
          </a:bodyPr>
          <a:lstStyle/>
          <a:p>
            <a:r>
              <a:rPr lang="en-US" altLang="ja-JP" sz="1200" dirty="0" err="1">
                <a:latin typeface="Arial" panose="020B0604020202020204" pitchFamily="34" charset="0"/>
                <a:cs typeface="Arial" panose="020B0604020202020204" pitchFamily="34" charset="0"/>
              </a:rPr>
              <a:t>Heparosan</a:t>
            </a:r>
            <a:endParaRPr kumimoji="1" lang="ja-JP" altLang="en-US" sz="1200" dirty="0">
              <a:latin typeface="Arial" panose="020B0604020202020204" pitchFamily="34" charset="0"/>
              <a:cs typeface="Arial" panose="020B0604020202020204" pitchFamily="34" charset="0"/>
            </a:endParaRPr>
          </a:p>
        </p:txBody>
      </p:sp>
      <p:cxnSp>
        <p:nvCxnSpPr>
          <p:cNvPr id="8" name="直線矢印コネクタ 7">
            <a:extLst>
              <a:ext uri="{FF2B5EF4-FFF2-40B4-BE49-F238E27FC236}">
                <a16:creationId xmlns:a16="http://schemas.microsoft.com/office/drawing/2014/main" id="{CE2B0E59-8314-6C22-27B3-0A113AE4B7A4}"/>
              </a:ext>
            </a:extLst>
          </p:cNvPr>
          <p:cNvCxnSpPr>
            <a:stCxn id="5" idx="2"/>
          </p:cNvCxnSpPr>
          <p:nvPr/>
        </p:nvCxnSpPr>
        <p:spPr>
          <a:xfrm flipH="1">
            <a:off x="3174039" y="1310221"/>
            <a:ext cx="1" cy="31947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 name="直線矢印コネクタ 8">
            <a:extLst>
              <a:ext uri="{FF2B5EF4-FFF2-40B4-BE49-F238E27FC236}">
                <a16:creationId xmlns:a16="http://schemas.microsoft.com/office/drawing/2014/main" id="{D00EE63A-95CF-1F70-9046-850E18772290}"/>
              </a:ext>
            </a:extLst>
          </p:cNvPr>
          <p:cNvCxnSpPr/>
          <p:nvPr/>
        </p:nvCxnSpPr>
        <p:spPr>
          <a:xfrm flipH="1">
            <a:off x="3174039" y="1850958"/>
            <a:ext cx="1" cy="31947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直線矢印コネクタ 9">
            <a:extLst>
              <a:ext uri="{FF2B5EF4-FFF2-40B4-BE49-F238E27FC236}">
                <a16:creationId xmlns:a16="http://schemas.microsoft.com/office/drawing/2014/main" id="{205866BF-0CB2-CC9A-DD7C-8540A18C2578}"/>
              </a:ext>
            </a:extLst>
          </p:cNvPr>
          <p:cNvCxnSpPr/>
          <p:nvPr/>
        </p:nvCxnSpPr>
        <p:spPr>
          <a:xfrm flipH="1">
            <a:off x="3275403" y="1954253"/>
            <a:ext cx="1" cy="31947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 name="直線矢印コネクタ 10">
            <a:extLst>
              <a:ext uri="{FF2B5EF4-FFF2-40B4-BE49-F238E27FC236}">
                <a16:creationId xmlns:a16="http://schemas.microsoft.com/office/drawing/2014/main" id="{4F5D2314-078E-2F32-2A6D-B6B95DDBAA46}"/>
              </a:ext>
            </a:extLst>
          </p:cNvPr>
          <p:cNvCxnSpPr/>
          <p:nvPr/>
        </p:nvCxnSpPr>
        <p:spPr>
          <a:xfrm flipH="1">
            <a:off x="3376767" y="2093458"/>
            <a:ext cx="1" cy="31947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2" name="テキスト ボックス 11">
            <a:extLst>
              <a:ext uri="{FF2B5EF4-FFF2-40B4-BE49-F238E27FC236}">
                <a16:creationId xmlns:a16="http://schemas.microsoft.com/office/drawing/2014/main" id="{46DC5A35-ECB5-C886-734F-D1AE487EDF38}"/>
              </a:ext>
            </a:extLst>
          </p:cNvPr>
          <p:cNvSpPr txBox="1"/>
          <p:nvPr/>
        </p:nvSpPr>
        <p:spPr>
          <a:xfrm>
            <a:off x="3286235" y="1359124"/>
            <a:ext cx="569387" cy="276999"/>
          </a:xfrm>
          <a:prstGeom prst="rect">
            <a:avLst/>
          </a:prstGeom>
          <a:noFill/>
          <a:ln>
            <a:solidFill>
              <a:schemeClr val="tx1"/>
            </a:solidFill>
          </a:ln>
        </p:spPr>
        <p:txBody>
          <a:bodyPr wrap="none" rtlCol="0">
            <a:spAutoFit/>
          </a:bodyPr>
          <a:lstStyle/>
          <a:p>
            <a:r>
              <a:rPr lang="en-US" altLang="ja-JP" sz="1200" dirty="0" err="1">
                <a:latin typeface="Arial" panose="020B0604020202020204" pitchFamily="34" charset="0"/>
                <a:cs typeface="Arial" panose="020B0604020202020204" pitchFamily="34" charset="0"/>
              </a:rPr>
              <a:t>GlmS</a:t>
            </a:r>
            <a:endParaRPr kumimoji="1" lang="ja-JP" altLang="en-US" sz="1200" dirty="0">
              <a:latin typeface="Arial" panose="020B0604020202020204" pitchFamily="34" charset="0"/>
              <a:cs typeface="Arial" panose="020B0604020202020204" pitchFamily="34" charset="0"/>
            </a:endParaRPr>
          </a:p>
        </p:txBody>
      </p:sp>
      <p:cxnSp>
        <p:nvCxnSpPr>
          <p:cNvPr id="13" name="直線矢印コネクタ 12">
            <a:extLst>
              <a:ext uri="{FF2B5EF4-FFF2-40B4-BE49-F238E27FC236}">
                <a16:creationId xmlns:a16="http://schemas.microsoft.com/office/drawing/2014/main" id="{6BF90598-47F0-56E1-348F-B546FF870873}"/>
              </a:ext>
            </a:extLst>
          </p:cNvPr>
          <p:cNvCxnSpPr/>
          <p:nvPr/>
        </p:nvCxnSpPr>
        <p:spPr>
          <a:xfrm flipH="1">
            <a:off x="1483597" y="2113990"/>
            <a:ext cx="1" cy="31947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テキスト ボックス 13">
            <a:extLst>
              <a:ext uri="{FF2B5EF4-FFF2-40B4-BE49-F238E27FC236}">
                <a16:creationId xmlns:a16="http://schemas.microsoft.com/office/drawing/2014/main" id="{C5AD6C6E-47D3-2474-3E14-5D67E06C0944}"/>
              </a:ext>
            </a:extLst>
          </p:cNvPr>
          <p:cNvSpPr txBox="1"/>
          <p:nvPr/>
        </p:nvSpPr>
        <p:spPr>
          <a:xfrm>
            <a:off x="1632287" y="2093458"/>
            <a:ext cx="474810" cy="276999"/>
          </a:xfrm>
          <a:prstGeom prst="rect">
            <a:avLst/>
          </a:prstGeom>
          <a:noFill/>
          <a:ln>
            <a:solidFill>
              <a:schemeClr val="tx1"/>
            </a:solidFill>
          </a:ln>
        </p:spPr>
        <p:txBody>
          <a:bodyPr wrap="none" rtlCol="0">
            <a:spAutoFit/>
          </a:bodyPr>
          <a:lstStyle/>
          <a:p>
            <a:r>
              <a:rPr kumimoji="1" lang="en-US" altLang="ja-JP" sz="1200" dirty="0" err="1">
                <a:latin typeface="Arial" panose="020B0604020202020204" pitchFamily="34" charset="0"/>
                <a:cs typeface="Arial" panose="020B0604020202020204" pitchFamily="34" charset="0"/>
              </a:rPr>
              <a:t>KfiD</a:t>
            </a:r>
            <a:endParaRPr kumimoji="1" lang="ja-JP" altLang="en-US" sz="1200" dirty="0">
              <a:latin typeface="Arial" panose="020B0604020202020204" pitchFamily="34" charset="0"/>
              <a:cs typeface="Arial" panose="020B0604020202020204" pitchFamily="34" charset="0"/>
            </a:endParaRPr>
          </a:p>
        </p:txBody>
      </p:sp>
      <p:cxnSp>
        <p:nvCxnSpPr>
          <p:cNvPr id="15" name="直線矢印コネクタ 14">
            <a:extLst>
              <a:ext uri="{FF2B5EF4-FFF2-40B4-BE49-F238E27FC236}">
                <a16:creationId xmlns:a16="http://schemas.microsoft.com/office/drawing/2014/main" id="{A8317538-5A24-6CC6-FE6F-E1AE1BCD3ED3}"/>
              </a:ext>
            </a:extLst>
          </p:cNvPr>
          <p:cNvCxnSpPr>
            <a:cxnSpLocks/>
          </p:cNvCxnSpPr>
          <p:nvPr/>
        </p:nvCxnSpPr>
        <p:spPr>
          <a:xfrm>
            <a:off x="1596610" y="2791972"/>
            <a:ext cx="371801" cy="23844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直線矢印コネクタ 15">
            <a:extLst>
              <a:ext uri="{FF2B5EF4-FFF2-40B4-BE49-F238E27FC236}">
                <a16:creationId xmlns:a16="http://schemas.microsoft.com/office/drawing/2014/main" id="{5126960D-FD0B-1571-4F95-DE81C62493B5}"/>
              </a:ext>
            </a:extLst>
          </p:cNvPr>
          <p:cNvCxnSpPr>
            <a:cxnSpLocks/>
          </p:cNvCxnSpPr>
          <p:nvPr/>
        </p:nvCxnSpPr>
        <p:spPr>
          <a:xfrm flipH="1">
            <a:off x="2768839" y="2786662"/>
            <a:ext cx="371801" cy="23844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7" name="テキスト ボックス 16">
            <a:extLst>
              <a:ext uri="{FF2B5EF4-FFF2-40B4-BE49-F238E27FC236}">
                <a16:creationId xmlns:a16="http://schemas.microsoft.com/office/drawing/2014/main" id="{6F057F7D-7D5A-6674-F252-2C8CC5B36F0A}"/>
              </a:ext>
            </a:extLst>
          </p:cNvPr>
          <p:cNvSpPr txBox="1"/>
          <p:nvPr/>
        </p:nvSpPr>
        <p:spPr>
          <a:xfrm>
            <a:off x="3048830" y="2896358"/>
            <a:ext cx="466794" cy="276999"/>
          </a:xfrm>
          <a:prstGeom prst="rect">
            <a:avLst/>
          </a:prstGeom>
          <a:noFill/>
          <a:ln>
            <a:solidFill>
              <a:schemeClr val="tx1"/>
            </a:solidFill>
          </a:ln>
        </p:spPr>
        <p:txBody>
          <a:bodyPr wrap="none" rtlCol="0">
            <a:spAutoFit/>
          </a:bodyPr>
          <a:lstStyle/>
          <a:p>
            <a:r>
              <a:rPr kumimoji="1" lang="en-US" altLang="ja-JP" sz="1200" dirty="0" err="1">
                <a:latin typeface="Arial" panose="020B0604020202020204" pitchFamily="34" charset="0"/>
                <a:cs typeface="Arial" panose="020B0604020202020204" pitchFamily="34" charset="0"/>
              </a:rPr>
              <a:t>Kfi</a:t>
            </a:r>
            <a:r>
              <a:rPr lang="en-US" altLang="ja-JP" sz="1200" dirty="0" err="1">
                <a:latin typeface="Arial" panose="020B0604020202020204" pitchFamily="34" charset="0"/>
                <a:cs typeface="Arial" panose="020B0604020202020204" pitchFamily="34" charset="0"/>
              </a:rPr>
              <a:t>A</a:t>
            </a:r>
            <a:endParaRPr kumimoji="1" lang="ja-JP" altLang="en-US" sz="1200" dirty="0">
              <a:latin typeface="Arial" panose="020B0604020202020204" pitchFamily="34" charset="0"/>
              <a:cs typeface="Arial" panose="020B0604020202020204" pitchFamily="34" charset="0"/>
            </a:endParaRPr>
          </a:p>
        </p:txBody>
      </p:sp>
      <p:sp>
        <p:nvSpPr>
          <p:cNvPr id="18" name="テキスト ボックス 17">
            <a:extLst>
              <a:ext uri="{FF2B5EF4-FFF2-40B4-BE49-F238E27FC236}">
                <a16:creationId xmlns:a16="http://schemas.microsoft.com/office/drawing/2014/main" id="{F6267F12-8050-8870-D6FF-FA4FB29A6906}"/>
              </a:ext>
            </a:extLst>
          </p:cNvPr>
          <p:cNvSpPr txBox="1"/>
          <p:nvPr/>
        </p:nvSpPr>
        <p:spPr>
          <a:xfrm>
            <a:off x="1056241" y="2886607"/>
            <a:ext cx="474810" cy="276999"/>
          </a:xfrm>
          <a:prstGeom prst="rect">
            <a:avLst/>
          </a:prstGeom>
          <a:noFill/>
          <a:ln>
            <a:solidFill>
              <a:schemeClr val="tx1"/>
            </a:solidFill>
          </a:ln>
        </p:spPr>
        <p:txBody>
          <a:bodyPr wrap="none" rtlCol="0">
            <a:spAutoFit/>
          </a:bodyPr>
          <a:lstStyle/>
          <a:p>
            <a:r>
              <a:rPr kumimoji="1" lang="en-US" altLang="ja-JP" sz="1200" dirty="0" err="1">
                <a:latin typeface="Arial" panose="020B0604020202020204" pitchFamily="34" charset="0"/>
                <a:cs typeface="Arial" panose="020B0604020202020204" pitchFamily="34" charset="0"/>
              </a:rPr>
              <a:t>KfiC</a:t>
            </a:r>
            <a:endParaRPr kumimoji="1" lang="ja-JP" altLang="en-US" sz="1200" dirty="0">
              <a:latin typeface="Arial" panose="020B0604020202020204" pitchFamily="34" charset="0"/>
              <a:cs typeface="Arial" panose="020B0604020202020204" pitchFamily="34" charset="0"/>
            </a:endParaRPr>
          </a:p>
        </p:txBody>
      </p:sp>
      <p:sp>
        <p:nvSpPr>
          <p:cNvPr id="19" name="テキスト ボックス 18">
            <a:extLst>
              <a:ext uri="{FF2B5EF4-FFF2-40B4-BE49-F238E27FC236}">
                <a16:creationId xmlns:a16="http://schemas.microsoft.com/office/drawing/2014/main" id="{3959C3E6-C87A-B1CC-25CA-1E388E1CEC0F}"/>
              </a:ext>
            </a:extLst>
          </p:cNvPr>
          <p:cNvSpPr txBox="1"/>
          <p:nvPr/>
        </p:nvSpPr>
        <p:spPr>
          <a:xfrm>
            <a:off x="749368" y="846966"/>
            <a:ext cx="320922" cy="276999"/>
          </a:xfrm>
          <a:prstGeom prst="rect">
            <a:avLst/>
          </a:prstGeom>
          <a:noFill/>
        </p:spPr>
        <p:txBody>
          <a:bodyPr wrap="none" rtlCol="0">
            <a:spAutoFit/>
          </a:bodyPr>
          <a:lstStyle/>
          <a:p>
            <a:r>
              <a:rPr lang="en-US" altLang="ja-JP" sz="1200" b="1" dirty="0">
                <a:latin typeface="Arial" panose="020B0604020202020204" pitchFamily="34" charset="0"/>
                <a:cs typeface="Arial" panose="020B0604020202020204" pitchFamily="34" charset="0"/>
              </a:rPr>
              <a:t>a)</a:t>
            </a:r>
            <a:endParaRPr kumimoji="1" lang="ja-JP" altLang="en-US" sz="1200" b="1" dirty="0">
              <a:latin typeface="Arial" panose="020B0604020202020204" pitchFamily="34" charset="0"/>
              <a:cs typeface="Arial" panose="020B0604020202020204" pitchFamily="34" charset="0"/>
            </a:endParaRPr>
          </a:p>
        </p:txBody>
      </p:sp>
      <p:sp>
        <p:nvSpPr>
          <p:cNvPr id="20" name="テキスト ボックス 19">
            <a:extLst>
              <a:ext uri="{FF2B5EF4-FFF2-40B4-BE49-F238E27FC236}">
                <a16:creationId xmlns:a16="http://schemas.microsoft.com/office/drawing/2014/main" id="{4C273AE3-A44B-002B-0150-BF4B7F40268D}"/>
              </a:ext>
            </a:extLst>
          </p:cNvPr>
          <p:cNvSpPr txBox="1"/>
          <p:nvPr/>
        </p:nvSpPr>
        <p:spPr>
          <a:xfrm>
            <a:off x="201230" y="336058"/>
            <a:ext cx="4572000" cy="307777"/>
          </a:xfrm>
          <a:prstGeom prst="rect">
            <a:avLst/>
          </a:prstGeom>
          <a:noFill/>
        </p:spPr>
        <p:txBody>
          <a:bodyPr wrap="square" rtlCol="0">
            <a:spAutoFit/>
          </a:bodyPr>
          <a:lstStyle/>
          <a:p>
            <a:r>
              <a:rPr lang="en-US" altLang="ja-JP" sz="1400" b="1" dirty="0">
                <a:latin typeface="Arial" panose="020B0604020202020204" pitchFamily="34" charset="0"/>
                <a:cs typeface="Arial" panose="020B0604020202020204" pitchFamily="34" charset="0"/>
              </a:rPr>
              <a:t>Extended Data Fig. 1  </a:t>
            </a:r>
            <a:r>
              <a:rPr lang="en-US" altLang="ja-JP" sz="1400" b="1" dirty="0" err="1">
                <a:latin typeface="Arial" panose="020B0604020202020204" pitchFamily="34" charset="0"/>
                <a:cs typeface="Arial" panose="020B0604020202020204" pitchFamily="34" charset="0"/>
              </a:rPr>
              <a:t>Heparosan</a:t>
            </a:r>
            <a:r>
              <a:rPr lang="en-US" altLang="ja-JP" sz="1400" b="1" dirty="0">
                <a:latin typeface="Arial" panose="020B0604020202020204" pitchFamily="34" charset="0"/>
                <a:cs typeface="Arial" panose="020B0604020202020204" pitchFamily="34" charset="0"/>
              </a:rPr>
              <a:t> fermentation  </a:t>
            </a:r>
            <a:endParaRPr lang="ja-JP" altLang="en-US" sz="1400" b="1" dirty="0">
              <a:latin typeface="Arial" panose="020B0604020202020204" pitchFamily="34" charset="0"/>
              <a:cs typeface="Arial" panose="020B0604020202020204" pitchFamily="34" charset="0"/>
            </a:endParaRPr>
          </a:p>
        </p:txBody>
      </p:sp>
      <p:graphicFrame>
        <p:nvGraphicFramePr>
          <p:cNvPr id="21" name="グラフ 20">
            <a:extLst>
              <a:ext uri="{FF2B5EF4-FFF2-40B4-BE49-F238E27FC236}">
                <a16:creationId xmlns:a16="http://schemas.microsoft.com/office/drawing/2014/main" id="{7C2E48D9-9EE9-25F4-8E4B-3CF49ED35386}"/>
              </a:ext>
            </a:extLst>
          </p:cNvPr>
          <p:cNvGraphicFramePr>
            <a:graphicFrameLocks/>
          </p:cNvGraphicFramePr>
          <p:nvPr>
            <p:extLst>
              <p:ext uri="{D42A27DB-BD31-4B8C-83A1-F6EECF244321}">
                <p14:modId xmlns:p14="http://schemas.microsoft.com/office/powerpoint/2010/main" val="12849741"/>
              </p:ext>
            </p:extLst>
          </p:nvPr>
        </p:nvGraphicFramePr>
        <p:xfrm>
          <a:off x="972379" y="3996045"/>
          <a:ext cx="4572000" cy="2743200"/>
        </p:xfrm>
        <a:graphic>
          <a:graphicData uri="http://schemas.openxmlformats.org/drawingml/2006/chart">
            <c:chart xmlns:c="http://schemas.openxmlformats.org/drawingml/2006/chart" xmlns:r="http://schemas.openxmlformats.org/officeDocument/2006/relationships" r:id="rId2"/>
          </a:graphicData>
        </a:graphic>
      </p:graphicFrame>
      <p:sp>
        <p:nvSpPr>
          <p:cNvPr id="22" name="テキスト ボックス 21">
            <a:extLst>
              <a:ext uri="{FF2B5EF4-FFF2-40B4-BE49-F238E27FC236}">
                <a16:creationId xmlns:a16="http://schemas.microsoft.com/office/drawing/2014/main" id="{C3EB28F2-8FA5-F0D7-9884-18CB26450F72}"/>
              </a:ext>
            </a:extLst>
          </p:cNvPr>
          <p:cNvSpPr txBox="1"/>
          <p:nvPr/>
        </p:nvSpPr>
        <p:spPr>
          <a:xfrm>
            <a:off x="2687303" y="6734749"/>
            <a:ext cx="1463862" cy="276999"/>
          </a:xfrm>
          <a:prstGeom prst="rect">
            <a:avLst/>
          </a:prstGeom>
          <a:noFill/>
        </p:spPr>
        <p:txBody>
          <a:bodyPr wrap="none" rtlCol="0">
            <a:spAutoFit/>
          </a:bodyPr>
          <a:lstStyle/>
          <a:p>
            <a:r>
              <a:rPr kumimoji="1" lang="en-US" altLang="ja-JP" sz="1200" dirty="0">
                <a:latin typeface="Arial" panose="020B0604020202020204" pitchFamily="34" charset="0"/>
                <a:cs typeface="Arial" panose="020B0604020202020204" pitchFamily="34" charset="0"/>
              </a:rPr>
              <a:t>Cultivation</a:t>
            </a:r>
            <a:r>
              <a:rPr kumimoji="1" lang="ja-JP" altLang="en-US" sz="1200" dirty="0">
                <a:latin typeface="Arial" panose="020B0604020202020204" pitchFamily="34" charset="0"/>
                <a:cs typeface="Arial" panose="020B0604020202020204" pitchFamily="34" charset="0"/>
              </a:rPr>
              <a:t> </a:t>
            </a:r>
            <a:r>
              <a:rPr kumimoji="1" lang="en-US" altLang="ja-JP" sz="1200" dirty="0">
                <a:latin typeface="Arial" panose="020B0604020202020204" pitchFamily="34" charset="0"/>
                <a:cs typeface="Arial" panose="020B0604020202020204" pitchFamily="34" charset="0"/>
              </a:rPr>
              <a:t>time (h)</a:t>
            </a:r>
            <a:endParaRPr kumimoji="1" lang="ja-JP" altLang="en-US" sz="1200" dirty="0">
              <a:latin typeface="Arial" panose="020B0604020202020204" pitchFamily="34" charset="0"/>
              <a:cs typeface="Arial" panose="020B0604020202020204" pitchFamily="34" charset="0"/>
            </a:endParaRPr>
          </a:p>
        </p:txBody>
      </p:sp>
      <p:sp>
        <p:nvSpPr>
          <p:cNvPr id="23" name="テキスト ボックス 22">
            <a:extLst>
              <a:ext uri="{FF2B5EF4-FFF2-40B4-BE49-F238E27FC236}">
                <a16:creationId xmlns:a16="http://schemas.microsoft.com/office/drawing/2014/main" id="{598EAAF2-7BC4-EA23-8501-34811AF46F69}"/>
              </a:ext>
            </a:extLst>
          </p:cNvPr>
          <p:cNvSpPr txBox="1"/>
          <p:nvPr/>
        </p:nvSpPr>
        <p:spPr>
          <a:xfrm rot="16200000">
            <a:off x="247897" y="5153363"/>
            <a:ext cx="1311578" cy="276999"/>
          </a:xfrm>
          <a:prstGeom prst="rect">
            <a:avLst/>
          </a:prstGeom>
          <a:noFill/>
        </p:spPr>
        <p:txBody>
          <a:bodyPr wrap="none" rtlCol="0">
            <a:spAutoFit/>
          </a:bodyPr>
          <a:lstStyle/>
          <a:p>
            <a:r>
              <a:rPr lang="en-US" altLang="ja-JP" sz="1200" dirty="0">
                <a:latin typeface="Arial" panose="020B0604020202020204" pitchFamily="34" charset="0"/>
                <a:cs typeface="Arial" panose="020B0604020202020204" pitchFamily="34" charset="0"/>
              </a:rPr>
              <a:t>Growth (</a:t>
            </a:r>
            <a:r>
              <a:rPr lang="en-US" altLang="ja-JP" sz="1200" dirty="0" err="1">
                <a:latin typeface="Arial" panose="020B0604020202020204" pitchFamily="34" charset="0"/>
                <a:cs typeface="Arial" panose="020B0604020202020204" pitchFamily="34" charset="0"/>
              </a:rPr>
              <a:t>OD660</a:t>
            </a:r>
            <a:r>
              <a:rPr lang="en-US" altLang="ja-JP" sz="1200" dirty="0">
                <a:latin typeface="Arial" panose="020B0604020202020204" pitchFamily="34" charset="0"/>
                <a:cs typeface="Arial" panose="020B0604020202020204" pitchFamily="34" charset="0"/>
              </a:rPr>
              <a:t>)</a:t>
            </a:r>
            <a:endParaRPr kumimoji="1" lang="ja-JP" altLang="en-US" sz="1200" dirty="0">
              <a:latin typeface="Arial" panose="020B0604020202020204" pitchFamily="34" charset="0"/>
              <a:cs typeface="Arial" panose="020B0604020202020204" pitchFamily="34" charset="0"/>
            </a:endParaRPr>
          </a:p>
        </p:txBody>
      </p:sp>
      <p:sp>
        <p:nvSpPr>
          <p:cNvPr id="24" name="テキスト ボックス 23">
            <a:extLst>
              <a:ext uri="{FF2B5EF4-FFF2-40B4-BE49-F238E27FC236}">
                <a16:creationId xmlns:a16="http://schemas.microsoft.com/office/drawing/2014/main" id="{8C8ECE03-F33C-D6E5-F34C-74DC83B6544F}"/>
              </a:ext>
            </a:extLst>
          </p:cNvPr>
          <p:cNvSpPr txBox="1"/>
          <p:nvPr/>
        </p:nvSpPr>
        <p:spPr>
          <a:xfrm rot="16200000">
            <a:off x="4831947" y="5261667"/>
            <a:ext cx="1592103" cy="276999"/>
          </a:xfrm>
          <a:prstGeom prst="rect">
            <a:avLst/>
          </a:prstGeom>
          <a:noFill/>
        </p:spPr>
        <p:txBody>
          <a:bodyPr wrap="none" rtlCol="0">
            <a:spAutoFit/>
          </a:bodyPr>
          <a:lstStyle/>
          <a:p>
            <a:r>
              <a:rPr lang="en-US" altLang="ja-JP" sz="1200" dirty="0" err="1">
                <a:latin typeface="Arial" panose="020B0604020202020204" pitchFamily="34" charset="0"/>
                <a:cs typeface="Arial" panose="020B0604020202020204" pitchFamily="34" charset="0"/>
              </a:rPr>
              <a:t>Heparosan</a:t>
            </a:r>
            <a:r>
              <a:rPr lang="en-US" altLang="ja-JP" sz="1200" dirty="0">
                <a:latin typeface="Arial" panose="020B0604020202020204" pitchFamily="34" charset="0"/>
                <a:cs typeface="Arial" panose="020B0604020202020204" pitchFamily="34" charset="0"/>
              </a:rPr>
              <a:t> titer (g/L)</a:t>
            </a:r>
            <a:endParaRPr kumimoji="1" lang="ja-JP" altLang="en-US" sz="1200" dirty="0">
              <a:latin typeface="Arial" panose="020B0604020202020204" pitchFamily="34" charset="0"/>
              <a:cs typeface="Arial" panose="020B0604020202020204" pitchFamily="34" charset="0"/>
            </a:endParaRPr>
          </a:p>
        </p:txBody>
      </p:sp>
      <p:sp>
        <p:nvSpPr>
          <p:cNvPr id="25" name="テキスト ボックス 24">
            <a:extLst>
              <a:ext uri="{FF2B5EF4-FFF2-40B4-BE49-F238E27FC236}">
                <a16:creationId xmlns:a16="http://schemas.microsoft.com/office/drawing/2014/main" id="{416AFC04-E999-11AC-D827-963802D4E556}"/>
              </a:ext>
            </a:extLst>
          </p:cNvPr>
          <p:cNvSpPr txBox="1"/>
          <p:nvPr/>
        </p:nvSpPr>
        <p:spPr>
          <a:xfrm>
            <a:off x="765186" y="3744780"/>
            <a:ext cx="330540" cy="276999"/>
          </a:xfrm>
          <a:prstGeom prst="rect">
            <a:avLst/>
          </a:prstGeom>
          <a:noFill/>
        </p:spPr>
        <p:txBody>
          <a:bodyPr wrap="none" rtlCol="0">
            <a:spAutoFit/>
          </a:bodyPr>
          <a:lstStyle/>
          <a:p>
            <a:r>
              <a:rPr lang="en-US" altLang="ja-JP" sz="1200" b="1" dirty="0">
                <a:latin typeface="Arial" panose="020B0604020202020204" pitchFamily="34" charset="0"/>
                <a:cs typeface="Arial" panose="020B0604020202020204" pitchFamily="34" charset="0"/>
              </a:rPr>
              <a:t>b)</a:t>
            </a:r>
            <a:endParaRPr kumimoji="1" lang="ja-JP" altLang="en-US" sz="1200" b="1" dirty="0">
              <a:latin typeface="Arial" panose="020B0604020202020204" pitchFamily="34" charset="0"/>
              <a:cs typeface="Arial" panose="020B0604020202020204" pitchFamily="34" charset="0"/>
            </a:endParaRPr>
          </a:p>
        </p:txBody>
      </p:sp>
      <p:sp>
        <p:nvSpPr>
          <p:cNvPr id="26" name="テキスト ボックス 25">
            <a:extLst>
              <a:ext uri="{FF2B5EF4-FFF2-40B4-BE49-F238E27FC236}">
                <a16:creationId xmlns:a16="http://schemas.microsoft.com/office/drawing/2014/main" id="{5086F184-5C05-B072-09BD-EAA7AF400B22}"/>
              </a:ext>
            </a:extLst>
          </p:cNvPr>
          <p:cNvSpPr txBox="1"/>
          <p:nvPr/>
        </p:nvSpPr>
        <p:spPr>
          <a:xfrm>
            <a:off x="248532" y="7281766"/>
            <a:ext cx="6360935" cy="1569660"/>
          </a:xfrm>
          <a:prstGeom prst="rect">
            <a:avLst/>
          </a:prstGeom>
          <a:noFill/>
        </p:spPr>
        <p:txBody>
          <a:bodyPr wrap="square" rtlCol="0">
            <a:spAutoFit/>
          </a:bodyPr>
          <a:lstStyle/>
          <a:p>
            <a:r>
              <a:rPr lang="en-US" altLang="ja-JP" sz="1200" b="1" dirty="0">
                <a:latin typeface="Arial" panose="020B0604020202020204" pitchFamily="34" charset="0"/>
                <a:cs typeface="Arial" panose="020B0604020202020204" pitchFamily="34" charset="0"/>
              </a:rPr>
              <a:t>a) </a:t>
            </a:r>
            <a:r>
              <a:rPr lang="en-US" altLang="ja-JP" sz="1200" dirty="0">
                <a:latin typeface="Arial" panose="020B0604020202020204" pitchFamily="34" charset="0"/>
                <a:cs typeface="Arial" panose="020B0604020202020204" pitchFamily="34" charset="0"/>
              </a:rPr>
              <a:t>Biosynthetic pathway for heparosan biosynthesis. Enzymes introduced or overexpressed in the production strain are shown in boxes. </a:t>
            </a:r>
            <a:r>
              <a:rPr lang="en-US" altLang="ja-JP" sz="1200" b="1" dirty="0">
                <a:latin typeface="Arial" panose="020B0604020202020204" pitchFamily="34" charset="0"/>
                <a:cs typeface="Arial" panose="020B0604020202020204" pitchFamily="34" charset="0"/>
              </a:rPr>
              <a:t>b) </a:t>
            </a:r>
            <a:r>
              <a:rPr lang="en-US" altLang="ja-JP" sz="1200" dirty="0">
                <a:latin typeface="Arial" panose="020B0604020202020204" pitchFamily="34" charset="0"/>
                <a:cs typeface="Arial" panose="020B0604020202020204" pitchFamily="34" charset="0"/>
              </a:rPr>
              <a:t>Time course of </a:t>
            </a:r>
            <a:r>
              <a:rPr lang="en-US" altLang="ja-JP" sz="1200" dirty="0" err="1">
                <a:latin typeface="Arial" panose="020B0604020202020204" pitchFamily="34" charset="0"/>
                <a:cs typeface="Arial" panose="020B0604020202020204" pitchFamily="34" charset="0"/>
              </a:rPr>
              <a:t>heparosan</a:t>
            </a:r>
            <a:r>
              <a:rPr lang="en-US" altLang="ja-JP" sz="1200" dirty="0">
                <a:latin typeface="Arial" panose="020B0604020202020204" pitchFamily="34" charset="0"/>
                <a:cs typeface="Arial" panose="020B0604020202020204" pitchFamily="34" charset="0"/>
              </a:rPr>
              <a:t> production by strain </a:t>
            </a:r>
            <a:r>
              <a:rPr lang="en-US" altLang="ja-JP" sz="1200" dirty="0" err="1">
                <a:latin typeface="Arial" panose="020B0604020202020204" pitchFamily="34" charset="0"/>
                <a:cs typeface="Arial" panose="020B0604020202020204" pitchFamily="34" charset="0"/>
              </a:rPr>
              <a:t>KM1D</a:t>
            </a:r>
            <a:r>
              <a:rPr lang="en-US" altLang="ja-JP" sz="1200" dirty="0">
                <a:latin typeface="Arial" panose="020B0604020202020204" pitchFamily="34" charset="0"/>
                <a:cs typeface="Arial" panose="020B0604020202020204" pitchFamily="34" charset="0"/>
              </a:rPr>
              <a:t> in a 2 </a:t>
            </a:r>
            <a:r>
              <a:rPr lang="en-US" altLang="ja-JP" sz="1200" dirty="0" err="1">
                <a:latin typeface="Arial" panose="020B0604020202020204" pitchFamily="34" charset="0"/>
                <a:cs typeface="Arial" panose="020B0604020202020204" pitchFamily="34" charset="0"/>
              </a:rPr>
              <a:t>kL</a:t>
            </a:r>
            <a:r>
              <a:rPr lang="en-US" altLang="ja-JP" sz="1200" dirty="0">
                <a:latin typeface="Arial" panose="020B0604020202020204" pitchFamily="34" charset="0"/>
                <a:cs typeface="Arial" panose="020B0604020202020204" pitchFamily="34" charset="0"/>
              </a:rPr>
              <a:t> fermenter. Cell growth (</a:t>
            </a:r>
            <a:r>
              <a:rPr lang="en-US" altLang="ja-JP" sz="1200" dirty="0" err="1">
                <a:latin typeface="Arial" panose="020B0604020202020204" pitchFamily="34" charset="0"/>
                <a:cs typeface="Arial" panose="020B0604020202020204" pitchFamily="34" charset="0"/>
              </a:rPr>
              <a:t>OD660</a:t>
            </a:r>
            <a:r>
              <a:rPr lang="en-US" altLang="ja-JP" sz="1200" dirty="0">
                <a:latin typeface="Arial" panose="020B0604020202020204" pitchFamily="34" charset="0"/>
                <a:cs typeface="Arial" panose="020B0604020202020204" pitchFamily="34" charset="0"/>
              </a:rPr>
              <a:t>; black line) and </a:t>
            </a:r>
            <a:r>
              <a:rPr lang="en-US" altLang="ja-JP" sz="1200" dirty="0" err="1">
                <a:latin typeface="Arial" panose="020B0604020202020204" pitchFamily="34" charset="0"/>
                <a:cs typeface="Arial" panose="020B0604020202020204" pitchFamily="34" charset="0"/>
              </a:rPr>
              <a:t>heparosan</a:t>
            </a:r>
            <a:r>
              <a:rPr lang="en-US" altLang="ja-JP" sz="1200" dirty="0">
                <a:latin typeface="Arial" panose="020B0604020202020204" pitchFamily="34" charset="0"/>
                <a:cs typeface="Arial" panose="020B0604020202020204" pitchFamily="34" charset="0"/>
              </a:rPr>
              <a:t> titer (g </a:t>
            </a:r>
            <a:r>
              <a:rPr lang="en-US" altLang="ja-JP" sz="1200" dirty="0" err="1">
                <a:latin typeface="Arial" panose="020B0604020202020204" pitchFamily="34" charset="0"/>
                <a:cs typeface="Arial" panose="020B0604020202020204" pitchFamily="34" charset="0"/>
              </a:rPr>
              <a:t>L⁻¹</a:t>
            </a:r>
            <a:r>
              <a:rPr lang="en-US" altLang="ja-JP" sz="1200" dirty="0">
                <a:latin typeface="Arial" panose="020B0604020202020204" pitchFamily="34" charset="0"/>
                <a:cs typeface="Arial" panose="020B0604020202020204" pitchFamily="34" charset="0"/>
              </a:rPr>
              <a:t>; red line) are shown. The initial glucose concentration was 20 g </a:t>
            </a:r>
            <a:r>
              <a:rPr lang="en-US" altLang="ja-JP" sz="1200" dirty="0" err="1">
                <a:latin typeface="Arial" panose="020B0604020202020204" pitchFamily="34" charset="0"/>
                <a:cs typeface="Arial" panose="020B0604020202020204" pitchFamily="34" charset="0"/>
              </a:rPr>
              <a:t>L⁻¹</a:t>
            </a:r>
            <a:r>
              <a:rPr lang="en-US" altLang="ja-JP" sz="1200" dirty="0">
                <a:latin typeface="Arial" panose="020B0604020202020204" pitchFamily="34" charset="0"/>
                <a:cs typeface="Arial" panose="020B0604020202020204" pitchFamily="34" charset="0"/>
              </a:rPr>
              <a:t>. After glucose depletion (~12 h), a feeding solution containing 50% (w/v) glucose and 34 g </a:t>
            </a:r>
            <a:r>
              <a:rPr lang="en-US" altLang="ja-JP" sz="1200" dirty="0" err="1">
                <a:latin typeface="Arial" panose="020B0604020202020204" pitchFamily="34" charset="0"/>
                <a:cs typeface="Arial" panose="020B0604020202020204" pitchFamily="34" charset="0"/>
              </a:rPr>
              <a:t>L⁻¹</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KH₂PO</a:t>
            </a:r>
            <a:r>
              <a:rPr lang="en-US" altLang="ja-JP" sz="1200" dirty="0">
                <a:latin typeface="Arial" panose="020B0604020202020204" pitchFamily="34" charset="0"/>
                <a:cs typeface="Arial" panose="020B0604020202020204" pitchFamily="34" charset="0"/>
              </a:rPr>
              <a:t>₄ was supplied at 7.5 L </a:t>
            </a:r>
            <a:r>
              <a:rPr lang="en-US" altLang="ja-JP" sz="1200" dirty="0" err="1">
                <a:latin typeface="Arial" panose="020B0604020202020204" pitchFamily="34" charset="0"/>
                <a:cs typeface="Arial" panose="020B0604020202020204" pitchFamily="34" charset="0"/>
              </a:rPr>
              <a:t>h⁻¹</a:t>
            </a:r>
            <a:r>
              <a:rPr lang="en-US" altLang="ja-JP" sz="1200" dirty="0">
                <a:latin typeface="Arial" panose="020B0604020202020204" pitchFamily="34" charset="0"/>
                <a:cs typeface="Arial" panose="020B0604020202020204" pitchFamily="34" charset="0"/>
              </a:rPr>
              <a:t>, maintaining residual glucose below 1 g </a:t>
            </a:r>
            <a:r>
              <a:rPr lang="en-US" altLang="ja-JP" sz="1200" dirty="0" err="1">
                <a:latin typeface="Arial" panose="020B0604020202020204" pitchFamily="34" charset="0"/>
                <a:cs typeface="Arial" panose="020B0604020202020204" pitchFamily="34" charset="0"/>
              </a:rPr>
              <a:t>L⁻¹</a:t>
            </a:r>
            <a:r>
              <a:rPr lang="en-US" altLang="ja-JP" sz="1200" dirty="0">
                <a:latin typeface="Arial" panose="020B0604020202020204" pitchFamily="34" charset="0"/>
                <a:cs typeface="Arial" panose="020B0604020202020204" pitchFamily="34" charset="0"/>
              </a:rPr>
              <a:t>. The pH was maintained at 6.6 using NH₃ gas. Cultivation was terminated after addition of 340 L of feed upon glucose exhaustion. Data represent mean ± </a:t>
            </a:r>
            <a:r>
              <a:rPr lang="en-US" altLang="ja-JP" sz="1200" dirty="0" err="1">
                <a:latin typeface="Arial" panose="020B0604020202020204" pitchFamily="34" charset="0"/>
                <a:cs typeface="Arial" panose="020B0604020202020204" pitchFamily="34" charset="0"/>
              </a:rPr>
              <a:t>s.d.</a:t>
            </a:r>
            <a:r>
              <a:rPr lang="en-US" altLang="ja-JP" sz="1200" dirty="0">
                <a:latin typeface="Arial" panose="020B0604020202020204" pitchFamily="34" charset="0"/>
                <a:cs typeface="Arial" panose="020B0604020202020204" pitchFamily="34" charset="0"/>
              </a:rPr>
              <a:t> of three independent cultivations.    </a:t>
            </a:r>
            <a:endParaRPr lang="ja-JP" alt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09320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CB2549A-0FB8-0132-A6A3-6BBEFF9A2C03}"/>
              </a:ext>
            </a:extLst>
          </p:cNvPr>
          <p:cNvSpPr txBox="1"/>
          <p:nvPr/>
        </p:nvSpPr>
        <p:spPr>
          <a:xfrm>
            <a:off x="175109" y="1061429"/>
            <a:ext cx="3523209" cy="307777"/>
          </a:xfrm>
          <a:prstGeom prst="rect">
            <a:avLst/>
          </a:prstGeom>
          <a:noFill/>
        </p:spPr>
        <p:txBody>
          <a:bodyPr wrap="none" rtlCol="0">
            <a:spAutoFit/>
          </a:bodyPr>
          <a:lstStyle/>
          <a:p>
            <a:r>
              <a:rPr kumimoji="1" lang="en-US" altLang="ja-JP" sz="1400" b="1" dirty="0">
                <a:latin typeface="Arial" panose="020B0604020202020204" pitchFamily="34" charset="0"/>
                <a:cs typeface="Arial" panose="020B0604020202020204" pitchFamily="34" charset="0"/>
              </a:rPr>
              <a:t>Supplementary Table 2  Bacterial strain</a:t>
            </a:r>
            <a:endParaRPr kumimoji="1" lang="ja-JP" altLang="en-US" sz="1400" b="1" dirty="0">
              <a:latin typeface="Arial" panose="020B0604020202020204" pitchFamily="34" charset="0"/>
              <a:cs typeface="Arial" panose="020B0604020202020204" pitchFamily="34" charset="0"/>
            </a:endParaRPr>
          </a:p>
        </p:txBody>
      </p:sp>
      <p:graphicFrame>
        <p:nvGraphicFramePr>
          <p:cNvPr id="3" name="表 2">
            <a:extLst>
              <a:ext uri="{FF2B5EF4-FFF2-40B4-BE49-F238E27FC236}">
                <a16:creationId xmlns:a16="http://schemas.microsoft.com/office/drawing/2014/main" id="{B006D867-504A-CD31-5183-2B1D72A8C96B}"/>
              </a:ext>
            </a:extLst>
          </p:cNvPr>
          <p:cNvGraphicFramePr>
            <a:graphicFrameLocks noGrp="1"/>
          </p:cNvGraphicFramePr>
          <p:nvPr>
            <p:extLst>
              <p:ext uri="{D42A27DB-BD31-4B8C-83A1-F6EECF244321}">
                <p14:modId xmlns:p14="http://schemas.microsoft.com/office/powerpoint/2010/main" val="3903577994"/>
              </p:ext>
            </p:extLst>
          </p:nvPr>
        </p:nvGraphicFramePr>
        <p:xfrm>
          <a:off x="175109" y="1667743"/>
          <a:ext cx="6682891" cy="5017015"/>
        </p:xfrm>
        <a:graphic>
          <a:graphicData uri="http://schemas.openxmlformats.org/drawingml/2006/table">
            <a:tbl>
              <a:tblPr/>
              <a:tblGrid>
                <a:gridCol w="1354996">
                  <a:extLst>
                    <a:ext uri="{9D8B030D-6E8A-4147-A177-3AD203B41FA5}">
                      <a16:colId xmlns:a16="http://schemas.microsoft.com/office/drawing/2014/main" val="661639706"/>
                    </a:ext>
                  </a:extLst>
                </a:gridCol>
                <a:gridCol w="4341248">
                  <a:extLst>
                    <a:ext uri="{9D8B030D-6E8A-4147-A177-3AD203B41FA5}">
                      <a16:colId xmlns:a16="http://schemas.microsoft.com/office/drawing/2014/main" val="3900096409"/>
                    </a:ext>
                  </a:extLst>
                </a:gridCol>
                <a:gridCol w="986647">
                  <a:extLst>
                    <a:ext uri="{9D8B030D-6E8A-4147-A177-3AD203B41FA5}">
                      <a16:colId xmlns:a16="http://schemas.microsoft.com/office/drawing/2014/main" val="2092826423"/>
                    </a:ext>
                  </a:extLst>
                </a:gridCol>
              </a:tblGrid>
              <a:tr h="165054">
                <a:tc gridSpan="3">
                  <a:txBody>
                    <a:bodyPr/>
                    <a:lstStyle/>
                    <a:p>
                      <a:pPr algn="ctr" fontAlgn="ctr"/>
                      <a:r>
                        <a:rPr lang="en-US" sz="1100" b="0" i="1" u="none" strike="noStrike" dirty="0">
                          <a:solidFill>
                            <a:srgbClr val="000000"/>
                          </a:solidFill>
                          <a:effectLst/>
                          <a:latin typeface="Arial" panose="020B0604020202020204" pitchFamily="34" charset="0"/>
                          <a:ea typeface="ＭＳ 明朝" panose="02020609040205080304" pitchFamily="17" charset="-128"/>
                        </a:rPr>
                        <a:t>E.coli</a:t>
                      </a:r>
                    </a:p>
                  </a:txBody>
                  <a:tcPr marL="5814" marR="5814" marT="58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941900430"/>
                  </a:ext>
                </a:extLst>
              </a:tr>
              <a:tr h="185033">
                <a:tc>
                  <a:txBody>
                    <a:bodyPr/>
                    <a:lstStyle/>
                    <a:p>
                      <a:pPr algn="l" fontAlgn="ct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Strain </a:t>
                      </a:r>
                    </a:p>
                  </a:txBody>
                  <a:tcPr marL="5814" marR="5814" marT="58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ct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Relevant genotype</a:t>
                      </a:r>
                    </a:p>
                  </a:txBody>
                  <a:tcPr marL="5814" marR="5814" marT="58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ct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Source / comments</a:t>
                      </a:r>
                    </a:p>
                  </a:txBody>
                  <a:tcPr marL="5814" marR="5814" marT="58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3364968148"/>
                  </a:ext>
                </a:extLst>
              </a:tr>
              <a:tr h="185033">
                <a:tc>
                  <a:txBody>
                    <a:bodyPr/>
                    <a:lstStyle/>
                    <a:p>
                      <a:pPr algn="l" fontAlgn="ct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KY8119</a:t>
                      </a:r>
                    </a:p>
                  </a:txBody>
                  <a:tcPr marL="5814" marR="5814" marT="58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1"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E.coli</a:t>
                      </a: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 W strain </a:t>
                      </a:r>
                    </a:p>
                  </a:txBody>
                  <a:tcPr marL="5814" marR="5814" marT="58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NITE BP-04409</a:t>
                      </a:r>
                    </a:p>
                  </a:txBody>
                  <a:tcPr marL="5814" marR="5814" marT="58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83230750"/>
                  </a:ext>
                </a:extLst>
              </a:tr>
              <a:tr h="486256">
                <a:tc>
                  <a:txBody>
                    <a:bodyPr/>
                    <a:lstStyle/>
                    <a:p>
                      <a:pPr algn="l" fontAlgn="ct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KM1D</a:t>
                      </a:r>
                    </a:p>
                  </a:txBody>
                  <a:tcPr marL="5814" marR="5814" marT="58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KY8119</a:t>
                      </a:r>
                      <a:r>
                        <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r>
                        <a:rPr lang="en-US" sz="1100" b="0" i="1"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malG</a:t>
                      </a:r>
                      <a:r>
                        <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a:t>
                      </a:r>
                      <a:r>
                        <a:rPr lang="en-US" sz="1100" b="0" i="0"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P</a:t>
                      </a:r>
                      <a:r>
                        <a:rPr lang="en-US" sz="1100" b="0" i="1"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uspA</a:t>
                      </a:r>
                      <a:r>
                        <a:rPr lang="en-US" sz="1100" b="0" i="0"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a:t>
                      </a:r>
                      <a:r>
                        <a:rPr lang="en-US" sz="1100" b="0" i="1"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glmS</a:t>
                      </a:r>
                      <a:r>
                        <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r>
                        <a:rPr lang="en-US" sz="1100" b="0" i="1"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ycaD</a:t>
                      </a:r>
                      <a:r>
                        <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a:t>
                      </a:r>
                      <a:r>
                        <a:rPr lang="en-US" sz="1100" b="0" i="0"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P</a:t>
                      </a:r>
                      <a:r>
                        <a:rPr lang="en-US" sz="1100" b="0" i="1"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ilv</a:t>
                      </a:r>
                      <a:r>
                        <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-s-</a:t>
                      </a:r>
                      <a:r>
                        <a:rPr lang="en-US" sz="1100" b="0" i="1"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kifD</a:t>
                      </a:r>
                      <a:r>
                        <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r>
                        <a:rPr lang="en-US" sz="1100" b="0" i="1"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yebQ</a:t>
                      </a:r>
                      <a:r>
                        <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a:t>
                      </a:r>
                      <a:r>
                        <a:rPr lang="en-US" sz="1100" b="0" i="0"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P</a:t>
                      </a:r>
                      <a:r>
                        <a:rPr lang="en-US" sz="1100" b="0" i="1"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ilv</a:t>
                      </a:r>
                      <a:r>
                        <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-s-</a:t>
                      </a:r>
                      <a:r>
                        <a:rPr lang="en-US" sz="1100" b="0" i="1"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kfiD</a:t>
                      </a:r>
                      <a:r>
                        <a:rPr lang="en-US" sz="1100" b="0" i="1"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br>
                        <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br>
                      <a:r>
                        <a:rPr lang="en-US" sz="1100" b="0" i="1"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apqZ</a:t>
                      </a:r>
                      <a:r>
                        <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a:t>
                      </a:r>
                      <a:r>
                        <a:rPr lang="en-US" sz="1100" b="0" i="0"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P</a:t>
                      </a:r>
                      <a:r>
                        <a:rPr lang="en-US" sz="1100" b="0" i="1"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uspA</a:t>
                      </a:r>
                      <a:r>
                        <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a:t>
                      </a:r>
                      <a:r>
                        <a:rPr lang="en-US" sz="1100" b="0" i="1"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kfiA</a:t>
                      </a:r>
                      <a:r>
                        <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-TF-</a:t>
                      </a:r>
                      <a:r>
                        <a:rPr lang="en-US" sz="1100" b="0" i="1"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kfiC</a:t>
                      </a:r>
                      <a:endPar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5814" marR="5814" marT="58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This study</a:t>
                      </a:r>
                    </a:p>
                  </a:txBody>
                  <a:tcPr marL="5814" marR="5814" marT="58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67606079"/>
                  </a:ext>
                </a:extLst>
              </a:tr>
              <a:tr h="363864">
                <a:tc>
                  <a:txBody>
                    <a:bodyPr/>
                    <a:lstStyle/>
                    <a:p>
                      <a:pPr algn="l" fontAlgn="ct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RC912</a:t>
                      </a:r>
                    </a:p>
                  </a:txBody>
                  <a:tcPr marL="5814" marR="5814" marT="58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1"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E.coli </a:t>
                      </a: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B strain </a:t>
                      </a:r>
                    </a:p>
                  </a:txBody>
                  <a:tcPr marL="5814" marR="5814" marT="58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ATCC23226 Ref. 44</a:t>
                      </a:r>
                    </a:p>
                  </a:txBody>
                  <a:tcPr marL="5814" marR="5814" marT="58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48381741"/>
                  </a:ext>
                </a:extLst>
              </a:tr>
              <a:tr h="185033">
                <a:tc>
                  <a:txBody>
                    <a:bodyPr/>
                    <a:lstStyle/>
                    <a:p>
                      <a:pPr algn="l" fontAlgn="ct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CRC2-12</a:t>
                      </a:r>
                    </a:p>
                  </a:txBody>
                  <a:tcPr marL="5814" marR="5814" marT="58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cys-/cys+</a:t>
                      </a:r>
                    </a:p>
                  </a:txBody>
                  <a:tcPr marL="5814" marR="5814" marT="58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This study</a:t>
                      </a:r>
                    </a:p>
                  </a:txBody>
                  <a:tcPr marL="5814" marR="5814" marT="58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544583"/>
                  </a:ext>
                </a:extLst>
              </a:tr>
              <a:tr h="363864">
                <a:tc>
                  <a:txBody>
                    <a:bodyPr/>
                    <a:lstStyle/>
                    <a:p>
                      <a:pPr algn="l" fontAlgn="ct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Oligami(DE3)/pGEX-3T3-NST1</a:t>
                      </a:r>
                    </a:p>
                  </a:txBody>
                  <a:tcPr marL="5814" marR="5814" marT="58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Oligami(DE3) harboring human NST expressing plasmid pGEX-3T3-NST1</a:t>
                      </a:r>
                    </a:p>
                  </a:txBody>
                  <a:tcPr marL="5814" marR="5814" marT="58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Ref. 28</a:t>
                      </a:r>
                    </a:p>
                  </a:txBody>
                  <a:tcPr marL="5814" marR="5814" marT="58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99705005"/>
                  </a:ext>
                </a:extLst>
              </a:tr>
              <a:tr h="185033">
                <a:tc>
                  <a:txBody>
                    <a:bodyPr/>
                    <a:lstStyle/>
                    <a:p>
                      <a:pPr algn="l" fontAlgn="ctr"/>
                      <a:r>
                        <a:rPr lang="en-US" sz="1100" b="0" i="0"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KM30H0</a:t>
                      </a:r>
                      <a:endPar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5814" marR="5814" marT="58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CRC2</a:t>
                      </a:r>
                      <a:r>
                        <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-12 </a:t>
                      </a:r>
                      <a:r>
                        <a:rPr lang="en-US" sz="1100" b="0" i="1"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galK</a:t>
                      </a:r>
                      <a:r>
                        <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a:t>
                      </a:r>
                      <a:r>
                        <a:rPr lang="en-US" sz="1100" b="0" i="0"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FRT</a:t>
                      </a:r>
                      <a:r>
                        <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r>
                        <a:rPr lang="en-US" sz="1100" b="0" i="1"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metK</a:t>
                      </a:r>
                      <a:r>
                        <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a:t>
                      </a:r>
                      <a:r>
                        <a:rPr lang="en-US" sz="1100" b="0" i="0"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FRT</a:t>
                      </a:r>
                      <a:r>
                        <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r>
                        <a:rPr lang="en-US" sz="1100" b="0" i="1"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ubiA</a:t>
                      </a:r>
                      <a:r>
                        <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a:t>
                      </a:r>
                      <a:r>
                        <a:rPr lang="en-US" sz="1100" b="0" i="0"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FRT</a:t>
                      </a:r>
                      <a:r>
                        <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 / </a:t>
                      </a:r>
                      <a:r>
                        <a:rPr lang="en-US" sz="1100" b="0" i="0"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pBR</a:t>
                      </a:r>
                      <a:r>
                        <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a:t>
                      </a:r>
                      <a:r>
                        <a:rPr lang="en-US" sz="1100" b="0" i="0"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ubiA</a:t>
                      </a:r>
                      <a:r>
                        <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-Tet</a:t>
                      </a:r>
                    </a:p>
                  </a:txBody>
                  <a:tcPr marL="5814" marR="5814" marT="58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This study</a:t>
                      </a:r>
                    </a:p>
                  </a:txBody>
                  <a:tcPr marL="5814" marR="5814" marT="58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86112521"/>
                  </a:ext>
                </a:extLst>
              </a:tr>
              <a:tr h="363864">
                <a:tc>
                  <a:txBody>
                    <a:bodyPr/>
                    <a:lstStyle/>
                    <a:p>
                      <a:pPr algn="l" fontAlgn="ctr"/>
                      <a:r>
                        <a:rPr lang="en-US" sz="1100" b="0" i="0"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KM30H1</a:t>
                      </a:r>
                      <a:endPar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5814" marR="5814" marT="58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CRC2</a:t>
                      </a:r>
                      <a:r>
                        <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-12 </a:t>
                      </a:r>
                      <a:r>
                        <a:rPr lang="en-US" sz="1100" b="0" i="1"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galK</a:t>
                      </a:r>
                      <a:r>
                        <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a:t>
                      </a:r>
                      <a:r>
                        <a:rPr lang="en-US" sz="1100" b="0" i="0"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FRT</a:t>
                      </a:r>
                      <a:r>
                        <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r>
                        <a:rPr lang="en-US" sz="1100" b="0" i="1"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metK</a:t>
                      </a:r>
                      <a:r>
                        <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a:t>
                      </a:r>
                      <a:r>
                        <a:rPr lang="en-US" sz="1100" b="0" i="0"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FRT</a:t>
                      </a:r>
                      <a:r>
                        <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r>
                        <a:rPr lang="en-US" sz="1100" b="0" i="1"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ubiA</a:t>
                      </a:r>
                      <a:r>
                        <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a:t>
                      </a:r>
                      <a:r>
                        <a:rPr lang="en-US" sz="1100" b="0" i="0"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FRT</a:t>
                      </a:r>
                      <a:r>
                        <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r>
                        <a:rPr lang="en-US" sz="1100" b="0" i="1"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trxB</a:t>
                      </a:r>
                      <a:r>
                        <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a:t>
                      </a:r>
                      <a:r>
                        <a:rPr lang="en-US" sz="1100" b="0" i="0"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FRT</a:t>
                      </a:r>
                      <a:r>
                        <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r>
                        <a:rPr lang="en-US" sz="1100" b="0" i="1"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gor</a:t>
                      </a:r>
                      <a:r>
                        <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a:t>
                      </a:r>
                      <a:r>
                        <a:rPr lang="en-US" sz="1100" b="0" i="0"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FRT</a:t>
                      </a:r>
                      <a:r>
                        <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r>
                        <a:rPr lang="en-US" sz="1100" b="0" i="1"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ahpC</a:t>
                      </a:r>
                      <a:r>
                        <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a:t>
                      </a:r>
                      <a:r>
                        <a:rPr lang="en-US" sz="1100" b="0" i="0"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Y39D</a:t>
                      </a:r>
                      <a:r>
                        <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 / </a:t>
                      </a:r>
                      <a:r>
                        <a:rPr lang="en-US" sz="1100" b="0" i="0"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pBR</a:t>
                      </a:r>
                      <a:r>
                        <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a:t>
                      </a:r>
                      <a:r>
                        <a:rPr lang="en-US" sz="1100" b="0" i="0"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ubiA</a:t>
                      </a:r>
                      <a:r>
                        <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-Tet</a:t>
                      </a:r>
                    </a:p>
                  </a:txBody>
                  <a:tcPr marL="5814" marR="5814" marT="58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This study</a:t>
                      </a:r>
                    </a:p>
                  </a:txBody>
                  <a:tcPr marL="5814" marR="5814" marT="58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30459660"/>
                  </a:ext>
                </a:extLst>
              </a:tr>
              <a:tr h="363864">
                <a:tc>
                  <a:txBody>
                    <a:bodyPr/>
                    <a:lstStyle/>
                    <a:p>
                      <a:pPr algn="l" fontAlgn="ctr"/>
                      <a:r>
                        <a:rPr lang="en-US" sz="1100" b="0" i="0"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KM30H2</a:t>
                      </a:r>
                      <a:endPar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5814" marR="5814" marT="58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CRC2</a:t>
                      </a:r>
                      <a:r>
                        <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-12 </a:t>
                      </a:r>
                      <a:r>
                        <a:rPr lang="en-US" sz="1100" b="0" i="1"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galK</a:t>
                      </a:r>
                      <a:r>
                        <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a:t>
                      </a:r>
                      <a:r>
                        <a:rPr lang="en-US" sz="1100" b="0" i="0"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FRT</a:t>
                      </a:r>
                      <a:r>
                        <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r>
                        <a:rPr lang="en-US" sz="1100" b="0" i="1"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metK</a:t>
                      </a:r>
                      <a:r>
                        <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a:t>
                      </a:r>
                      <a:r>
                        <a:rPr lang="en-US" sz="1100" b="0" i="0"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FRT</a:t>
                      </a:r>
                      <a:r>
                        <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r>
                        <a:rPr lang="en-US" sz="1100" b="0" i="1"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ubiA</a:t>
                      </a:r>
                      <a:r>
                        <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a:t>
                      </a:r>
                      <a:r>
                        <a:rPr lang="en-US" sz="1100" b="0" i="0"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FRT</a:t>
                      </a:r>
                      <a:r>
                        <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r>
                        <a:rPr lang="en-US" sz="1100" b="0" i="1"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trxB</a:t>
                      </a:r>
                      <a:r>
                        <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a:t>
                      </a:r>
                      <a:r>
                        <a:rPr lang="en-US" sz="1100" b="0" i="0"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FRT</a:t>
                      </a:r>
                      <a:r>
                        <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r>
                        <a:rPr lang="en-US" sz="1100" b="0" i="1"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gor</a:t>
                      </a:r>
                      <a:r>
                        <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a:t>
                      </a:r>
                      <a:r>
                        <a:rPr lang="en-US" sz="1100" b="0" i="0"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FRT</a:t>
                      </a:r>
                      <a:r>
                        <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r>
                        <a:rPr lang="en-US" sz="1100" b="0" i="1"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ahpC</a:t>
                      </a:r>
                      <a:r>
                        <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a:t>
                      </a:r>
                      <a:r>
                        <a:rPr lang="el-GR"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Δ</a:t>
                      </a:r>
                      <a:r>
                        <a:rPr lang="en-US" sz="1100" b="0" i="0"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F37</a:t>
                      </a:r>
                      <a:r>
                        <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a:t>
                      </a:r>
                      <a:r>
                        <a:rPr lang="en-US" sz="1100" b="0" i="0" u="none" strike="noStrike"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rPr>
                        <a:t> /</a:t>
                      </a:r>
                      <a:r>
                        <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r>
                        <a:rPr lang="en-US" sz="1100" b="0" i="0"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pBR</a:t>
                      </a:r>
                      <a:r>
                        <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a:t>
                      </a:r>
                      <a:r>
                        <a:rPr lang="en-US" sz="1100" b="0" i="0"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ubiA</a:t>
                      </a:r>
                      <a:r>
                        <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-Tet</a:t>
                      </a:r>
                    </a:p>
                  </a:txBody>
                  <a:tcPr marL="5814" marR="5814" marT="58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This study</a:t>
                      </a:r>
                    </a:p>
                  </a:txBody>
                  <a:tcPr marL="5814" marR="5814" marT="58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28544830"/>
                  </a:ext>
                </a:extLst>
              </a:tr>
              <a:tr h="185033">
                <a:tc>
                  <a:txBody>
                    <a:bodyPr/>
                    <a:lstStyle/>
                    <a:p>
                      <a:pPr algn="l" fontAlgn="ctr"/>
                      <a:r>
                        <a:rPr lang="en-US" sz="1100" b="0" i="0"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KM33</a:t>
                      </a:r>
                      <a:r>
                        <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(NST)</a:t>
                      </a:r>
                    </a:p>
                  </a:txBody>
                  <a:tcPr marL="5814" marR="5814" marT="58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KM30H1</a:t>
                      </a:r>
                      <a:r>
                        <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 / </a:t>
                      </a:r>
                      <a:r>
                        <a:rPr lang="en-US" sz="1100" b="0" i="0"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pKBM1</a:t>
                      </a:r>
                      <a:r>
                        <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r>
                        <a:rPr lang="en-US" sz="1100" b="0" i="0"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pKBM3</a:t>
                      </a:r>
                      <a:endPar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5814" marR="5814" marT="58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This study</a:t>
                      </a:r>
                    </a:p>
                  </a:txBody>
                  <a:tcPr marL="5814" marR="5814" marT="58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44942859"/>
                  </a:ext>
                </a:extLst>
              </a:tr>
              <a:tr h="185033">
                <a:tc>
                  <a:txBody>
                    <a:bodyPr/>
                    <a:lstStyle/>
                    <a:p>
                      <a:pPr algn="l" fontAlgn="ctr"/>
                      <a:r>
                        <a:rPr lang="en-US" sz="1100" b="0" i="0"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KM34</a:t>
                      </a:r>
                      <a:r>
                        <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a:t>
                      </a:r>
                      <a:r>
                        <a:rPr lang="en-US" sz="1100" b="0" i="0"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C5</a:t>
                      </a:r>
                      <a:r>
                        <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a:t>
                      </a:r>
                    </a:p>
                  </a:txBody>
                  <a:tcPr marL="5814" marR="5814" marT="58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KM30H0</a:t>
                      </a:r>
                      <a:r>
                        <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r>
                        <a:rPr lang="en-US" sz="1100" b="0" i="0"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pKBM1</a:t>
                      </a:r>
                      <a:r>
                        <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r>
                        <a:rPr lang="en-US" sz="1100" b="0" i="0"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pKBM4</a:t>
                      </a:r>
                      <a:endPar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5814" marR="5814" marT="58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This study</a:t>
                      </a:r>
                    </a:p>
                  </a:txBody>
                  <a:tcPr marL="5814" marR="5814" marT="58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66044141"/>
                  </a:ext>
                </a:extLst>
              </a:tr>
              <a:tr h="185033">
                <a:tc>
                  <a:txBody>
                    <a:bodyPr/>
                    <a:lstStyle/>
                    <a:p>
                      <a:pPr algn="l" fontAlgn="ctr"/>
                      <a:r>
                        <a:rPr lang="en-US" sz="1100" b="0" i="0"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KM35</a:t>
                      </a:r>
                      <a:r>
                        <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a:t>
                      </a:r>
                      <a:r>
                        <a:rPr lang="en-US" sz="1100" b="0" i="0"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2OST</a:t>
                      </a:r>
                      <a:r>
                        <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a:t>
                      </a:r>
                    </a:p>
                  </a:txBody>
                  <a:tcPr marL="5814" marR="5814" marT="58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KM30H2</a:t>
                      </a:r>
                      <a:r>
                        <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 / </a:t>
                      </a:r>
                      <a:r>
                        <a:rPr lang="en-US" sz="1100" b="0" i="0"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pKBM1</a:t>
                      </a:r>
                      <a:r>
                        <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r>
                        <a:rPr lang="en-US" sz="1100" b="0" i="0"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kBM5</a:t>
                      </a:r>
                      <a:endPar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5814" marR="5814" marT="58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This study</a:t>
                      </a:r>
                    </a:p>
                  </a:txBody>
                  <a:tcPr marL="5814" marR="5814" marT="58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93793368"/>
                  </a:ext>
                </a:extLst>
              </a:tr>
              <a:tr h="185033">
                <a:tc>
                  <a:txBody>
                    <a:bodyPr/>
                    <a:lstStyle/>
                    <a:p>
                      <a:pPr algn="l" fontAlgn="ctr"/>
                      <a:r>
                        <a:rPr lang="en-US" sz="1100" b="0" i="0"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KM36</a:t>
                      </a:r>
                      <a:r>
                        <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a:t>
                      </a:r>
                      <a:r>
                        <a:rPr lang="en-US" sz="1100" b="0" i="0"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6OST</a:t>
                      </a:r>
                      <a:r>
                        <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a:t>
                      </a:r>
                    </a:p>
                  </a:txBody>
                  <a:tcPr marL="5814" marR="5814" marT="58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KM30H1</a:t>
                      </a:r>
                      <a:r>
                        <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 / </a:t>
                      </a:r>
                      <a:r>
                        <a:rPr lang="en-US" sz="1100" b="0" i="0"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pKBM1</a:t>
                      </a:r>
                      <a:r>
                        <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r>
                        <a:rPr lang="en-US" sz="1100" b="0" i="0"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pKBM6</a:t>
                      </a:r>
                      <a:endPar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5814" marR="5814" marT="58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This study</a:t>
                      </a:r>
                    </a:p>
                  </a:txBody>
                  <a:tcPr marL="5814" marR="5814" marT="58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3049374"/>
                  </a:ext>
                </a:extLst>
              </a:tr>
              <a:tr h="185033">
                <a:tc>
                  <a:txBody>
                    <a:bodyPr/>
                    <a:lstStyle/>
                    <a:p>
                      <a:pPr algn="l" fontAlgn="ctr"/>
                      <a:r>
                        <a:rPr lang="en-US" sz="1100" b="0" i="0"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KM37</a:t>
                      </a:r>
                      <a:r>
                        <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a:t>
                      </a:r>
                      <a:r>
                        <a:rPr lang="en-US" sz="1100" b="0" i="0"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3OST</a:t>
                      </a:r>
                      <a:r>
                        <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a:t>
                      </a:r>
                    </a:p>
                  </a:txBody>
                  <a:tcPr marL="5814" marR="5814" marT="58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KM30H0</a:t>
                      </a: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 / pKBM1</a:t>
                      </a:r>
                      <a:r>
                        <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r>
                        <a:rPr lang="en-US" sz="1100" b="0" i="0"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pKBM7</a:t>
                      </a:r>
                      <a:endPar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5814" marR="5814" marT="58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This study</a:t>
                      </a:r>
                    </a:p>
                  </a:txBody>
                  <a:tcPr marL="5814" marR="5814" marT="58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48652574"/>
                  </a:ext>
                </a:extLst>
              </a:tr>
              <a:tr h="185033">
                <a:tc gridSpan="3">
                  <a:txBody>
                    <a:bodyPr/>
                    <a:lstStyle/>
                    <a:p>
                      <a:pPr algn="ctr" fontAlgn="ctr"/>
                      <a:r>
                        <a:rPr lang="en-US" sz="1100" b="0" i="1"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C.stationis</a:t>
                      </a:r>
                    </a:p>
                  </a:txBody>
                  <a:tcPr marL="5814" marR="5814" marT="58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559833977"/>
                  </a:ext>
                </a:extLst>
              </a:tr>
              <a:tr h="185033">
                <a:tc>
                  <a:txBody>
                    <a:bodyPr/>
                    <a:lstStyle/>
                    <a:p>
                      <a:pPr algn="l" fontAlgn="ct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DN510</a:t>
                      </a:r>
                    </a:p>
                  </a:txBody>
                  <a:tcPr marL="5814" marR="5814" marT="58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p>
                  </a:txBody>
                  <a:tcPr marL="5814" marR="5814" marT="58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Ref. 23</a:t>
                      </a:r>
                    </a:p>
                  </a:txBody>
                  <a:tcPr marL="5814" marR="5814" marT="58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27872929"/>
                  </a:ext>
                </a:extLst>
              </a:tr>
              <a:tr h="213270">
                <a:tc>
                  <a:txBody>
                    <a:bodyPr/>
                    <a:lstStyle/>
                    <a:p>
                      <a:pPr algn="l" fontAlgn="ct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DN510F1</a:t>
                      </a:r>
                    </a:p>
                  </a:txBody>
                  <a:tcPr marL="5814" marR="5814" marT="58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nl-NL"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DN510(DE3 Δ</a:t>
                      </a:r>
                      <a:r>
                        <a:rPr lang="nl-NL" sz="1100" b="0" i="1"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lacI</a:t>
                      </a:r>
                      <a:r>
                        <a:rPr lang="nl-NL"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r>
                        <a:rPr lang="nl-NL" sz="1100" b="0" i="1"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amn</a:t>
                      </a:r>
                      <a:r>
                        <a:rPr lang="nl-NL"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::T7-</a:t>
                      </a:r>
                      <a:r>
                        <a:rPr lang="nl-NL" sz="1100" b="0" i="1"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MET3</a:t>
                      </a:r>
                      <a:r>
                        <a:rPr lang="nl-NL"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a:t>
                      </a:r>
                      <a:r>
                        <a:rPr lang="nl-NL" sz="1100" b="0" i="1" u="none" strike="noStrike">
                          <a:solidFill>
                            <a:srgbClr val="000000"/>
                          </a:solidFill>
                          <a:effectLst/>
                          <a:latin typeface="Arial" panose="020B0604020202020204" pitchFamily="34" charset="0"/>
                          <a:ea typeface="游ゴシック" panose="020B0400000000000000" pitchFamily="50" charset="-128"/>
                          <a:cs typeface="Arial" panose="020B0604020202020204" pitchFamily="34" charset="0"/>
                        </a:rPr>
                        <a:t>MET14</a:t>
                      </a:r>
                      <a:endParaRPr lang="nl-NL"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5814" marR="5814" marT="58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This study</a:t>
                      </a:r>
                    </a:p>
                  </a:txBody>
                  <a:tcPr marL="5814" marR="5814" marT="58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84816743"/>
                  </a:ext>
                </a:extLst>
              </a:tr>
              <a:tr h="213270">
                <a:tc>
                  <a:txBody>
                    <a:bodyPr/>
                    <a:lstStyle/>
                    <a:p>
                      <a:pPr algn="l" fontAlgn="ctr"/>
                      <a:r>
                        <a:rPr lang="en-US" sz="1100" b="0" i="0"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KM101</a:t>
                      </a:r>
                      <a:r>
                        <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-1</a:t>
                      </a:r>
                    </a:p>
                  </a:txBody>
                  <a:tcPr marL="5814" marR="5814" marT="58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nl-NL" sz="1100" b="0" i="0"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DN510</a:t>
                      </a:r>
                      <a:r>
                        <a:rPr lang="nl-NL"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a:t>
                      </a:r>
                      <a:r>
                        <a:rPr lang="nl-NL" sz="1100" b="0" i="0"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DE3</a:t>
                      </a:r>
                      <a:r>
                        <a:rPr lang="nl-NL"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r>
                        <a:rPr lang="nl-NL" sz="1100" b="0" i="0"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Δ</a:t>
                      </a:r>
                      <a:r>
                        <a:rPr lang="nl-NL" sz="1100" b="0" i="1"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lacI</a:t>
                      </a:r>
                      <a:r>
                        <a:rPr lang="nl-NL"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r>
                        <a:rPr lang="nl-NL" sz="1100" b="0" i="1"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amn</a:t>
                      </a:r>
                      <a:r>
                        <a:rPr lang="nl-NL"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a:t>
                      </a:r>
                      <a:r>
                        <a:rPr lang="nl-NL" sz="1100" b="0" i="0"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T7-</a:t>
                      </a:r>
                      <a:r>
                        <a:rPr lang="nl-NL" sz="1100" b="0" i="1" u="none" strike="noStrike" dirty="0" err="1">
                          <a:solidFill>
                            <a:srgbClr val="000000"/>
                          </a:solidFill>
                          <a:effectLst/>
                          <a:latin typeface="Arial" panose="020B0604020202020204" pitchFamily="34" charset="0"/>
                          <a:ea typeface="游ゴシック" panose="020B0400000000000000" pitchFamily="50" charset="-128"/>
                          <a:cs typeface="Arial" panose="020B0604020202020204" pitchFamily="34" charset="0"/>
                        </a:rPr>
                        <a:t>MET</a:t>
                      </a:r>
                      <a:r>
                        <a:rPr lang="nl-NL" sz="1100" b="0" i="0" u="none" strike="noStrike" dirty="0" err="1">
                          <a:solidFill>
                            <a:srgbClr val="000000"/>
                          </a:solidFill>
                          <a:effectLst/>
                          <a:latin typeface="Arial" panose="020B0604020202020204" pitchFamily="34" charset="0"/>
                          <a:ea typeface="游ゴシック" panose="020B0400000000000000" pitchFamily="50" charset="-128"/>
                          <a:cs typeface="Arial" panose="020B0604020202020204" pitchFamily="34" charset="0"/>
                        </a:rPr>
                        <a:t>3</a:t>
                      </a:r>
                      <a:r>
                        <a:rPr lang="nl-NL" sz="1100" b="0" i="0"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a:t>
                      </a:r>
                      <a:r>
                        <a:rPr lang="nl-NL" sz="1100" b="0" i="1" u="none" strike="noStrike" dirty="0" err="1">
                          <a:solidFill>
                            <a:srgbClr val="000000"/>
                          </a:solidFill>
                          <a:effectLst/>
                          <a:latin typeface="Arial" panose="020B0604020202020204" pitchFamily="34" charset="0"/>
                          <a:ea typeface="游ゴシック" panose="020B0400000000000000" pitchFamily="50" charset="-128"/>
                          <a:cs typeface="Arial" panose="020B0604020202020204" pitchFamily="34" charset="0"/>
                        </a:rPr>
                        <a:t>MET14</a:t>
                      </a:r>
                      <a:r>
                        <a:rPr lang="nl-NL"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r>
                        <a:rPr lang="nl-NL" sz="1100" b="0" i="1" u="none" strike="noStrike" dirty="0" err="1">
                          <a:solidFill>
                            <a:srgbClr val="000000"/>
                          </a:solidFill>
                          <a:effectLst/>
                          <a:latin typeface="Arial" panose="020B0604020202020204" pitchFamily="34" charset="0"/>
                          <a:ea typeface="游ゴシック" panose="020B0400000000000000" pitchFamily="50" charset="-128"/>
                          <a:cs typeface="Arial" panose="020B0604020202020204" pitchFamily="34" charset="0"/>
                        </a:rPr>
                        <a:t>c</a:t>
                      </a:r>
                      <a:r>
                        <a:rPr lang="nl-NL" sz="1100" b="0" i="1"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am</a:t>
                      </a:r>
                      <a:r>
                        <a:rPr lang="nl-NL" sz="1100" b="0" i="0"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2339</a:t>
                      </a:r>
                      <a:r>
                        <a:rPr lang="nl-NL"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-2340::</a:t>
                      </a:r>
                      <a:r>
                        <a:rPr lang="nl-NL" sz="1100" b="0" i="0"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T7-</a:t>
                      </a:r>
                      <a:r>
                        <a:rPr lang="nl-NL" sz="1100" b="0" i="1" u="none" strike="noStrike" dirty="0" err="1">
                          <a:solidFill>
                            <a:srgbClr val="000000"/>
                          </a:solidFill>
                          <a:effectLst/>
                          <a:latin typeface="Arial" panose="020B0604020202020204" pitchFamily="34" charset="0"/>
                          <a:ea typeface="游ゴシック" panose="020B0400000000000000" pitchFamily="50" charset="-128"/>
                          <a:cs typeface="Arial" panose="020B0604020202020204" pitchFamily="34" charset="0"/>
                        </a:rPr>
                        <a:t>MET3</a:t>
                      </a:r>
                      <a:r>
                        <a:rPr lang="nl-NL" sz="1100" b="0" i="0"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a:t>
                      </a:r>
                      <a:r>
                        <a:rPr lang="nl-NL" sz="1100" b="0" i="1" u="none" strike="noStrike" dirty="0" err="1">
                          <a:solidFill>
                            <a:srgbClr val="000000"/>
                          </a:solidFill>
                          <a:effectLst/>
                          <a:latin typeface="Arial" panose="020B0604020202020204" pitchFamily="34" charset="0"/>
                          <a:ea typeface="游ゴシック" panose="020B0400000000000000" pitchFamily="50" charset="-128"/>
                          <a:cs typeface="Arial" panose="020B0604020202020204" pitchFamily="34" charset="0"/>
                        </a:rPr>
                        <a:t>MET14</a:t>
                      </a:r>
                      <a:r>
                        <a:rPr lang="nl-NL"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p>
                  </a:txBody>
                  <a:tcPr marL="5814" marR="5814" marT="58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This study</a:t>
                      </a:r>
                    </a:p>
                  </a:txBody>
                  <a:tcPr marL="5814" marR="5814" marT="58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00339533"/>
                  </a:ext>
                </a:extLst>
              </a:tr>
            </a:tbl>
          </a:graphicData>
        </a:graphic>
      </p:graphicFrame>
    </p:spTree>
    <p:extLst>
      <p:ext uri="{BB962C8B-B14F-4D97-AF65-F5344CB8AC3E}">
        <p14:creationId xmlns:p14="http://schemas.microsoft.com/office/powerpoint/2010/main" val="21574602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02566ED3-E229-326B-8C4C-D0D3E7ED448D}"/>
              </a:ext>
            </a:extLst>
          </p:cNvPr>
          <p:cNvSpPr txBox="1"/>
          <p:nvPr/>
        </p:nvSpPr>
        <p:spPr>
          <a:xfrm>
            <a:off x="144025" y="409080"/>
            <a:ext cx="4031873" cy="307777"/>
          </a:xfrm>
          <a:prstGeom prst="rect">
            <a:avLst/>
          </a:prstGeom>
          <a:noFill/>
        </p:spPr>
        <p:txBody>
          <a:bodyPr wrap="none" rtlCol="0">
            <a:spAutoFit/>
          </a:bodyPr>
          <a:lstStyle/>
          <a:p>
            <a:r>
              <a:rPr lang="en-US" altLang="ja-JP" sz="1400" b="1" dirty="0">
                <a:latin typeface="Arial" panose="020B0604020202020204" pitchFamily="34" charset="0"/>
                <a:cs typeface="Arial" panose="020B0604020202020204" pitchFamily="34" charset="0"/>
              </a:rPr>
              <a:t>Supplementary </a:t>
            </a:r>
            <a:r>
              <a:rPr kumimoji="1" lang="en-US" altLang="ja-JP" sz="1400" b="1" dirty="0">
                <a:latin typeface="Arial" panose="020B0604020202020204" pitchFamily="34" charset="0"/>
                <a:cs typeface="Arial" panose="020B0604020202020204" pitchFamily="34" charset="0"/>
              </a:rPr>
              <a:t>Table 3  Medium composition</a:t>
            </a:r>
            <a:endParaRPr kumimoji="1" lang="ja-JP" altLang="en-US" sz="1400" b="1" dirty="0">
              <a:latin typeface="Arial" panose="020B0604020202020204" pitchFamily="34" charset="0"/>
              <a:cs typeface="Arial" panose="020B0604020202020204" pitchFamily="34" charset="0"/>
            </a:endParaRPr>
          </a:p>
        </p:txBody>
      </p:sp>
      <p:graphicFrame>
        <p:nvGraphicFramePr>
          <p:cNvPr id="3" name="表 2">
            <a:extLst>
              <a:ext uri="{FF2B5EF4-FFF2-40B4-BE49-F238E27FC236}">
                <a16:creationId xmlns:a16="http://schemas.microsoft.com/office/drawing/2014/main" id="{5CE5B1FA-CEF0-2711-AE86-2E87C0E983F7}"/>
              </a:ext>
            </a:extLst>
          </p:cNvPr>
          <p:cNvGraphicFramePr>
            <a:graphicFrameLocks noGrp="1"/>
          </p:cNvGraphicFramePr>
          <p:nvPr>
            <p:extLst>
              <p:ext uri="{D42A27DB-BD31-4B8C-83A1-F6EECF244321}">
                <p14:modId xmlns:p14="http://schemas.microsoft.com/office/powerpoint/2010/main" val="1740706125"/>
              </p:ext>
            </p:extLst>
          </p:nvPr>
        </p:nvGraphicFramePr>
        <p:xfrm>
          <a:off x="232006" y="945551"/>
          <a:ext cx="6393986" cy="6181290"/>
        </p:xfrm>
        <a:graphic>
          <a:graphicData uri="http://schemas.openxmlformats.org/drawingml/2006/table">
            <a:tbl>
              <a:tblPr/>
              <a:tblGrid>
                <a:gridCol w="1554264">
                  <a:extLst>
                    <a:ext uri="{9D8B030D-6E8A-4147-A177-3AD203B41FA5}">
                      <a16:colId xmlns:a16="http://schemas.microsoft.com/office/drawing/2014/main" val="886459947"/>
                    </a:ext>
                  </a:extLst>
                </a:gridCol>
                <a:gridCol w="574158">
                  <a:extLst>
                    <a:ext uri="{9D8B030D-6E8A-4147-A177-3AD203B41FA5}">
                      <a16:colId xmlns:a16="http://schemas.microsoft.com/office/drawing/2014/main" val="558770251"/>
                    </a:ext>
                  </a:extLst>
                </a:gridCol>
                <a:gridCol w="595423">
                  <a:extLst>
                    <a:ext uri="{9D8B030D-6E8A-4147-A177-3AD203B41FA5}">
                      <a16:colId xmlns:a16="http://schemas.microsoft.com/office/drawing/2014/main" val="1262115027"/>
                    </a:ext>
                  </a:extLst>
                </a:gridCol>
                <a:gridCol w="606056">
                  <a:extLst>
                    <a:ext uri="{9D8B030D-6E8A-4147-A177-3AD203B41FA5}">
                      <a16:colId xmlns:a16="http://schemas.microsoft.com/office/drawing/2014/main" val="2565997243"/>
                    </a:ext>
                  </a:extLst>
                </a:gridCol>
                <a:gridCol w="606056">
                  <a:extLst>
                    <a:ext uri="{9D8B030D-6E8A-4147-A177-3AD203B41FA5}">
                      <a16:colId xmlns:a16="http://schemas.microsoft.com/office/drawing/2014/main" val="4261250248"/>
                    </a:ext>
                  </a:extLst>
                </a:gridCol>
                <a:gridCol w="680484">
                  <a:extLst>
                    <a:ext uri="{9D8B030D-6E8A-4147-A177-3AD203B41FA5}">
                      <a16:colId xmlns:a16="http://schemas.microsoft.com/office/drawing/2014/main" val="2210255592"/>
                    </a:ext>
                  </a:extLst>
                </a:gridCol>
                <a:gridCol w="627320">
                  <a:extLst>
                    <a:ext uri="{9D8B030D-6E8A-4147-A177-3AD203B41FA5}">
                      <a16:colId xmlns:a16="http://schemas.microsoft.com/office/drawing/2014/main" val="2023030228"/>
                    </a:ext>
                  </a:extLst>
                </a:gridCol>
                <a:gridCol w="614803">
                  <a:extLst>
                    <a:ext uri="{9D8B030D-6E8A-4147-A177-3AD203B41FA5}">
                      <a16:colId xmlns:a16="http://schemas.microsoft.com/office/drawing/2014/main" val="3090408221"/>
                    </a:ext>
                  </a:extLst>
                </a:gridCol>
                <a:gridCol w="535422">
                  <a:extLst>
                    <a:ext uri="{9D8B030D-6E8A-4147-A177-3AD203B41FA5}">
                      <a16:colId xmlns:a16="http://schemas.microsoft.com/office/drawing/2014/main" val="1075350477"/>
                    </a:ext>
                  </a:extLst>
                </a:gridCol>
              </a:tblGrid>
              <a:tr h="704168">
                <a:tc>
                  <a:txBody>
                    <a:bodyPr/>
                    <a:lstStyle/>
                    <a:p>
                      <a:pPr algn="ctr" fontAlgn="ctr"/>
                      <a:r>
                        <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Component</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1100" b="0" i="0"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EF1</a:t>
                      </a:r>
                      <a:endPar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1100" b="0" i="0"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CF1</a:t>
                      </a:r>
                      <a:endPar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nn-NO"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EF2</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nn-NO"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LB medium</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nn-NO"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SCS medium</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Reaction medium 1</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Reaction medium 2</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SM solution</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3123740843"/>
                  </a:ext>
                </a:extLst>
              </a:tr>
              <a:tr h="195294">
                <a:tc>
                  <a:txBody>
                    <a:bodyPr/>
                    <a:lstStyle/>
                    <a:p>
                      <a:pPr algn="l" fontAlgn="ct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KH</a:t>
                      </a:r>
                      <a:r>
                        <a:rPr lang="en-US" sz="1100" b="0" i="0" u="none" strike="noStrike" baseline="-25000">
                          <a:solidFill>
                            <a:srgbClr val="000000"/>
                          </a:solidFill>
                          <a:effectLst/>
                          <a:latin typeface="Arial" panose="020B0604020202020204" pitchFamily="34" charset="0"/>
                          <a:ea typeface="ＭＳ 明朝" panose="02020609040205080304" pitchFamily="17" charset="-128"/>
                          <a:cs typeface="Arial" panose="020B0604020202020204" pitchFamily="34" charset="0"/>
                        </a:rPr>
                        <a:t>2</a:t>
                      </a: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PO</a:t>
                      </a:r>
                      <a:r>
                        <a:rPr lang="en-US" sz="1100" b="0" i="0" u="none" strike="noStrike" baseline="-25000">
                          <a:solidFill>
                            <a:srgbClr val="000000"/>
                          </a:solidFill>
                          <a:effectLst/>
                          <a:latin typeface="Arial" panose="020B0604020202020204" pitchFamily="34" charset="0"/>
                          <a:ea typeface="ＭＳ 明朝" panose="02020609040205080304" pitchFamily="17" charset="-128"/>
                          <a:cs typeface="Arial" panose="020B0604020202020204" pitchFamily="34" charset="0"/>
                        </a:rPr>
                        <a:t>4</a:t>
                      </a:r>
                      <a:endPar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13.2 g</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10 g</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2.53 g</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endPar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endPar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6.7 g</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42.7 g</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24781125"/>
                  </a:ext>
                </a:extLst>
              </a:tr>
              <a:tr h="195294">
                <a:tc>
                  <a:txBody>
                    <a:bodyPr/>
                    <a:lstStyle/>
                    <a:p>
                      <a:pPr algn="l" fontAlgn="ct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K</a:t>
                      </a:r>
                      <a:r>
                        <a:rPr lang="en-US" sz="1100" b="0" i="0" u="none" strike="noStrike" baseline="-25000">
                          <a:solidFill>
                            <a:srgbClr val="000000"/>
                          </a:solidFill>
                          <a:effectLst/>
                          <a:latin typeface="Arial" panose="020B0604020202020204" pitchFamily="34" charset="0"/>
                          <a:ea typeface="ＭＳ 明朝" panose="02020609040205080304" pitchFamily="17" charset="-128"/>
                          <a:cs typeface="Arial" panose="020B0604020202020204" pitchFamily="34" charset="0"/>
                        </a:rPr>
                        <a:t>2</a:t>
                      </a: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HPO</a:t>
                      </a:r>
                      <a:r>
                        <a:rPr lang="en-US" sz="1100" b="0" i="0" u="none" strike="noStrike" baseline="-25000">
                          <a:solidFill>
                            <a:srgbClr val="000000"/>
                          </a:solidFill>
                          <a:effectLst/>
                          <a:latin typeface="Arial" panose="020B0604020202020204" pitchFamily="34" charset="0"/>
                          <a:ea typeface="ＭＳ 明朝" panose="02020609040205080304" pitchFamily="17" charset="-128"/>
                          <a:cs typeface="Arial" panose="020B0604020202020204" pitchFamily="34" charset="0"/>
                        </a:rPr>
                        <a:t>4</a:t>
                      </a:r>
                      <a:endPar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10 g</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endPar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endPar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11.4 g</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73.1 g</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55757737"/>
                  </a:ext>
                </a:extLst>
              </a:tr>
              <a:tr h="195294">
                <a:tc>
                  <a:txBody>
                    <a:bodyPr/>
                    <a:lstStyle/>
                    <a:p>
                      <a:pPr algn="l" fontAlgn="ctr"/>
                      <a:r>
                        <a:rPr lang="en-US" sz="1100" b="0" i="0"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Na</a:t>
                      </a:r>
                      <a:r>
                        <a:rPr lang="en-US" sz="1100" b="0" i="0" u="none" strike="noStrike" baseline="-25000"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2</a:t>
                      </a:r>
                      <a:r>
                        <a:rPr lang="en-US" sz="1100" b="0" i="0"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HPO</a:t>
                      </a:r>
                      <a:r>
                        <a:rPr lang="en-US" sz="1100" b="0" i="0" u="none" strike="noStrike" baseline="-25000"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4</a:t>
                      </a:r>
                      <a:endPar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5.05 g</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endPar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endPar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31143122"/>
                  </a:ext>
                </a:extLst>
              </a:tr>
              <a:tr h="204594">
                <a:tc>
                  <a:txBody>
                    <a:bodyPr/>
                    <a:lstStyle/>
                    <a:p>
                      <a:pPr algn="l" fontAlgn="ct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MgSO</a:t>
                      </a:r>
                      <a:r>
                        <a:rPr lang="en-US" sz="1100" b="0" i="0" u="none" strike="noStrike" baseline="-25000">
                          <a:solidFill>
                            <a:srgbClr val="000000"/>
                          </a:solidFill>
                          <a:effectLst/>
                          <a:latin typeface="Arial" panose="020B0604020202020204" pitchFamily="34" charset="0"/>
                          <a:ea typeface="ＭＳ 明朝" panose="02020609040205080304" pitchFamily="17" charset="-128"/>
                          <a:cs typeface="Arial" panose="020B0604020202020204" pitchFamily="34" charset="0"/>
                        </a:rPr>
                        <a:t>4</a:t>
                      </a:r>
                      <a:r>
                        <a:rPr lang="en-US" sz="1100" b="0" i="0" u="none" strike="noStrike">
                          <a:solidFill>
                            <a:srgbClr val="000000"/>
                          </a:solidFill>
                          <a:effectLst/>
                          <a:latin typeface="Arial" panose="020B0604020202020204" pitchFamily="34" charset="0"/>
                          <a:ea typeface="游ゴシック Light" panose="020B0300000000000000" pitchFamily="50" charset="-128"/>
                          <a:cs typeface="Arial" panose="020B0604020202020204" pitchFamily="34" charset="0"/>
                        </a:rPr>
                        <a:t>・</a:t>
                      </a: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7H</a:t>
                      </a:r>
                      <a:r>
                        <a:rPr lang="en-US" sz="1100" b="0" i="0" u="none" strike="noStrike" baseline="-25000">
                          <a:solidFill>
                            <a:srgbClr val="000000"/>
                          </a:solidFill>
                          <a:effectLst/>
                          <a:latin typeface="Arial" panose="020B0604020202020204" pitchFamily="34" charset="0"/>
                          <a:ea typeface="ＭＳ 明朝" panose="02020609040205080304" pitchFamily="17" charset="-128"/>
                          <a:cs typeface="Arial" panose="020B0604020202020204" pitchFamily="34" charset="0"/>
                        </a:rPr>
                        <a:t>2</a:t>
                      </a: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O</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1.7 g</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10 g</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2.5 g</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endPar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endPar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37.6 g</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103.0 g</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46.0 g</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15005825"/>
                  </a:ext>
                </a:extLst>
              </a:tr>
              <a:tr h="195294">
                <a:tc>
                  <a:txBody>
                    <a:bodyPr/>
                    <a:lstStyle/>
                    <a:p>
                      <a:pPr algn="l" fontAlgn="ctr"/>
                      <a:r>
                        <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a:t>
                      </a:r>
                      <a:r>
                        <a:rPr lang="en-US" sz="1100" b="0" i="0"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NH</a:t>
                      </a:r>
                      <a:r>
                        <a:rPr lang="en-US" sz="1100" b="0" i="0" u="none" strike="noStrike" baseline="-25000"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4</a:t>
                      </a:r>
                      <a:r>
                        <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a:t>
                      </a:r>
                      <a:r>
                        <a:rPr lang="en-US" sz="1100" b="0" i="0" u="none" strike="noStrike" baseline="-25000"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2</a:t>
                      </a:r>
                      <a:r>
                        <a:rPr lang="en-US" sz="1100" b="0" i="0"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SO</a:t>
                      </a:r>
                      <a:r>
                        <a:rPr lang="en-US" sz="1100" b="0" i="0" u="none" strike="noStrike" baseline="-25000"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4</a:t>
                      </a:r>
                      <a:endPar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3.9 g</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1.3 g</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endPar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endPar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35014311"/>
                  </a:ext>
                </a:extLst>
              </a:tr>
              <a:tr h="195294">
                <a:tc>
                  <a:txBody>
                    <a:bodyPr/>
                    <a:lstStyle/>
                    <a:p>
                      <a:pPr algn="l" fontAlgn="ctr"/>
                      <a:r>
                        <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NaCl</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endPar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endPar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endPar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10.0 g</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3 g</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endParaRPr lang="ja-JP" alt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endPar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endParaRPr lang="ja-JP" alt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41712172"/>
                  </a:ext>
                </a:extLst>
              </a:tr>
              <a:tr h="183782">
                <a:tc>
                  <a:txBody>
                    <a:bodyPr/>
                    <a:lstStyle/>
                    <a:p>
                      <a:pPr algn="l" fontAlgn="ct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Trisodium citrate</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2.1 g</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endPar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endPar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55436547"/>
                  </a:ext>
                </a:extLst>
              </a:tr>
              <a:tr h="183782">
                <a:tc>
                  <a:txBody>
                    <a:bodyPr/>
                    <a:lstStyle/>
                    <a:p>
                      <a:pPr algn="l" fontAlgn="ctr"/>
                      <a:r>
                        <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Yest extract (</a:t>
                      </a:r>
                      <a:r>
                        <a:rPr lang="en-US" sz="1100" b="0" i="0"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Gistex</a:t>
                      </a:r>
                      <a:r>
                        <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5.26 g</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endPar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5 g</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02245855"/>
                  </a:ext>
                </a:extLst>
              </a:tr>
              <a:tr h="183782">
                <a:tc>
                  <a:txBody>
                    <a:bodyPr/>
                    <a:lstStyle/>
                    <a:p>
                      <a:pPr algn="l" fontAlgn="ctr"/>
                      <a:r>
                        <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Yest extract (Gibco)</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endParaRPr lang="ja-JP" alt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endPar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endPar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5.0 g</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endPar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endParaRPr lang="ja-JP" alt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endPar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endParaRPr lang="ja-JP" alt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10185339"/>
                  </a:ext>
                </a:extLst>
              </a:tr>
              <a:tr h="183782">
                <a:tc>
                  <a:txBody>
                    <a:bodyPr/>
                    <a:lstStyle/>
                    <a:p>
                      <a:pPr algn="l" fontAlgn="ctr"/>
                      <a:r>
                        <a:rPr lang="en-US" sz="1100" b="0" i="0"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Trypton</a:t>
                      </a:r>
                      <a:endPar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endParaRPr lang="ja-JP" alt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endParaRPr lang="ja-JP" alt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endPar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10.0 g</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endPar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endParaRPr lang="ja-JP" alt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endPar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endParaRPr lang="ja-JP" alt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62894844"/>
                  </a:ext>
                </a:extLst>
              </a:tr>
              <a:tr h="183782">
                <a:tc>
                  <a:txBody>
                    <a:bodyPr/>
                    <a:lstStyle/>
                    <a:p>
                      <a:pPr algn="l" fontAlgn="ctr"/>
                      <a:r>
                        <a:rPr lang="en-US" sz="1100" b="0" i="0" u="none" strike="noStrike"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Pepton</a:t>
                      </a:r>
                      <a:endPar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endParaRPr lang="ja-JP" alt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endParaRPr lang="ja-JP" alt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endPar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endPar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10 g</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endParaRPr lang="ja-JP" alt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endPar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endParaRPr lang="ja-JP" alt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55604513"/>
                  </a:ext>
                </a:extLst>
              </a:tr>
              <a:tr h="183782">
                <a:tc>
                  <a:txBody>
                    <a:bodyPr/>
                    <a:lstStyle/>
                    <a:p>
                      <a:pPr algn="l" fontAlgn="ctr"/>
                      <a:r>
                        <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Meat Extract (Gibco)</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endPar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endPar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endPar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endPar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7 g</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endParaRPr lang="ja-JP" alt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endPar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endParaRPr lang="ja-JP" alt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80662633"/>
                  </a:ext>
                </a:extLst>
              </a:tr>
              <a:tr h="183782">
                <a:tc>
                  <a:txBody>
                    <a:bodyPr/>
                    <a:lstStyle/>
                    <a:p>
                      <a:pPr algn="l" fontAlgn="ctr"/>
                      <a:r>
                        <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L-Glutamate</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1 g</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endPar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endPar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92838292"/>
                  </a:ext>
                </a:extLst>
              </a:tr>
              <a:tr h="183782">
                <a:tc>
                  <a:txBody>
                    <a:bodyPr/>
                    <a:lstStyle/>
                    <a:p>
                      <a:pPr algn="l" fontAlgn="ct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L-Cytine</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20 mg</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endParaRPr lang="ja-JP" alt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endParaRPr lang="ja-JP" alt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83445688"/>
                  </a:ext>
                </a:extLst>
              </a:tr>
              <a:tr h="195294">
                <a:tc>
                  <a:txBody>
                    <a:bodyPr/>
                    <a:lstStyle/>
                    <a:p>
                      <a:pPr algn="l" fontAlgn="ct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CaCl</a:t>
                      </a:r>
                      <a:r>
                        <a:rPr lang="en-US" sz="1100" b="0" i="0" u="none" strike="noStrike" baseline="-25000">
                          <a:solidFill>
                            <a:srgbClr val="000000"/>
                          </a:solidFill>
                          <a:effectLst/>
                          <a:latin typeface="Arial" panose="020B0604020202020204" pitchFamily="34" charset="0"/>
                          <a:ea typeface="ＭＳ 明朝" panose="02020609040205080304" pitchFamily="17" charset="-128"/>
                          <a:cs typeface="Arial" panose="020B0604020202020204" pitchFamily="34" charset="0"/>
                        </a:rPr>
                        <a:t>2</a:t>
                      </a:r>
                      <a:endPar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26.0 mg</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74 mg</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endPar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endPar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93351479"/>
                  </a:ext>
                </a:extLst>
              </a:tr>
              <a:tr h="195294">
                <a:tc>
                  <a:txBody>
                    <a:bodyPr/>
                    <a:lstStyle/>
                    <a:p>
                      <a:pPr algn="l" fontAlgn="ct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FeSO</a:t>
                      </a:r>
                      <a:r>
                        <a:rPr lang="en-US" sz="1100" b="0" i="0" u="none" strike="noStrike" baseline="-25000">
                          <a:solidFill>
                            <a:srgbClr val="000000"/>
                          </a:solidFill>
                          <a:effectLst/>
                          <a:latin typeface="Arial" panose="020B0604020202020204" pitchFamily="34" charset="0"/>
                          <a:ea typeface="ＭＳ 明朝" panose="02020609040205080304" pitchFamily="17" charset="-128"/>
                          <a:cs typeface="Arial" panose="020B0604020202020204" pitchFamily="34" charset="0"/>
                        </a:rPr>
                        <a:t>4</a:t>
                      </a: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・7H</a:t>
                      </a:r>
                      <a:r>
                        <a:rPr lang="en-US" sz="1100" b="0" i="0" u="none" strike="noStrike" baseline="-25000">
                          <a:solidFill>
                            <a:srgbClr val="000000"/>
                          </a:solidFill>
                          <a:effectLst/>
                          <a:latin typeface="Arial" panose="020B0604020202020204" pitchFamily="34" charset="0"/>
                          <a:ea typeface="ＭＳ 明朝" panose="02020609040205080304" pitchFamily="17" charset="-128"/>
                          <a:cs typeface="Arial" panose="020B0604020202020204" pitchFamily="34" charset="0"/>
                        </a:rPr>
                        <a:t>2</a:t>
                      </a: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O</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0.1 g</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20 mg</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0.1 mg</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endPar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endPar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66039415"/>
                  </a:ext>
                </a:extLst>
              </a:tr>
              <a:tr h="195294">
                <a:tc>
                  <a:txBody>
                    <a:bodyPr/>
                    <a:lstStyle/>
                    <a:p>
                      <a:pPr algn="l" fontAlgn="ct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ZnSO</a:t>
                      </a:r>
                      <a:r>
                        <a:rPr lang="en-US" sz="1100" b="0" i="0" u="none" strike="noStrike" baseline="-25000">
                          <a:solidFill>
                            <a:srgbClr val="000000"/>
                          </a:solidFill>
                          <a:effectLst/>
                          <a:latin typeface="Arial" panose="020B0604020202020204" pitchFamily="34" charset="0"/>
                          <a:ea typeface="ＭＳ 明朝" panose="02020609040205080304" pitchFamily="17" charset="-128"/>
                          <a:cs typeface="Arial" panose="020B0604020202020204" pitchFamily="34" charset="0"/>
                        </a:rPr>
                        <a:t>4</a:t>
                      </a: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・7H</a:t>
                      </a:r>
                      <a:r>
                        <a:rPr lang="en-US" sz="1100" b="0" i="0" u="none" strike="noStrike" baseline="-25000">
                          <a:solidFill>
                            <a:srgbClr val="000000"/>
                          </a:solidFill>
                          <a:effectLst/>
                          <a:latin typeface="Arial" panose="020B0604020202020204" pitchFamily="34" charset="0"/>
                          <a:ea typeface="ＭＳ 明朝" panose="02020609040205080304" pitchFamily="17" charset="-128"/>
                          <a:cs typeface="Arial" panose="020B0604020202020204" pitchFamily="34" charset="0"/>
                        </a:rPr>
                        <a:t>2</a:t>
                      </a: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O</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21.6 mg</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10 mg</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endParaRPr lang="ja-JP" alt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endParaRPr lang="ja-JP" alt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24034396"/>
                  </a:ext>
                </a:extLst>
              </a:tr>
              <a:tr h="195294">
                <a:tc>
                  <a:txBody>
                    <a:bodyPr/>
                    <a:lstStyle/>
                    <a:p>
                      <a:pPr algn="l" fontAlgn="ct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CuSO</a:t>
                      </a:r>
                      <a:r>
                        <a:rPr lang="en-US" sz="1100" b="0" i="0" u="none" strike="noStrike" baseline="-25000">
                          <a:solidFill>
                            <a:srgbClr val="000000"/>
                          </a:solidFill>
                          <a:effectLst/>
                          <a:latin typeface="Arial" panose="020B0604020202020204" pitchFamily="34" charset="0"/>
                          <a:ea typeface="ＭＳ 明朝" panose="02020609040205080304" pitchFamily="17" charset="-128"/>
                          <a:cs typeface="Arial" panose="020B0604020202020204" pitchFamily="34" charset="0"/>
                        </a:rPr>
                        <a:t>4</a:t>
                      </a: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・5H</a:t>
                      </a:r>
                      <a:r>
                        <a:rPr lang="en-US" sz="1100" b="0" i="0" u="none" strike="noStrike" baseline="-25000">
                          <a:solidFill>
                            <a:srgbClr val="000000"/>
                          </a:solidFill>
                          <a:effectLst/>
                          <a:latin typeface="Arial" panose="020B0604020202020204" pitchFamily="34" charset="0"/>
                          <a:ea typeface="ＭＳ 明朝" panose="02020609040205080304" pitchFamily="17" charset="-128"/>
                          <a:cs typeface="Arial" panose="020B0604020202020204" pitchFamily="34" charset="0"/>
                        </a:rPr>
                        <a:t>2</a:t>
                      </a: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O</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9.8 mg</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5 mg</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endPar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endPar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71351912"/>
                  </a:ext>
                </a:extLst>
              </a:tr>
              <a:tr h="195294">
                <a:tc>
                  <a:txBody>
                    <a:bodyPr/>
                    <a:lstStyle/>
                    <a:p>
                      <a:pPr algn="l" fontAlgn="ct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MnSO</a:t>
                      </a:r>
                      <a:r>
                        <a:rPr lang="en-US" sz="1100" b="0" i="0" u="none" strike="noStrike" baseline="-25000">
                          <a:solidFill>
                            <a:srgbClr val="000000"/>
                          </a:solidFill>
                          <a:effectLst/>
                          <a:latin typeface="Arial" panose="020B0604020202020204" pitchFamily="34" charset="0"/>
                          <a:ea typeface="ＭＳ 明朝" panose="02020609040205080304" pitchFamily="17" charset="-128"/>
                          <a:cs typeface="Arial" panose="020B0604020202020204" pitchFamily="34" charset="0"/>
                        </a:rPr>
                        <a:t>4</a:t>
                      </a: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・5H</a:t>
                      </a:r>
                      <a:r>
                        <a:rPr lang="en-US" sz="1100" b="0" i="0" u="none" strike="noStrike" baseline="-25000">
                          <a:solidFill>
                            <a:srgbClr val="000000"/>
                          </a:solidFill>
                          <a:effectLst/>
                          <a:latin typeface="Arial" panose="020B0604020202020204" pitchFamily="34" charset="0"/>
                          <a:ea typeface="ＭＳ 明朝" panose="02020609040205080304" pitchFamily="17" charset="-128"/>
                          <a:cs typeface="Arial" panose="020B0604020202020204" pitchFamily="34" charset="0"/>
                        </a:rPr>
                        <a:t>2</a:t>
                      </a: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O</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4.9 mg</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20 mg</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9.4 mg</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endPar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endPar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7384724"/>
                  </a:ext>
                </a:extLst>
              </a:tr>
              <a:tr h="195294">
                <a:tc>
                  <a:txBody>
                    <a:bodyPr/>
                    <a:lstStyle/>
                    <a:p>
                      <a:pPr algn="l" fontAlgn="ct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 (NH</a:t>
                      </a:r>
                      <a:r>
                        <a:rPr lang="en-US" sz="1100" b="0" i="0" u="none" strike="noStrike" baseline="-25000">
                          <a:solidFill>
                            <a:srgbClr val="000000"/>
                          </a:solidFill>
                          <a:effectLst/>
                          <a:latin typeface="Arial" panose="020B0604020202020204" pitchFamily="34" charset="0"/>
                          <a:ea typeface="ＭＳ 明朝" panose="02020609040205080304" pitchFamily="17" charset="-128"/>
                          <a:cs typeface="Arial" panose="020B0604020202020204" pitchFamily="34" charset="0"/>
                        </a:rPr>
                        <a:t>4</a:t>
                      </a: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a:t>
                      </a:r>
                      <a:r>
                        <a:rPr lang="en-US" sz="1100" b="0" i="0" u="none" strike="noStrike" baseline="-25000">
                          <a:solidFill>
                            <a:srgbClr val="000000"/>
                          </a:solidFill>
                          <a:effectLst/>
                          <a:latin typeface="Arial" panose="020B0604020202020204" pitchFamily="34" charset="0"/>
                          <a:ea typeface="ＭＳ 明朝" panose="02020609040205080304" pitchFamily="17" charset="-128"/>
                          <a:cs typeface="Arial" panose="020B0604020202020204" pitchFamily="34" charset="0"/>
                        </a:rPr>
                        <a:t>6</a:t>
                      </a: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Mo</a:t>
                      </a:r>
                      <a:r>
                        <a:rPr lang="en-US" sz="1100" b="0" i="0" u="none" strike="noStrike" baseline="-25000">
                          <a:solidFill>
                            <a:srgbClr val="000000"/>
                          </a:solidFill>
                          <a:effectLst/>
                          <a:latin typeface="Arial" panose="020B0604020202020204" pitchFamily="34" charset="0"/>
                          <a:ea typeface="ＭＳ 明朝" panose="02020609040205080304" pitchFamily="17" charset="-128"/>
                          <a:cs typeface="Arial" panose="020B0604020202020204" pitchFamily="34" charset="0"/>
                        </a:rPr>
                        <a:t>7</a:t>
                      </a: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O</a:t>
                      </a:r>
                      <a:r>
                        <a:rPr lang="en-US" sz="1100" b="0" i="0" u="none" strike="noStrike" baseline="-25000">
                          <a:solidFill>
                            <a:srgbClr val="000000"/>
                          </a:solidFill>
                          <a:effectLst/>
                          <a:latin typeface="Arial" panose="020B0604020202020204" pitchFamily="34" charset="0"/>
                          <a:ea typeface="ＭＳ 明朝" panose="02020609040205080304" pitchFamily="17" charset="-128"/>
                          <a:cs typeface="Arial" panose="020B0604020202020204" pitchFamily="34" charset="0"/>
                        </a:rPr>
                        <a:t>24</a:t>
                      </a: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・4H</a:t>
                      </a:r>
                      <a:r>
                        <a:rPr lang="en-US" sz="1100" b="0" i="0" u="none" strike="noStrike" baseline="-25000">
                          <a:solidFill>
                            <a:srgbClr val="000000"/>
                          </a:solidFill>
                          <a:effectLst/>
                          <a:latin typeface="Arial" panose="020B0604020202020204" pitchFamily="34" charset="0"/>
                          <a:ea typeface="ＭＳ 明朝" panose="02020609040205080304" pitchFamily="17" charset="-128"/>
                          <a:cs typeface="Arial" panose="020B0604020202020204" pitchFamily="34" charset="0"/>
                        </a:rPr>
                        <a:t>2</a:t>
                      </a: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O</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1.0 mg</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endPar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endPar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85166236"/>
                  </a:ext>
                </a:extLst>
              </a:tr>
              <a:tr h="183782">
                <a:tc>
                  <a:txBody>
                    <a:bodyPr/>
                    <a:lstStyle/>
                    <a:p>
                      <a:pPr algn="l" fontAlgn="ct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BORAX</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0.2 mg</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endPar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endPar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28961145"/>
                  </a:ext>
                </a:extLst>
              </a:tr>
              <a:tr h="183782">
                <a:tc>
                  <a:txBody>
                    <a:bodyPr/>
                    <a:lstStyle/>
                    <a:p>
                      <a:pPr algn="l" fontAlgn="ct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Nicotinic acid</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5 mg</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endPar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endPar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0.8 g</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2.1 g</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14255442"/>
                  </a:ext>
                </a:extLst>
              </a:tr>
              <a:tr h="183782">
                <a:tc>
                  <a:txBody>
                    <a:bodyPr/>
                    <a:lstStyle/>
                    <a:p>
                      <a:pPr algn="l" fontAlgn="ct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Biotin</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l-GR"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150 μ</a:t>
                      </a: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g</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endPar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endPar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88068600"/>
                  </a:ext>
                </a:extLst>
              </a:tr>
              <a:tr h="183782">
                <a:tc>
                  <a:txBody>
                    <a:bodyPr/>
                    <a:lstStyle/>
                    <a:p>
                      <a:pPr algn="l" fontAlgn="ctr"/>
                      <a:r>
                        <a:rPr lang="el-GR"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β-</a:t>
                      </a: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Alanine</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15.1 mg</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endPar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endPar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71604128"/>
                  </a:ext>
                </a:extLst>
              </a:tr>
              <a:tr h="183782">
                <a:tc>
                  <a:txBody>
                    <a:bodyPr/>
                    <a:lstStyle/>
                    <a:p>
                      <a:pPr algn="l" fontAlgn="ct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Thiamine</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2.8 mg</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5.1 mg</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endPar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endPar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12632848"/>
                  </a:ext>
                </a:extLst>
              </a:tr>
              <a:tr h="183782">
                <a:tc>
                  <a:txBody>
                    <a:bodyPr/>
                    <a:lstStyle/>
                    <a:p>
                      <a:pPr algn="l" fontAlgn="ct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Adenine</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endPar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endPar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7.5 g</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20.9 g</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25.3 g</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62915587"/>
                  </a:ext>
                </a:extLst>
              </a:tr>
              <a:tr h="183782">
                <a:tc>
                  <a:txBody>
                    <a:bodyPr/>
                    <a:lstStyle/>
                    <a:p>
                      <a:pPr algn="l" fontAlgn="ct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Glucose</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20 g</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153 g</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5.26 g</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endPar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endPar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55.8 g</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278.1 g</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338.9 g</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11874048"/>
                  </a:ext>
                </a:extLst>
              </a:tr>
              <a:tr h="183782">
                <a:tc>
                  <a:txBody>
                    <a:bodyPr/>
                    <a:lstStyle/>
                    <a:p>
                      <a:pPr algn="l" fontAlgn="ctr"/>
                      <a:r>
                        <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Fructose</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21 g</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endParaRPr lang="ja-JP" alt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endParaRPr lang="ja-JP" alt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99707418"/>
                  </a:ext>
                </a:extLst>
              </a:tr>
              <a:tr h="183782">
                <a:tc>
                  <a:txBody>
                    <a:bodyPr/>
                    <a:lstStyle/>
                    <a:p>
                      <a:pPr algn="l" fontAlgn="ctr"/>
                      <a:r>
                        <a:rPr 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Sucrose</a:t>
                      </a: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endPar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endParaRPr 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endPar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endParaRPr lang="ja-JP" alt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100 g</a:t>
                      </a:r>
                      <a:endParaRPr lang="ja-JP" alt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endParaRPr lang="ja-JP" alt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endParaRPr lang="ja-JP" altLang="en-US" sz="1100" b="0" i="0" u="none" strike="noStrike">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endParaRPr lang="ja-JP" altLang="en-US" sz="1100" b="0" i="0" u="none" strike="noStrike" dirty="0">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a:txBody>
                  <a:tcPr marL="8935" marR="8935" marT="8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30487449"/>
                  </a:ext>
                </a:extLst>
              </a:tr>
            </a:tbl>
          </a:graphicData>
        </a:graphic>
      </p:graphicFrame>
    </p:spTree>
    <p:extLst>
      <p:ext uri="{BB962C8B-B14F-4D97-AF65-F5344CB8AC3E}">
        <p14:creationId xmlns:p14="http://schemas.microsoft.com/office/powerpoint/2010/main" val="13472979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B267CDB-5127-7A3E-47CA-DD4FD8D3F66F}"/>
              </a:ext>
            </a:extLst>
          </p:cNvPr>
          <p:cNvSpPr txBox="1"/>
          <p:nvPr/>
        </p:nvSpPr>
        <p:spPr>
          <a:xfrm>
            <a:off x="260004" y="330093"/>
            <a:ext cx="5979432" cy="461665"/>
          </a:xfrm>
          <a:prstGeom prst="rect">
            <a:avLst/>
          </a:prstGeom>
          <a:noFill/>
        </p:spPr>
        <p:txBody>
          <a:bodyPr wrap="square" rtlCol="0">
            <a:spAutoFit/>
          </a:bodyPr>
          <a:lstStyle/>
          <a:p>
            <a:r>
              <a:rPr lang="en-US" altLang="ja-JP" sz="1200" b="1" dirty="0">
                <a:latin typeface="Arial" panose="020B0604020202020204" pitchFamily="34" charset="0"/>
                <a:cs typeface="Arial" panose="020B0604020202020204" pitchFamily="34" charset="0"/>
              </a:rPr>
              <a:t>Supplementary Fig. 2  Gene structure and sequence of engineered chromosomal regions</a:t>
            </a:r>
            <a:endParaRPr lang="ja-JP" altLang="en-US" sz="1200" b="1" dirty="0">
              <a:latin typeface="Arial" panose="020B0604020202020204" pitchFamily="34" charset="0"/>
              <a:cs typeface="Arial" panose="020B0604020202020204" pitchFamily="34" charset="0"/>
            </a:endParaRPr>
          </a:p>
        </p:txBody>
      </p:sp>
      <p:sp>
        <p:nvSpPr>
          <p:cNvPr id="4" name="テキスト ボックス 3">
            <a:extLst>
              <a:ext uri="{FF2B5EF4-FFF2-40B4-BE49-F238E27FC236}">
                <a16:creationId xmlns:a16="http://schemas.microsoft.com/office/drawing/2014/main" id="{37FBE54C-F230-D20F-10D5-F01A037E9FCB}"/>
              </a:ext>
            </a:extLst>
          </p:cNvPr>
          <p:cNvSpPr txBox="1"/>
          <p:nvPr/>
        </p:nvSpPr>
        <p:spPr>
          <a:xfrm>
            <a:off x="260004" y="685026"/>
            <a:ext cx="320922" cy="276999"/>
          </a:xfrm>
          <a:prstGeom prst="rect">
            <a:avLst/>
          </a:prstGeom>
          <a:noFill/>
        </p:spPr>
        <p:txBody>
          <a:bodyPr wrap="none" rtlCol="0">
            <a:spAutoFit/>
          </a:bodyPr>
          <a:lstStyle/>
          <a:p>
            <a:r>
              <a:rPr lang="en-US" altLang="ja-JP" sz="1200" b="1" dirty="0">
                <a:latin typeface="Arial" panose="020B0604020202020204" pitchFamily="34" charset="0"/>
                <a:cs typeface="Arial" panose="020B0604020202020204" pitchFamily="34" charset="0"/>
              </a:rPr>
              <a:t>a)</a:t>
            </a:r>
            <a:endParaRPr lang="ja-JP" altLang="en-US" sz="1200" b="1" dirty="0">
              <a:latin typeface="Arial" panose="020B0604020202020204" pitchFamily="34" charset="0"/>
              <a:cs typeface="Arial" panose="020B0604020202020204" pitchFamily="34" charset="0"/>
            </a:endParaRPr>
          </a:p>
        </p:txBody>
      </p:sp>
      <p:pic>
        <p:nvPicPr>
          <p:cNvPr id="8" name="図 7">
            <a:extLst>
              <a:ext uri="{FF2B5EF4-FFF2-40B4-BE49-F238E27FC236}">
                <a16:creationId xmlns:a16="http://schemas.microsoft.com/office/drawing/2014/main" id="{D9EF0178-E162-C071-96CB-EC99911FCEB8}"/>
              </a:ext>
            </a:extLst>
          </p:cNvPr>
          <p:cNvPicPr>
            <a:picLocks noChangeAspect="1"/>
          </p:cNvPicPr>
          <p:nvPr/>
        </p:nvPicPr>
        <p:blipFill>
          <a:blip r:embed="rId2"/>
          <a:stretch>
            <a:fillRect/>
          </a:stretch>
        </p:blipFill>
        <p:spPr>
          <a:xfrm>
            <a:off x="1088011" y="6549288"/>
            <a:ext cx="3420187" cy="4337747"/>
          </a:xfrm>
          <a:prstGeom prst="rect">
            <a:avLst/>
          </a:prstGeom>
        </p:spPr>
      </p:pic>
      <p:pic>
        <p:nvPicPr>
          <p:cNvPr id="9" name="図 8">
            <a:extLst>
              <a:ext uri="{FF2B5EF4-FFF2-40B4-BE49-F238E27FC236}">
                <a16:creationId xmlns:a16="http://schemas.microsoft.com/office/drawing/2014/main" id="{F740DF97-C1CB-A009-F4B5-7B34C4BDD843}"/>
              </a:ext>
            </a:extLst>
          </p:cNvPr>
          <p:cNvPicPr>
            <a:picLocks noChangeAspect="1"/>
          </p:cNvPicPr>
          <p:nvPr/>
        </p:nvPicPr>
        <p:blipFill>
          <a:blip r:embed="rId3"/>
          <a:stretch>
            <a:fillRect/>
          </a:stretch>
        </p:blipFill>
        <p:spPr>
          <a:xfrm>
            <a:off x="727500" y="823525"/>
            <a:ext cx="5044440" cy="687324"/>
          </a:xfrm>
          <a:prstGeom prst="rect">
            <a:avLst/>
          </a:prstGeom>
        </p:spPr>
      </p:pic>
      <p:pic>
        <p:nvPicPr>
          <p:cNvPr id="11" name="図 10">
            <a:extLst>
              <a:ext uri="{FF2B5EF4-FFF2-40B4-BE49-F238E27FC236}">
                <a16:creationId xmlns:a16="http://schemas.microsoft.com/office/drawing/2014/main" id="{C82934FC-1947-BFDA-EA0C-207FC7E886C0}"/>
              </a:ext>
            </a:extLst>
          </p:cNvPr>
          <p:cNvPicPr>
            <a:picLocks noChangeAspect="1"/>
          </p:cNvPicPr>
          <p:nvPr/>
        </p:nvPicPr>
        <p:blipFill>
          <a:blip r:embed="rId4"/>
          <a:stretch>
            <a:fillRect/>
          </a:stretch>
        </p:blipFill>
        <p:spPr>
          <a:xfrm>
            <a:off x="1092646" y="1599317"/>
            <a:ext cx="3415552" cy="4949971"/>
          </a:xfrm>
          <a:prstGeom prst="rect">
            <a:avLst/>
          </a:prstGeom>
        </p:spPr>
      </p:pic>
    </p:spTree>
    <p:extLst>
      <p:ext uri="{BB962C8B-B14F-4D97-AF65-F5344CB8AC3E}">
        <p14:creationId xmlns:p14="http://schemas.microsoft.com/office/powerpoint/2010/main" val="22552351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6F6D5874-CE17-4588-9CDF-F03F6F9B4B9A}"/>
              </a:ext>
            </a:extLst>
          </p:cNvPr>
          <p:cNvSpPr txBox="1"/>
          <p:nvPr/>
        </p:nvSpPr>
        <p:spPr>
          <a:xfrm>
            <a:off x="206216" y="304857"/>
            <a:ext cx="330540" cy="276999"/>
          </a:xfrm>
          <a:prstGeom prst="rect">
            <a:avLst/>
          </a:prstGeom>
          <a:noFill/>
        </p:spPr>
        <p:txBody>
          <a:bodyPr wrap="none" rtlCol="0">
            <a:spAutoFit/>
          </a:bodyPr>
          <a:lstStyle/>
          <a:p>
            <a:r>
              <a:rPr lang="en-US" altLang="ja-JP" sz="1200" b="1" dirty="0">
                <a:latin typeface="Arial" panose="020B0604020202020204" pitchFamily="34" charset="0"/>
                <a:cs typeface="Arial" panose="020B0604020202020204" pitchFamily="34" charset="0"/>
              </a:rPr>
              <a:t>b)</a:t>
            </a:r>
            <a:endParaRPr lang="ja-JP" altLang="en-US" sz="1200" b="1" dirty="0">
              <a:latin typeface="Arial" panose="020B0604020202020204" pitchFamily="34" charset="0"/>
              <a:cs typeface="Arial" panose="020B0604020202020204" pitchFamily="34" charset="0"/>
            </a:endParaRPr>
          </a:p>
        </p:txBody>
      </p:sp>
      <p:pic>
        <p:nvPicPr>
          <p:cNvPr id="3" name="図 2">
            <a:extLst>
              <a:ext uri="{FF2B5EF4-FFF2-40B4-BE49-F238E27FC236}">
                <a16:creationId xmlns:a16="http://schemas.microsoft.com/office/drawing/2014/main" id="{D988B1FD-C533-EE29-550F-CDD3B5218158}"/>
              </a:ext>
            </a:extLst>
          </p:cNvPr>
          <p:cNvPicPr>
            <a:picLocks noChangeAspect="1"/>
          </p:cNvPicPr>
          <p:nvPr/>
        </p:nvPicPr>
        <p:blipFill>
          <a:blip r:embed="rId2"/>
          <a:stretch>
            <a:fillRect/>
          </a:stretch>
        </p:blipFill>
        <p:spPr>
          <a:xfrm>
            <a:off x="637839" y="443356"/>
            <a:ext cx="5044440" cy="687324"/>
          </a:xfrm>
          <a:prstGeom prst="rect">
            <a:avLst/>
          </a:prstGeom>
        </p:spPr>
      </p:pic>
      <p:pic>
        <p:nvPicPr>
          <p:cNvPr id="5" name="図 4">
            <a:extLst>
              <a:ext uri="{FF2B5EF4-FFF2-40B4-BE49-F238E27FC236}">
                <a16:creationId xmlns:a16="http://schemas.microsoft.com/office/drawing/2014/main" id="{3AD159B7-C02B-065B-622C-EB03C2505FC4}"/>
              </a:ext>
            </a:extLst>
          </p:cNvPr>
          <p:cNvPicPr>
            <a:picLocks noChangeAspect="1"/>
          </p:cNvPicPr>
          <p:nvPr/>
        </p:nvPicPr>
        <p:blipFill>
          <a:blip r:embed="rId3"/>
          <a:stretch>
            <a:fillRect/>
          </a:stretch>
        </p:blipFill>
        <p:spPr>
          <a:xfrm>
            <a:off x="935915" y="1259440"/>
            <a:ext cx="3900091" cy="5652186"/>
          </a:xfrm>
          <a:prstGeom prst="rect">
            <a:avLst/>
          </a:prstGeom>
        </p:spPr>
      </p:pic>
      <p:pic>
        <p:nvPicPr>
          <p:cNvPr id="7" name="図 6">
            <a:extLst>
              <a:ext uri="{FF2B5EF4-FFF2-40B4-BE49-F238E27FC236}">
                <a16:creationId xmlns:a16="http://schemas.microsoft.com/office/drawing/2014/main" id="{5D007745-3FF6-CFC4-7ADE-AED2EAA71D58}"/>
              </a:ext>
            </a:extLst>
          </p:cNvPr>
          <p:cNvPicPr>
            <a:picLocks noChangeAspect="1"/>
          </p:cNvPicPr>
          <p:nvPr/>
        </p:nvPicPr>
        <p:blipFill>
          <a:blip r:embed="rId4"/>
          <a:stretch>
            <a:fillRect/>
          </a:stretch>
        </p:blipFill>
        <p:spPr>
          <a:xfrm>
            <a:off x="935915" y="6911626"/>
            <a:ext cx="3900090" cy="3533647"/>
          </a:xfrm>
          <a:prstGeom prst="rect">
            <a:avLst/>
          </a:prstGeom>
        </p:spPr>
      </p:pic>
    </p:spTree>
    <p:extLst>
      <p:ext uri="{BB962C8B-B14F-4D97-AF65-F5344CB8AC3E}">
        <p14:creationId xmlns:p14="http://schemas.microsoft.com/office/powerpoint/2010/main" val="9212328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D024454-57DE-889C-47A5-1EF64E81D5D1}"/>
              </a:ext>
            </a:extLst>
          </p:cNvPr>
          <p:cNvSpPr txBox="1"/>
          <p:nvPr/>
        </p:nvSpPr>
        <p:spPr>
          <a:xfrm>
            <a:off x="206216" y="304857"/>
            <a:ext cx="320922" cy="276999"/>
          </a:xfrm>
          <a:prstGeom prst="rect">
            <a:avLst/>
          </a:prstGeom>
          <a:noFill/>
        </p:spPr>
        <p:txBody>
          <a:bodyPr wrap="none" rtlCol="0">
            <a:spAutoFit/>
          </a:bodyPr>
          <a:lstStyle/>
          <a:p>
            <a:r>
              <a:rPr lang="en-US" altLang="ja-JP" sz="1200" b="1" dirty="0">
                <a:latin typeface="Arial" panose="020B0604020202020204" pitchFamily="34" charset="0"/>
                <a:cs typeface="Arial" panose="020B0604020202020204" pitchFamily="34" charset="0"/>
              </a:rPr>
              <a:t>c)</a:t>
            </a:r>
            <a:endParaRPr lang="ja-JP" altLang="en-US" sz="1200" b="1" dirty="0">
              <a:latin typeface="Arial" panose="020B0604020202020204" pitchFamily="34" charset="0"/>
              <a:cs typeface="Arial" panose="020B0604020202020204" pitchFamily="34" charset="0"/>
            </a:endParaRPr>
          </a:p>
        </p:txBody>
      </p:sp>
      <p:pic>
        <p:nvPicPr>
          <p:cNvPr id="3" name="図 2">
            <a:extLst>
              <a:ext uri="{FF2B5EF4-FFF2-40B4-BE49-F238E27FC236}">
                <a16:creationId xmlns:a16="http://schemas.microsoft.com/office/drawing/2014/main" id="{26C18839-18DB-BA12-68C7-15B7B7E75344}"/>
              </a:ext>
            </a:extLst>
          </p:cNvPr>
          <p:cNvPicPr>
            <a:picLocks noChangeAspect="1"/>
          </p:cNvPicPr>
          <p:nvPr/>
        </p:nvPicPr>
        <p:blipFill>
          <a:blip r:embed="rId2"/>
          <a:stretch>
            <a:fillRect/>
          </a:stretch>
        </p:blipFill>
        <p:spPr>
          <a:xfrm>
            <a:off x="702385" y="443356"/>
            <a:ext cx="5044440" cy="687324"/>
          </a:xfrm>
          <a:prstGeom prst="rect">
            <a:avLst/>
          </a:prstGeom>
        </p:spPr>
      </p:pic>
      <p:pic>
        <p:nvPicPr>
          <p:cNvPr id="5" name="図 4">
            <a:extLst>
              <a:ext uri="{FF2B5EF4-FFF2-40B4-BE49-F238E27FC236}">
                <a16:creationId xmlns:a16="http://schemas.microsoft.com/office/drawing/2014/main" id="{10167ACE-A423-36D8-872A-ADBA42857611}"/>
              </a:ext>
            </a:extLst>
          </p:cNvPr>
          <p:cNvPicPr>
            <a:picLocks noChangeAspect="1"/>
          </p:cNvPicPr>
          <p:nvPr/>
        </p:nvPicPr>
        <p:blipFill>
          <a:blip r:embed="rId3"/>
          <a:stretch>
            <a:fillRect/>
          </a:stretch>
        </p:blipFill>
        <p:spPr>
          <a:xfrm>
            <a:off x="702385" y="1130680"/>
            <a:ext cx="3952194" cy="5906799"/>
          </a:xfrm>
          <a:prstGeom prst="rect">
            <a:avLst/>
          </a:prstGeom>
        </p:spPr>
      </p:pic>
      <p:pic>
        <p:nvPicPr>
          <p:cNvPr id="7" name="図 6">
            <a:extLst>
              <a:ext uri="{FF2B5EF4-FFF2-40B4-BE49-F238E27FC236}">
                <a16:creationId xmlns:a16="http://schemas.microsoft.com/office/drawing/2014/main" id="{DF4AEE11-8467-2814-89DF-5C6024F0A345}"/>
              </a:ext>
            </a:extLst>
          </p:cNvPr>
          <p:cNvPicPr>
            <a:picLocks noChangeAspect="1"/>
          </p:cNvPicPr>
          <p:nvPr/>
        </p:nvPicPr>
        <p:blipFill>
          <a:blip r:embed="rId4"/>
          <a:stretch>
            <a:fillRect/>
          </a:stretch>
        </p:blipFill>
        <p:spPr>
          <a:xfrm>
            <a:off x="702385" y="7037479"/>
            <a:ext cx="3952195" cy="3401753"/>
          </a:xfrm>
          <a:prstGeom prst="rect">
            <a:avLst/>
          </a:prstGeom>
        </p:spPr>
      </p:pic>
    </p:spTree>
    <p:extLst>
      <p:ext uri="{BB962C8B-B14F-4D97-AF65-F5344CB8AC3E}">
        <p14:creationId xmlns:p14="http://schemas.microsoft.com/office/powerpoint/2010/main" val="25135372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1538144-0A31-8BA6-2680-C49F669F7F86}"/>
              </a:ext>
            </a:extLst>
          </p:cNvPr>
          <p:cNvSpPr txBox="1"/>
          <p:nvPr/>
        </p:nvSpPr>
        <p:spPr>
          <a:xfrm>
            <a:off x="206216" y="304857"/>
            <a:ext cx="330540" cy="276999"/>
          </a:xfrm>
          <a:prstGeom prst="rect">
            <a:avLst/>
          </a:prstGeom>
          <a:noFill/>
        </p:spPr>
        <p:txBody>
          <a:bodyPr wrap="none" rtlCol="0">
            <a:spAutoFit/>
          </a:bodyPr>
          <a:lstStyle/>
          <a:p>
            <a:r>
              <a:rPr lang="en-US" altLang="ja-JP" sz="1200" b="1" dirty="0">
                <a:latin typeface="Arial" panose="020B0604020202020204" pitchFamily="34" charset="0"/>
                <a:cs typeface="Arial" panose="020B0604020202020204" pitchFamily="34" charset="0"/>
              </a:rPr>
              <a:t>d)</a:t>
            </a:r>
            <a:endParaRPr lang="ja-JP" altLang="en-US" sz="1200" b="1" dirty="0">
              <a:latin typeface="Arial" panose="020B0604020202020204" pitchFamily="34" charset="0"/>
              <a:cs typeface="Arial" panose="020B0604020202020204" pitchFamily="34" charset="0"/>
            </a:endParaRPr>
          </a:p>
        </p:txBody>
      </p:sp>
      <p:pic>
        <p:nvPicPr>
          <p:cNvPr id="4" name="図 3">
            <a:extLst>
              <a:ext uri="{FF2B5EF4-FFF2-40B4-BE49-F238E27FC236}">
                <a16:creationId xmlns:a16="http://schemas.microsoft.com/office/drawing/2014/main" id="{9A49CB61-762A-DFE5-F550-DF0E79D20B80}"/>
              </a:ext>
            </a:extLst>
          </p:cNvPr>
          <p:cNvPicPr>
            <a:picLocks noChangeAspect="1"/>
          </p:cNvPicPr>
          <p:nvPr/>
        </p:nvPicPr>
        <p:blipFill>
          <a:blip r:embed="rId2"/>
          <a:stretch>
            <a:fillRect/>
          </a:stretch>
        </p:blipFill>
        <p:spPr>
          <a:xfrm>
            <a:off x="788446" y="443357"/>
            <a:ext cx="5044440" cy="687324"/>
          </a:xfrm>
          <a:prstGeom prst="rect">
            <a:avLst/>
          </a:prstGeom>
        </p:spPr>
      </p:pic>
      <p:pic>
        <p:nvPicPr>
          <p:cNvPr id="6" name="図 5">
            <a:extLst>
              <a:ext uri="{FF2B5EF4-FFF2-40B4-BE49-F238E27FC236}">
                <a16:creationId xmlns:a16="http://schemas.microsoft.com/office/drawing/2014/main" id="{34D318F9-7870-1294-D376-6039C2FB46AF}"/>
              </a:ext>
            </a:extLst>
          </p:cNvPr>
          <p:cNvPicPr>
            <a:picLocks noChangeAspect="1"/>
          </p:cNvPicPr>
          <p:nvPr/>
        </p:nvPicPr>
        <p:blipFill>
          <a:blip r:embed="rId3"/>
          <a:stretch>
            <a:fillRect/>
          </a:stretch>
        </p:blipFill>
        <p:spPr>
          <a:xfrm>
            <a:off x="8724" y="1270791"/>
            <a:ext cx="3420276" cy="4646822"/>
          </a:xfrm>
          <a:prstGeom prst="rect">
            <a:avLst/>
          </a:prstGeom>
        </p:spPr>
      </p:pic>
      <p:pic>
        <p:nvPicPr>
          <p:cNvPr id="8" name="図 7">
            <a:extLst>
              <a:ext uri="{FF2B5EF4-FFF2-40B4-BE49-F238E27FC236}">
                <a16:creationId xmlns:a16="http://schemas.microsoft.com/office/drawing/2014/main" id="{4F83DE7B-E92C-2C3F-71C3-96ADF9DB7CEC}"/>
              </a:ext>
            </a:extLst>
          </p:cNvPr>
          <p:cNvPicPr>
            <a:picLocks noChangeAspect="1"/>
          </p:cNvPicPr>
          <p:nvPr/>
        </p:nvPicPr>
        <p:blipFill>
          <a:blip r:embed="rId4"/>
          <a:stretch>
            <a:fillRect/>
          </a:stretch>
        </p:blipFill>
        <p:spPr>
          <a:xfrm>
            <a:off x="8724" y="5917613"/>
            <a:ext cx="3420276" cy="5266812"/>
          </a:xfrm>
          <a:prstGeom prst="rect">
            <a:avLst/>
          </a:prstGeom>
        </p:spPr>
      </p:pic>
      <p:pic>
        <p:nvPicPr>
          <p:cNvPr id="10" name="図 9">
            <a:extLst>
              <a:ext uri="{FF2B5EF4-FFF2-40B4-BE49-F238E27FC236}">
                <a16:creationId xmlns:a16="http://schemas.microsoft.com/office/drawing/2014/main" id="{C2EE3ACF-10D0-0887-6FA2-A85E54408FED}"/>
              </a:ext>
            </a:extLst>
          </p:cNvPr>
          <p:cNvPicPr>
            <a:picLocks noChangeAspect="1"/>
          </p:cNvPicPr>
          <p:nvPr/>
        </p:nvPicPr>
        <p:blipFill>
          <a:blip r:embed="rId5"/>
          <a:stretch>
            <a:fillRect/>
          </a:stretch>
        </p:blipFill>
        <p:spPr>
          <a:xfrm>
            <a:off x="3310666" y="1270791"/>
            <a:ext cx="3420276" cy="5421809"/>
          </a:xfrm>
          <a:prstGeom prst="rect">
            <a:avLst/>
          </a:prstGeom>
        </p:spPr>
      </p:pic>
    </p:spTree>
    <p:extLst>
      <p:ext uri="{BB962C8B-B14F-4D97-AF65-F5344CB8AC3E}">
        <p14:creationId xmlns:p14="http://schemas.microsoft.com/office/powerpoint/2010/main" val="42806005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B740215-2234-2A72-C543-A8F6E4B250A9}"/>
              </a:ext>
            </a:extLst>
          </p:cNvPr>
          <p:cNvSpPr txBox="1"/>
          <p:nvPr/>
        </p:nvSpPr>
        <p:spPr>
          <a:xfrm>
            <a:off x="206216" y="304857"/>
            <a:ext cx="320922" cy="276999"/>
          </a:xfrm>
          <a:prstGeom prst="rect">
            <a:avLst/>
          </a:prstGeom>
          <a:noFill/>
        </p:spPr>
        <p:txBody>
          <a:bodyPr wrap="none" rtlCol="0">
            <a:spAutoFit/>
          </a:bodyPr>
          <a:lstStyle/>
          <a:p>
            <a:r>
              <a:rPr lang="en-US" altLang="ja-JP" sz="1200" b="1" dirty="0">
                <a:latin typeface="Arial" panose="020B0604020202020204" pitchFamily="34" charset="0"/>
                <a:cs typeface="Arial" panose="020B0604020202020204" pitchFamily="34" charset="0"/>
              </a:rPr>
              <a:t>e)</a:t>
            </a:r>
            <a:endParaRPr lang="ja-JP" altLang="en-US" sz="1200" b="1" dirty="0">
              <a:latin typeface="Arial" panose="020B0604020202020204" pitchFamily="34" charset="0"/>
              <a:cs typeface="Arial" panose="020B0604020202020204" pitchFamily="34" charset="0"/>
            </a:endParaRPr>
          </a:p>
        </p:txBody>
      </p:sp>
      <p:sp>
        <p:nvSpPr>
          <p:cNvPr id="4" name="テキスト ボックス 3">
            <a:extLst>
              <a:ext uri="{FF2B5EF4-FFF2-40B4-BE49-F238E27FC236}">
                <a16:creationId xmlns:a16="http://schemas.microsoft.com/office/drawing/2014/main" id="{F0D137EA-A1F2-2AEE-E180-2E9FD75F895D}"/>
              </a:ext>
            </a:extLst>
          </p:cNvPr>
          <p:cNvSpPr txBox="1"/>
          <p:nvPr/>
        </p:nvSpPr>
        <p:spPr>
          <a:xfrm>
            <a:off x="536756" y="304857"/>
            <a:ext cx="1714500" cy="253916"/>
          </a:xfrm>
          <a:prstGeom prst="rect">
            <a:avLst/>
          </a:prstGeom>
          <a:noFill/>
        </p:spPr>
        <p:txBody>
          <a:bodyPr wrap="square">
            <a:spAutoFit/>
          </a:bodyPr>
          <a:lstStyle/>
          <a:p>
            <a:pPr algn="just"/>
            <a:r>
              <a:rPr lang="en-US" altLang="ja-JP" sz="1050" i="1" kern="100" dirty="0" err="1">
                <a:effectLst/>
                <a:latin typeface="ＭＳ ゴシック" panose="020B0609070205080204" pitchFamily="49" charset="-128"/>
                <a:ea typeface="游明朝" panose="02020400000000000000" pitchFamily="18" charset="-128"/>
                <a:cs typeface="ＭＳ ゴシック" panose="020B0609070205080204" pitchFamily="49" charset="-128"/>
              </a:rPr>
              <a:t>galM</a:t>
            </a:r>
            <a:r>
              <a:rPr lang="en-US" altLang="ja-JP" sz="1050" i="1" kern="100" dirty="0">
                <a:effectLst/>
                <a:latin typeface="ＭＳ ゴシック" panose="020B0609070205080204" pitchFamily="49" charset="-128"/>
                <a:ea typeface="游明朝" panose="02020400000000000000" pitchFamily="18" charset="-128"/>
                <a:cs typeface="ＭＳ ゴシック" panose="020B0609070205080204" pitchFamily="49" charset="-128"/>
              </a:rPr>
              <a:t>-</a:t>
            </a:r>
            <a:r>
              <a:rPr lang="fr-FR" altLang="ja-JP" sz="1050" i="1" kern="100" dirty="0">
                <a:effectLst/>
                <a:latin typeface="ＭＳ ゴシック" panose="020B0609070205080204" pitchFamily="49" charset="-128"/>
                <a:ea typeface="游明朝" panose="02020400000000000000" pitchFamily="18" charset="-128"/>
                <a:cs typeface="ＭＳ ゴシック" panose="020B0609070205080204" pitchFamily="49" charset="-128"/>
              </a:rPr>
              <a:t>Δ</a:t>
            </a:r>
            <a:r>
              <a:rPr lang="en-US" altLang="ja-JP" sz="1050" i="1" kern="100" dirty="0" err="1">
                <a:effectLst/>
                <a:latin typeface="ＭＳ ゴシック" panose="020B0609070205080204" pitchFamily="49" charset="-128"/>
                <a:ea typeface="游明朝" panose="02020400000000000000" pitchFamily="18" charset="-128"/>
                <a:cs typeface="ＭＳ ゴシック" panose="020B0609070205080204" pitchFamily="49" charset="-128"/>
              </a:rPr>
              <a:t>galK</a:t>
            </a:r>
            <a:r>
              <a:rPr lang="en-US" altLang="ja-JP" sz="1050" kern="100" dirty="0">
                <a:effectLst/>
                <a:latin typeface="ＭＳ ゴシック" panose="020B0609070205080204" pitchFamily="49" charset="-128"/>
                <a:ea typeface="游明朝" panose="02020400000000000000" pitchFamily="18" charset="-128"/>
                <a:cs typeface="ＭＳ ゴシック" panose="020B0609070205080204" pitchFamily="49" charset="-128"/>
              </a:rPr>
              <a:t>(</a:t>
            </a:r>
            <a:r>
              <a:rPr lang="en-US" altLang="ja-JP" sz="1050" kern="100" dirty="0" err="1">
                <a:effectLst/>
                <a:latin typeface="ＭＳ ゴシック" panose="020B0609070205080204" pitchFamily="49" charset="-128"/>
                <a:ea typeface="游明朝" panose="02020400000000000000" pitchFamily="18" charset="-128"/>
                <a:cs typeface="ＭＳ ゴシック" panose="020B0609070205080204" pitchFamily="49" charset="-128"/>
              </a:rPr>
              <a:t>FRT</a:t>
            </a:r>
            <a:r>
              <a:rPr lang="en-US" altLang="ja-JP" sz="1050" kern="100" dirty="0">
                <a:effectLst/>
                <a:latin typeface="ＭＳ ゴシック" panose="020B0609070205080204" pitchFamily="49" charset="-128"/>
                <a:ea typeface="游明朝" panose="02020400000000000000" pitchFamily="18" charset="-128"/>
                <a:cs typeface="ＭＳ ゴシック" panose="020B0609070205080204" pitchFamily="49" charset="-128"/>
              </a:rPr>
              <a:t>)</a:t>
            </a:r>
            <a:r>
              <a:rPr lang="en-US" altLang="ja-JP" sz="1050" i="1" kern="100" dirty="0">
                <a:effectLst/>
                <a:latin typeface="ＭＳ ゴシック" panose="020B0609070205080204" pitchFamily="49" charset="-128"/>
                <a:ea typeface="游明朝" panose="02020400000000000000" pitchFamily="18" charset="-128"/>
                <a:cs typeface="ＭＳ ゴシック" panose="020B0609070205080204" pitchFamily="49" charset="-128"/>
              </a:rPr>
              <a:t>-</a:t>
            </a:r>
            <a:r>
              <a:rPr lang="en-US" altLang="ja-JP" sz="1050" i="1" kern="100" dirty="0" err="1">
                <a:effectLst/>
                <a:latin typeface="ＭＳ ゴシック" panose="020B0609070205080204" pitchFamily="49" charset="-128"/>
                <a:ea typeface="游明朝" panose="02020400000000000000" pitchFamily="18" charset="-128"/>
                <a:cs typeface="ＭＳ ゴシック" panose="020B0609070205080204" pitchFamily="49" charset="-128"/>
              </a:rPr>
              <a:t>galT</a:t>
            </a:r>
            <a:endParaRPr lang="ja-JP" altLang="ja-JP" sz="1050" kern="100" dirty="0">
              <a:effectLst/>
              <a:latin typeface="游明朝" panose="02020400000000000000" pitchFamily="18" charset="-128"/>
              <a:ea typeface="游明朝" panose="02020400000000000000" pitchFamily="18" charset="-128"/>
              <a:cs typeface="Courier New" panose="02070309020205020404" pitchFamily="49" charset="0"/>
            </a:endParaRPr>
          </a:p>
        </p:txBody>
      </p:sp>
      <p:pic>
        <p:nvPicPr>
          <p:cNvPr id="5" name="図 4">
            <a:extLst>
              <a:ext uri="{FF2B5EF4-FFF2-40B4-BE49-F238E27FC236}">
                <a16:creationId xmlns:a16="http://schemas.microsoft.com/office/drawing/2014/main" id="{276293C9-6FA6-402E-4AEA-D3470BE7A18F}"/>
              </a:ext>
            </a:extLst>
          </p:cNvPr>
          <p:cNvPicPr>
            <a:picLocks noChangeAspect="1"/>
          </p:cNvPicPr>
          <p:nvPr/>
        </p:nvPicPr>
        <p:blipFill>
          <a:blip r:embed="rId2"/>
          <a:stretch>
            <a:fillRect/>
          </a:stretch>
        </p:blipFill>
        <p:spPr>
          <a:xfrm>
            <a:off x="805853" y="581856"/>
            <a:ext cx="3993226" cy="920576"/>
          </a:xfrm>
          <a:prstGeom prst="rect">
            <a:avLst/>
          </a:prstGeom>
        </p:spPr>
      </p:pic>
      <p:pic>
        <p:nvPicPr>
          <p:cNvPr id="7" name="図 6">
            <a:extLst>
              <a:ext uri="{FF2B5EF4-FFF2-40B4-BE49-F238E27FC236}">
                <a16:creationId xmlns:a16="http://schemas.microsoft.com/office/drawing/2014/main" id="{E5831012-99BD-CECA-51B2-ECA194B358B6}"/>
              </a:ext>
            </a:extLst>
          </p:cNvPr>
          <p:cNvPicPr>
            <a:picLocks noChangeAspect="1"/>
          </p:cNvPicPr>
          <p:nvPr/>
        </p:nvPicPr>
        <p:blipFill>
          <a:blip r:embed="rId3"/>
          <a:stretch>
            <a:fillRect/>
          </a:stretch>
        </p:blipFill>
        <p:spPr>
          <a:xfrm>
            <a:off x="-143688" y="1761822"/>
            <a:ext cx="3602085" cy="4730594"/>
          </a:xfrm>
          <a:prstGeom prst="rect">
            <a:avLst/>
          </a:prstGeom>
        </p:spPr>
      </p:pic>
      <p:pic>
        <p:nvPicPr>
          <p:cNvPr id="9" name="図 8">
            <a:extLst>
              <a:ext uri="{FF2B5EF4-FFF2-40B4-BE49-F238E27FC236}">
                <a16:creationId xmlns:a16="http://schemas.microsoft.com/office/drawing/2014/main" id="{E407A36D-D26E-CAB9-8803-C95DF605F1C8}"/>
              </a:ext>
            </a:extLst>
          </p:cNvPr>
          <p:cNvPicPr>
            <a:picLocks noChangeAspect="1"/>
          </p:cNvPicPr>
          <p:nvPr/>
        </p:nvPicPr>
        <p:blipFill>
          <a:blip r:embed="rId4"/>
          <a:stretch>
            <a:fillRect/>
          </a:stretch>
        </p:blipFill>
        <p:spPr>
          <a:xfrm>
            <a:off x="3255914" y="1761822"/>
            <a:ext cx="3602086" cy="2937169"/>
          </a:xfrm>
          <a:prstGeom prst="rect">
            <a:avLst/>
          </a:prstGeom>
        </p:spPr>
      </p:pic>
    </p:spTree>
    <p:extLst>
      <p:ext uri="{BB962C8B-B14F-4D97-AF65-F5344CB8AC3E}">
        <p14:creationId xmlns:p14="http://schemas.microsoft.com/office/powerpoint/2010/main" val="2509623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675C33F6-9B9D-DB63-95D2-6C7A85E8D675}"/>
              </a:ext>
            </a:extLst>
          </p:cNvPr>
          <p:cNvSpPr txBox="1"/>
          <p:nvPr/>
        </p:nvSpPr>
        <p:spPr>
          <a:xfrm>
            <a:off x="206216" y="304857"/>
            <a:ext cx="287258" cy="276999"/>
          </a:xfrm>
          <a:prstGeom prst="rect">
            <a:avLst/>
          </a:prstGeom>
          <a:noFill/>
        </p:spPr>
        <p:txBody>
          <a:bodyPr wrap="none" rtlCol="0">
            <a:spAutoFit/>
          </a:bodyPr>
          <a:lstStyle/>
          <a:p>
            <a:r>
              <a:rPr lang="en-US" altLang="ja-JP" sz="1200" b="1" dirty="0">
                <a:latin typeface="Arial" panose="020B0604020202020204" pitchFamily="34" charset="0"/>
                <a:cs typeface="Arial" panose="020B0604020202020204" pitchFamily="34" charset="0"/>
              </a:rPr>
              <a:t>f)</a:t>
            </a:r>
            <a:endParaRPr lang="ja-JP" altLang="en-US" sz="1200" b="1" dirty="0">
              <a:latin typeface="Arial" panose="020B0604020202020204" pitchFamily="34" charset="0"/>
              <a:cs typeface="Arial" panose="020B0604020202020204" pitchFamily="34" charset="0"/>
            </a:endParaRPr>
          </a:p>
        </p:txBody>
      </p:sp>
      <p:sp>
        <p:nvSpPr>
          <p:cNvPr id="4" name="テキスト ボックス 3">
            <a:extLst>
              <a:ext uri="{FF2B5EF4-FFF2-40B4-BE49-F238E27FC236}">
                <a16:creationId xmlns:a16="http://schemas.microsoft.com/office/drawing/2014/main" id="{B7D4DB43-88B9-1728-FAA0-FB1664BF7C61}"/>
              </a:ext>
            </a:extLst>
          </p:cNvPr>
          <p:cNvSpPr txBox="1"/>
          <p:nvPr/>
        </p:nvSpPr>
        <p:spPr>
          <a:xfrm>
            <a:off x="485460" y="327940"/>
            <a:ext cx="2451100" cy="253916"/>
          </a:xfrm>
          <a:prstGeom prst="rect">
            <a:avLst/>
          </a:prstGeom>
          <a:noFill/>
        </p:spPr>
        <p:txBody>
          <a:bodyPr wrap="square">
            <a:spAutoFit/>
          </a:bodyPr>
          <a:lstStyle/>
          <a:p>
            <a:pPr algn="just"/>
            <a:r>
              <a:rPr lang="en-US" altLang="ja-JP" sz="1050" i="1" kern="100" dirty="0" err="1">
                <a:effectLst/>
                <a:latin typeface="ＭＳ ゴシック" panose="020B0609070205080204" pitchFamily="49" charset="-128"/>
                <a:ea typeface="游明朝" panose="02020400000000000000" pitchFamily="18" charset="-128"/>
                <a:cs typeface="ＭＳ ゴシック" panose="020B0609070205080204" pitchFamily="49" charset="-128"/>
              </a:rPr>
              <a:t>speA-yqgBCD-ΔmetK</a:t>
            </a:r>
            <a:r>
              <a:rPr lang="en-US" altLang="ja-JP" sz="1050" kern="100" dirty="0">
                <a:effectLst/>
                <a:latin typeface="ＭＳ ゴシック" panose="020B0609070205080204" pitchFamily="49" charset="-128"/>
                <a:ea typeface="游明朝" panose="02020400000000000000" pitchFamily="18" charset="-128"/>
                <a:cs typeface="ＭＳ ゴシック" panose="020B0609070205080204" pitchFamily="49" charset="-128"/>
              </a:rPr>
              <a:t>(</a:t>
            </a:r>
            <a:r>
              <a:rPr lang="en-US" altLang="ja-JP" sz="1050" kern="100" dirty="0" err="1">
                <a:effectLst/>
                <a:latin typeface="ＭＳ ゴシック" panose="020B0609070205080204" pitchFamily="49" charset="-128"/>
                <a:ea typeface="游明朝" panose="02020400000000000000" pitchFamily="18" charset="-128"/>
                <a:cs typeface="ＭＳ ゴシック" panose="020B0609070205080204" pitchFamily="49" charset="-128"/>
              </a:rPr>
              <a:t>FRT</a:t>
            </a:r>
            <a:r>
              <a:rPr lang="en-US" altLang="ja-JP" sz="1050" kern="100" dirty="0">
                <a:effectLst/>
                <a:latin typeface="ＭＳ ゴシック" panose="020B0609070205080204" pitchFamily="49" charset="-128"/>
                <a:ea typeface="游明朝" panose="02020400000000000000" pitchFamily="18" charset="-128"/>
                <a:cs typeface="ＭＳ ゴシック" panose="020B0609070205080204" pitchFamily="49" charset="-128"/>
              </a:rPr>
              <a:t>)</a:t>
            </a:r>
            <a:r>
              <a:rPr lang="en-US" altLang="ja-JP" sz="1050" i="1" kern="100" dirty="0">
                <a:effectLst/>
                <a:latin typeface="ＭＳ ゴシック" panose="020B0609070205080204" pitchFamily="49" charset="-128"/>
                <a:ea typeface="游明朝" panose="02020400000000000000" pitchFamily="18" charset="-128"/>
                <a:cs typeface="ＭＳ ゴシック" panose="020B0609070205080204" pitchFamily="49" charset="-128"/>
              </a:rPr>
              <a:t>-</a:t>
            </a:r>
            <a:r>
              <a:rPr lang="en-US" altLang="ja-JP" sz="1050" i="1" kern="100" dirty="0" err="1">
                <a:effectLst/>
                <a:latin typeface="ＭＳ ゴシック" panose="020B0609070205080204" pitchFamily="49" charset="-128"/>
                <a:ea typeface="游明朝" panose="02020400000000000000" pitchFamily="18" charset="-128"/>
                <a:cs typeface="ＭＳ ゴシック" panose="020B0609070205080204" pitchFamily="49" charset="-128"/>
              </a:rPr>
              <a:t>galP</a:t>
            </a:r>
            <a:endParaRPr lang="ja-JP" altLang="ja-JP" sz="1050" kern="100" dirty="0">
              <a:effectLst/>
              <a:latin typeface="游明朝" panose="02020400000000000000" pitchFamily="18" charset="-128"/>
              <a:ea typeface="游明朝" panose="02020400000000000000" pitchFamily="18" charset="-128"/>
              <a:cs typeface="Courier New" panose="02070309020205020404" pitchFamily="49" charset="0"/>
            </a:endParaRPr>
          </a:p>
        </p:txBody>
      </p:sp>
      <p:pic>
        <p:nvPicPr>
          <p:cNvPr id="5" name="図 4">
            <a:extLst>
              <a:ext uri="{FF2B5EF4-FFF2-40B4-BE49-F238E27FC236}">
                <a16:creationId xmlns:a16="http://schemas.microsoft.com/office/drawing/2014/main" id="{80E51E10-8453-4806-2FFB-02BEA9F9ABF5}"/>
              </a:ext>
            </a:extLst>
          </p:cNvPr>
          <p:cNvPicPr>
            <a:picLocks noChangeAspect="1"/>
          </p:cNvPicPr>
          <p:nvPr/>
        </p:nvPicPr>
        <p:blipFill>
          <a:blip r:embed="rId2"/>
          <a:stretch>
            <a:fillRect/>
          </a:stretch>
        </p:blipFill>
        <p:spPr>
          <a:xfrm>
            <a:off x="676780" y="781955"/>
            <a:ext cx="4962574" cy="603556"/>
          </a:xfrm>
          <a:prstGeom prst="rect">
            <a:avLst/>
          </a:prstGeom>
        </p:spPr>
      </p:pic>
      <p:pic>
        <p:nvPicPr>
          <p:cNvPr id="7" name="図 6">
            <a:extLst>
              <a:ext uri="{FF2B5EF4-FFF2-40B4-BE49-F238E27FC236}">
                <a16:creationId xmlns:a16="http://schemas.microsoft.com/office/drawing/2014/main" id="{40FF5E12-4E3F-F6E9-C06D-5E3AA5B4ACA5}"/>
              </a:ext>
            </a:extLst>
          </p:cNvPr>
          <p:cNvPicPr>
            <a:picLocks noChangeAspect="1"/>
          </p:cNvPicPr>
          <p:nvPr/>
        </p:nvPicPr>
        <p:blipFill>
          <a:blip r:embed="rId3"/>
          <a:stretch>
            <a:fillRect/>
          </a:stretch>
        </p:blipFill>
        <p:spPr>
          <a:xfrm>
            <a:off x="-134336" y="1862667"/>
            <a:ext cx="3606563" cy="4899914"/>
          </a:xfrm>
          <a:prstGeom prst="rect">
            <a:avLst/>
          </a:prstGeom>
        </p:spPr>
      </p:pic>
      <p:pic>
        <p:nvPicPr>
          <p:cNvPr id="11" name="図 10">
            <a:extLst>
              <a:ext uri="{FF2B5EF4-FFF2-40B4-BE49-F238E27FC236}">
                <a16:creationId xmlns:a16="http://schemas.microsoft.com/office/drawing/2014/main" id="{5678616C-C142-6A3C-0114-DB2FF22F8F51}"/>
              </a:ext>
            </a:extLst>
          </p:cNvPr>
          <p:cNvPicPr>
            <a:picLocks noChangeAspect="1"/>
          </p:cNvPicPr>
          <p:nvPr/>
        </p:nvPicPr>
        <p:blipFill>
          <a:blip r:embed="rId4"/>
          <a:stretch>
            <a:fillRect/>
          </a:stretch>
        </p:blipFill>
        <p:spPr>
          <a:xfrm>
            <a:off x="3330535" y="4109068"/>
            <a:ext cx="3490148" cy="4899914"/>
          </a:xfrm>
          <a:prstGeom prst="rect">
            <a:avLst/>
          </a:prstGeom>
        </p:spPr>
      </p:pic>
      <p:pic>
        <p:nvPicPr>
          <p:cNvPr id="13" name="図 12">
            <a:extLst>
              <a:ext uri="{FF2B5EF4-FFF2-40B4-BE49-F238E27FC236}">
                <a16:creationId xmlns:a16="http://schemas.microsoft.com/office/drawing/2014/main" id="{23CD1BCE-3ED3-E56A-38F9-4FF8DE509851}"/>
              </a:ext>
            </a:extLst>
          </p:cNvPr>
          <p:cNvPicPr>
            <a:picLocks noChangeAspect="1"/>
          </p:cNvPicPr>
          <p:nvPr/>
        </p:nvPicPr>
        <p:blipFill>
          <a:blip r:embed="rId5"/>
          <a:stretch>
            <a:fillRect/>
          </a:stretch>
        </p:blipFill>
        <p:spPr>
          <a:xfrm>
            <a:off x="-134336" y="6762581"/>
            <a:ext cx="3527466" cy="3674533"/>
          </a:xfrm>
          <a:prstGeom prst="rect">
            <a:avLst/>
          </a:prstGeom>
        </p:spPr>
      </p:pic>
      <p:pic>
        <p:nvPicPr>
          <p:cNvPr id="15" name="図 14">
            <a:extLst>
              <a:ext uri="{FF2B5EF4-FFF2-40B4-BE49-F238E27FC236}">
                <a16:creationId xmlns:a16="http://schemas.microsoft.com/office/drawing/2014/main" id="{00CCCC48-4C43-6036-B1B5-53A79AAD6534}"/>
              </a:ext>
            </a:extLst>
          </p:cNvPr>
          <p:cNvPicPr>
            <a:picLocks noChangeAspect="1"/>
          </p:cNvPicPr>
          <p:nvPr/>
        </p:nvPicPr>
        <p:blipFill>
          <a:blip r:embed="rId6"/>
          <a:stretch>
            <a:fillRect/>
          </a:stretch>
        </p:blipFill>
        <p:spPr>
          <a:xfrm>
            <a:off x="3330535" y="2032020"/>
            <a:ext cx="3527465" cy="2077048"/>
          </a:xfrm>
          <a:prstGeom prst="rect">
            <a:avLst/>
          </a:prstGeom>
        </p:spPr>
      </p:pic>
    </p:spTree>
    <p:extLst>
      <p:ext uri="{BB962C8B-B14F-4D97-AF65-F5344CB8AC3E}">
        <p14:creationId xmlns:p14="http://schemas.microsoft.com/office/powerpoint/2010/main" val="36139529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6246E596-8D50-BCC5-5887-30EFB9812C27}"/>
              </a:ext>
            </a:extLst>
          </p:cNvPr>
          <p:cNvSpPr txBox="1"/>
          <p:nvPr/>
        </p:nvSpPr>
        <p:spPr>
          <a:xfrm>
            <a:off x="206216" y="304857"/>
            <a:ext cx="330540" cy="276999"/>
          </a:xfrm>
          <a:prstGeom prst="rect">
            <a:avLst/>
          </a:prstGeom>
          <a:noFill/>
        </p:spPr>
        <p:txBody>
          <a:bodyPr wrap="none" rtlCol="0">
            <a:spAutoFit/>
          </a:bodyPr>
          <a:lstStyle/>
          <a:p>
            <a:r>
              <a:rPr lang="en-US" altLang="ja-JP" sz="1200" b="1" dirty="0">
                <a:latin typeface="Arial" panose="020B0604020202020204" pitchFamily="34" charset="0"/>
                <a:cs typeface="Arial" panose="020B0604020202020204" pitchFamily="34" charset="0"/>
              </a:rPr>
              <a:t>g)</a:t>
            </a:r>
            <a:endParaRPr lang="ja-JP" altLang="en-US" sz="1200" b="1" dirty="0">
              <a:latin typeface="Arial" panose="020B0604020202020204" pitchFamily="34" charset="0"/>
              <a:cs typeface="Arial" panose="020B0604020202020204" pitchFamily="34" charset="0"/>
            </a:endParaRPr>
          </a:p>
        </p:txBody>
      </p:sp>
      <p:sp>
        <p:nvSpPr>
          <p:cNvPr id="4" name="テキスト ボックス 3">
            <a:extLst>
              <a:ext uri="{FF2B5EF4-FFF2-40B4-BE49-F238E27FC236}">
                <a16:creationId xmlns:a16="http://schemas.microsoft.com/office/drawing/2014/main" id="{3B613E4E-3B5B-D022-FF9A-89DB0512848F}"/>
              </a:ext>
            </a:extLst>
          </p:cNvPr>
          <p:cNvSpPr txBox="1"/>
          <p:nvPr/>
        </p:nvSpPr>
        <p:spPr>
          <a:xfrm>
            <a:off x="485460" y="319431"/>
            <a:ext cx="2197100" cy="262425"/>
          </a:xfrm>
          <a:prstGeom prst="rect">
            <a:avLst/>
          </a:prstGeom>
          <a:noFill/>
        </p:spPr>
        <p:txBody>
          <a:bodyPr wrap="square">
            <a:spAutoFit/>
          </a:bodyPr>
          <a:lstStyle/>
          <a:p>
            <a:pPr algn="just"/>
            <a:r>
              <a:rPr lang="en-US" altLang="ja-JP" sz="1050" i="1" kern="100" dirty="0" err="1">
                <a:effectLst/>
                <a:latin typeface="ＭＳ ゴシック" panose="020B0609070205080204" pitchFamily="49" charset="-128"/>
                <a:ea typeface="游明朝" panose="02020400000000000000" pitchFamily="18" charset="-128"/>
                <a:cs typeface="ＭＳ ゴシック" panose="020B0609070205080204" pitchFamily="49" charset="-128"/>
              </a:rPr>
              <a:t>ubiC-ΔubiA</a:t>
            </a:r>
            <a:r>
              <a:rPr lang="en-US" altLang="ja-JP" sz="1050" kern="100" dirty="0">
                <a:effectLst/>
                <a:latin typeface="ＭＳ ゴシック" panose="020B0609070205080204" pitchFamily="49" charset="-128"/>
                <a:ea typeface="游明朝" panose="02020400000000000000" pitchFamily="18" charset="-128"/>
                <a:cs typeface="ＭＳ ゴシック" panose="020B0609070205080204" pitchFamily="49" charset="-128"/>
              </a:rPr>
              <a:t>(</a:t>
            </a:r>
            <a:r>
              <a:rPr lang="en-US" altLang="ja-JP" sz="1050" kern="100" dirty="0" err="1">
                <a:effectLst/>
                <a:latin typeface="ＭＳ ゴシック" panose="020B0609070205080204" pitchFamily="49" charset="-128"/>
                <a:ea typeface="游明朝" panose="02020400000000000000" pitchFamily="18" charset="-128"/>
                <a:cs typeface="ＭＳ ゴシック" panose="020B0609070205080204" pitchFamily="49" charset="-128"/>
              </a:rPr>
              <a:t>FRT</a:t>
            </a:r>
            <a:r>
              <a:rPr lang="en-US" altLang="ja-JP" sz="1050" kern="100" dirty="0">
                <a:effectLst/>
                <a:latin typeface="ＭＳ ゴシック" panose="020B0609070205080204" pitchFamily="49" charset="-128"/>
                <a:ea typeface="游明朝" panose="02020400000000000000" pitchFamily="18" charset="-128"/>
                <a:cs typeface="ＭＳ ゴシック" panose="020B0609070205080204" pitchFamily="49" charset="-128"/>
              </a:rPr>
              <a:t>)</a:t>
            </a:r>
            <a:r>
              <a:rPr lang="en-US" altLang="ja-JP" sz="1050" i="1" kern="100" dirty="0">
                <a:effectLst/>
                <a:latin typeface="ＭＳ ゴシック" panose="020B0609070205080204" pitchFamily="49" charset="-128"/>
                <a:ea typeface="游明朝" panose="02020400000000000000" pitchFamily="18" charset="-128"/>
                <a:cs typeface="ＭＳ ゴシック" panose="020B0609070205080204" pitchFamily="49" charset="-128"/>
              </a:rPr>
              <a:t>-</a:t>
            </a:r>
            <a:r>
              <a:rPr lang="en-US" altLang="ja-JP" sz="1050" i="1" kern="100" dirty="0" err="1">
                <a:effectLst/>
                <a:latin typeface="ＭＳ ゴシック" panose="020B0609070205080204" pitchFamily="49" charset="-128"/>
                <a:ea typeface="游明朝" panose="02020400000000000000" pitchFamily="18" charset="-128"/>
                <a:cs typeface="ＭＳ ゴシック" panose="020B0609070205080204" pitchFamily="49" charset="-128"/>
              </a:rPr>
              <a:t>plsB</a:t>
            </a:r>
            <a:endParaRPr lang="ja-JP" altLang="ja-JP" sz="1050" kern="100" dirty="0">
              <a:effectLst/>
              <a:latin typeface="游明朝" panose="02020400000000000000" pitchFamily="18" charset="-128"/>
              <a:ea typeface="游明朝" panose="02020400000000000000" pitchFamily="18" charset="-128"/>
              <a:cs typeface="Courier New" panose="02070309020205020404" pitchFamily="49" charset="0"/>
            </a:endParaRPr>
          </a:p>
        </p:txBody>
      </p:sp>
      <p:pic>
        <p:nvPicPr>
          <p:cNvPr id="5" name="図 4">
            <a:extLst>
              <a:ext uri="{FF2B5EF4-FFF2-40B4-BE49-F238E27FC236}">
                <a16:creationId xmlns:a16="http://schemas.microsoft.com/office/drawing/2014/main" id="{45C52B78-8352-00F2-971B-B893AEF0792D}"/>
              </a:ext>
            </a:extLst>
          </p:cNvPr>
          <p:cNvPicPr>
            <a:picLocks noChangeAspect="1"/>
          </p:cNvPicPr>
          <p:nvPr/>
        </p:nvPicPr>
        <p:blipFill>
          <a:blip r:embed="rId2"/>
          <a:stretch>
            <a:fillRect/>
          </a:stretch>
        </p:blipFill>
        <p:spPr>
          <a:xfrm>
            <a:off x="709289" y="736903"/>
            <a:ext cx="4999153" cy="829128"/>
          </a:xfrm>
          <a:prstGeom prst="rect">
            <a:avLst/>
          </a:prstGeom>
        </p:spPr>
      </p:pic>
      <p:pic>
        <p:nvPicPr>
          <p:cNvPr id="7" name="図 6">
            <a:extLst>
              <a:ext uri="{FF2B5EF4-FFF2-40B4-BE49-F238E27FC236}">
                <a16:creationId xmlns:a16="http://schemas.microsoft.com/office/drawing/2014/main" id="{4492FE8D-916F-BF59-8A7B-10D70111C724}"/>
              </a:ext>
            </a:extLst>
          </p:cNvPr>
          <p:cNvPicPr>
            <a:picLocks noChangeAspect="1"/>
          </p:cNvPicPr>
          <p:nvPr/>
        </p:nvPicPr>
        <p:blipFill>
          <a:blip r:embed="rId3"/>
          <a:stretch>
            <a:fillRect/>
          </a:stretch>
        </p:blipFill>
        <p:spPr>
          <a:xfrm>
            <a:off x="-100894" y="1867964"/>
            <a:ext cx="3550150" cy="4662388"/>
          </a:xfrm>
          <a:prstGeom prst="rect">
            <a:avLst/>
          </a:prstGeom>
        </p:spPr>
      </p:pic>
      <p:pic>
        <p:nvPicPr>
          <p:cNvPr id="9" name="図 8">
            <a:extLst>
              <a:ext uri="{FF2B5EF4-FFF2-40B4-BE49-F238E27FC236}">
                <a16:creationId xmlns:a16="http://schemas.microsoft.com/office/drawing/2014/main" id="{3189D535-F208-007B-4B71-9ADE55A38BEF}"/>
              </a:ext>
            </a:extLst>
          </p:cNvPr>
          <p:cNvPicPr>
            <a:picLocks noChangeAspect="1"/>
          </p:cNvPicPr>
          <p:nvPr/>
        </p:nvPicPr>
        <p:blipFill>
          <a:blip r:embed="rId4"/>
          <a:stretch>
            <a:fillRect/>
          </a:stretch>
        </p:blipFill>
        <p:spPr>
          <a:xfrm>
            <a:off x="3225798" y="1867964"/>
            <a:ext cx="3550150" cy="5788568"/>
          </a:xfrm>
          <a:prstGeom prst="rect">
            <a:avLst/>
          </a:prstGeom>
        </p:spPr>
      </p:pic>
      <p:pic>
        <p:nvPicPr>
          <p:cNvPr id="11" name="図 10">
            <a:extLst>
              <a:ext uri="{FF2B5EF4-FFF2-40B4-BE49-F238E27FC236}">
                <a16:creationId xmlns:a16="http://schemas.microsoft.com/office/drawing/2014/main" id="{924E8DFA-2D23-FDD8-2A62-DDC38404C70B}"/>
              </a:ext>
            </a:extLst>
          </p:cNvPr>
          <p:cNvPicPr>
            <a:picLocks noChangeAspect="1"/>
          </p:cNvPicPr>
          <p:nvPr/>
        </p:nvPicPr>
        <p:blipFill>
          <a:blip r:embed="rId5"/>
          <a:stretch>
            <a:fillRect/>
          </a:stretch>
        </p:blipFill>
        <p:spPr>
          <a:xfrm>
            <a:off x="3429000" y="7673465"/>
            <a:ext cx="3550147" cy="322838"/>
          </a:xfrm>
          <a:prstGeom prst="rect">
            <a:avLst/>
          </a:prstGeom>
        </p:spPr>
      </p:pic>
    </p:spTree>
    <p:extLst>
      <p:ext uri="{BB962C8B-B14F-4D97-AF65-F5344CB8AC3E}">
        <p14:creationId xmlns:p14="http://schemas.microsoft.com/office/powerpoint/2010/main" val="24167122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536369E-A9FB-C1A6-0BB5-6489B32F1C90}"/>
              </a:ext>
            </a:extLst>
          </p:cNvPr>
          <p:cNvSpPr txBox="1"/>
          <p:nvPr/>
        </p:nvSpPr>
        <p:spPr>
          <a:xfrm>
            <a:off x="206216" y="304857"/>
            <a:ext cx="330540" cy="276999"/>
          </a:xfrm>
          <a:prstGeom prst="rect">
            <a:avLst/>
          </a:prstGeom>
          <a:noFill/>
        </p:spPr>
        <p:txBody>
          <a:bodyPr wrap="none" rtlCol="0">
            <a:spAutoFit/>
          </a:bodyPr>
          <a:lstStyle/>
          <a:p>
            <a:r>
              <a:rPr lang="en-US" altLang="ja-JP" sz="1200" b="1" dirty="0">
                <a:latin typeface="Arial" panose="020B0604020202020204" pitchFamily="34" charset="0"/>
                <a:cs typeface="Arial" panose="020B0604020202020204" pitchFamily="34" charset="0"/>
              </a:rPr>
              <a:t>h)</a:t>
            </a:r>
            <a:endParaRPr lang="ja-JP" altLang="en-US" sz="1200" b="1" dirty="0">
              <a:latin typeface="Arial" panose="020B0604020202020204" pitchFamily="34" charset="0"/>
              <a:cs typeface="Arial" panose="020B0604020202020204" pitchFamily="34" charset="0"/>
            </a:endParaRPr>
          </a:p>
        </p:txBody>
      </p:sp>
      <p:sp>
        <p:nvSpPr>
          <p:cNvPr id="4" name="テキスト ボックス 3">
            <a:extLst>
              <a:ext uri="{FF2B5EF4-FFF2-40B4-BE49-F238E27FC236}">
                <a16:creationId xmlns:a16="http://schemas.microsoft.com/office/drawing/2014/main" id="{D0EF0194-C9E9-7D9B-C044-143D5407B1E1}"/>
              </a:ext>
            </a:extLst>
          </p:cNvPr>
          <p:cNvSpPr txBox="1"/>
          <p:nvPr/>
        </p:nvSpPr>
        <p:spPr>
          <a:xfrm>
            <a:off x="527138" y="327940"/>
            <a:ext cx="1714500" cy="253916"/>
          </a:xfrm>
          <a:prstGeom prst="rect">
            <a:avLst/>
          </a:prstGeom>
          <a:noFill/>
        </p:spPr>
        <p:txBody>
          <a:bodyPr wrap="square">
            <a:spAutoFit/>
          </a:bodyPr>
          <a:lstStyle/>
          <a:p>
            <a:pPr algn="just"/>
            <a:r>
              <a:rPr lang="en-US" altLang="ja-JP" sz="1050" i="1" kern="100" dirty="0" err="1">
                <a:effectLst/>
                <a:latin typeface="ＭＳ ゴシック" panose="020B0609070205080204" pitchFamily="49" charset="-128"/>
                <a:ea typeface="游明朝" panose="02020400000000000000" pitchFamily="18" charset="-128"/>
                <a:cs typeface="ＭＳ ゴシック" panose="020B0609070205080204" pitchFamily="49" charset="-128"/>
              </a:rPr>
              <a:t>cydD-ΔtrxB</a:t>
            </a:r>
            <a:r>
              <a:rPr lang="en-US" altLang="ja-JP" sz="1050" kern="100" dirty="0">
                <a:effectLst/>
                <a:latin typeface="ＭＳ ゴシック" panose="020B0609070205080204" pitchFamily="49" charset="-128"/>
                <a:ea typeface="游明朝" panose="02020400000000000000" pitchFamily="18" charset="-128"/>
                <a:cs typeface="ＭＳ ゴシック" panose="020B0609070205080204" pitchFamily="49" charset="-128"/>
              </a:rPr>
              <a:t>(</a:t>
            </a:r>
            <a:r>
              <a:rPr lang="en-US" altLang="ja-JP" sz="1050" kern="100" dirty="0" err="1">
                <a:effectLst/>
                <a:latin typeface="ＭＳ ゴシック" panose="020B0609070205080204" pitchFamily="49" charset="-128"/>
                <a:ea typeface="游明朝" panose="02020400000000000000" pitchFamily="18" charset="-128"/>
                <a:cs typeface="ＭＳ ゴシック" panose="020B0609070205080204" pitchFamily="49" charset="-128"/>
              </a:rPr>
              <a:t>FRT</a:t>
            </a:r>
            <a:r>
              <a:rPr lang="en-US" altLang="ja-JP" sz="1050" kern="100" dirty="0">
                <a:effectLst/>
                <a:latin typeface="ＭＳ ゴシック" panose="020B0609070205080204" pitchFamily="49" charset="-128"/>
                <a:ea typeface="游明朝" panose="02020400000000000000" pitchFamily="18" charset="-128"/>
                <a:cs typeface="ＭＳ ゴシック" panose="020B0609070205080204" pitchFamily="49" charset="-128"/>
              </a:rPr>
              <a:t>)</a:t>
            </a:r>
            <a:r>
              <a:rPr lang="en-US" altLang="ja-JP" sz="1050" i="1" kern="100" dirty="0">
                <a:effectLst/>
                <a:latin typeface="ＭＳ ゴシック" panose="020B0609070205080204" pitchFamily="49" charset="-128"/>
                <a:ea typeface="游明朝" panose="02020400000000000000" pitchFamily="18" charset="-128"/>
                <a:cs typeface="ＭＳ ゴシック" panose="020B0609070205080204" pitchFamily="49" charset="-128"/>
              </a:rPr>
              <a:t>-</a:t>
            </a:r>
            <a:r>
              <a:rPr lang="en-US" altLang="ja-JP" sz="1050" i="1" kern="100" dirty="0" err="1">
                <a:effectLst/>
                <a:latin typeface="ＭＳ ゴシック" panose="020B0609070205080204" pitchFamily="49" charset="-128"/>
                <a:ea typeface="游明朝" panose="02020400000000000000" pitchFamily="18" charset="-128"/>
                <a:cs typeface="ＭＳ ゴシック" panose="020B0609070205080204" pitchFamily="49" charset="-128"/>
              </a:rPr>
              <a:t>lrp</a:t>
            </a:r>
            <a:endParaRPr lang="ja-JP" altLang="ja-JP" sz="1050" kern="100" dirty="0">
              <a:effectLst/>
              <a:latin typeface="游明朝" panose="02020400000000000000" pitchFamily="18" charset="-128"/>
              <a:ea typeface="游明朝" panose="02020400000000000000" pitchFamily="18" charset="-128"/>
              <a:cs typeface="Courier New" panose="02070309020205020404" pitchFamily="49" charset="0"/>
            </a:endParaRPr>
          </a:p>
        </p:txBody>
      </p:sp>
      <p:pic>
        <p:nvPicPr>
          <p:cNvPr id="5" name="図 4">
            <a:extLst>
              <a:ext uri="{FF2B5EF4-FFF2-40B4-BE49-F238E27FC236}">
                <a16:creationId xmlns:a16="http://schemas.microsoft.com/office/drawing/2014/main" id="{D9EEFF18-4D9B-5BD8-41BF-0C29DE423DB2}"/>
              </a:ext>
            </a:extLst>
          </p:cNvPr>
          <p:cNvPicPr>
            <a:picLocks noChangeAspect="1"/>
          </p:cNvPicPr>
          <p:nvPr/>
        </p:nvPicPr>
        <p:blipFill>
          <a:blip r:embed="rId2"/>
          <a:stretch>
            <a:fillRect/>
          </a:stretch>
        </p:blipFill>
        <p:spPr>
          <a:xfrm>
            <a:off x="527138" y="736902"/>
            <a:ext cx="4889416" cy="829128"/>
          </a:xfrm>
          <a:prstGeom prst="rect">
            <a:avLst/>
          </a:prstGeom>
        </p:spPr>
      </p:pic>
      <p:pic>
        <p:nvPicPr>
          <p:cNvPr id="7" name="図 6">
            <a:extLst>
              <a:ext uri="{FF2B5EF4-FFF2-40B4-BE49-F238E27FC236}">
                <a16:creationId xmlns:a16="http://schemas.microsoft.com/office/drawing/2014/main" id="{BB31605A-336B-3F69-10BE-8F54BDD60749}"/>
              </a:ext>
            </a:extLst>
          </p:cNvPr>
          <p:cNvPicPr>
            <a:picLocks noChangeAspect="1"/>
          </p:cNvPicPr>
          <p:nvPr/>
        </p:nvPicPr>
        <p:blipFill>
          <a:blip r:embed="rId3"/>
          <a:stretch>
            <a:fillRect/>
          </a:stretch>
        </p:blipFill>
        <p:spPr>
          <a:xfrm>
            <a:off x="-135575" y="2458015"/>
            <a:ext cx="3564575" cy="4681332"/>
          </a:xfrm>
          <a:prstGeom prst="rect">
            <a:avLst/>
          </a:prstGeom>
        </p:spPr>
      </p:pic>
      <p:pic>
        <p:nvPicPr>
          <p:cNvPr id="9" name="図 8">
            <a:extLst>
              <a:ext uri="{FF2B5EF4-FFF2-40B4-BE49-F238E27FC236}">
                <a16:creationId xmlns:a16="http://schemas.microsoft.com/office/drawing/2014/main" id="{7D9F71F6-0695-DCEA-E397-2DEA7516E1CD}"/>
              </a:ext>
            </a:extLst>
          </p:cNvPr>
          <p:cNvPicPr>
            <a:picLocks noChangeAspect="1"/>
          </p:cNvPicPr>
          <p:nvPr/>
        </p:nvPicPr>
        <p:blipFill>
          <a:blip r:embed="rId4"/>
          <a:stretch>
            <a:fillRect/>
          </a:stretch>
        </p:blipFill>
        <p:spPr>
          <a:xfrm>
            <a:off x="3158067" y="2590799"/>
            <a:ext cx="3564575" cy="5327479"/>
          </a:xfrm>
          <a:prstGeom prst="rect">
            <a:avLst/>
          </a:prstGeom>
        </p:spPr>
      </p:pic>
    </p:spTree>
    <p:extLst>
      <p:ext uri="{BB962C8B-B14F-4D97-AF65-F5344CB8AC3E}">
        <p14:creationId xmlns:p14="http://schemas.microsoft.com/office/powerpoint/2010/main" val="29431489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2EB49E4-AD45-C6CD-D0E1-1EA61899FE32}"/>
              </a:ext>
            </a:extLst>
          </p:cNvPr>
          <p:cNvSpPr txBox="1"/>
          <p:nvPr/>
        </p:nvSpPr>
        <p:spPr>
          <a:xfrm>
            <a:off x="335307" y="437670"/>
            <a:ext cx="5904372" cy="307777"/>
          </a:xfrm>
          <a:prstGeom prst="rect">
            <a:avLst/>
          </a:prstGeom>
          <a:noFill/>
        </p:spPr>
        <p:txBody>
          <a:bodyPr wrap="square" rtlCol="0">
            <a:spAutoFit/>
          </a:bodyPr>
          <a:lstStyle/>
          <a:p>
            <a:r>
              <a:rPr lang="en-US" altLang="ja-JP" sz="1400" b="1" dirty="0">
                <a:latin typeface="Arial" panose="020B0604020202020204" pitchFamily="34" charset="0"/>
                <a:cs typeface="Arial" panose="020B0604020202020204" pitchFamily="34" charset="0"/>
              </a:rPr>
              <a:t>Extended Data Fig. 2  Permeabilized</a:t>
            </a:r>
            <a:r>
              <a:rPr lang="ja-JP" altLang="en-US" sz="1400" b="1" dirty="0">
                <a:latin typeface="Arial" panose="020B0604020202020204" pitchFamily="34" charset="0"/>
                <a:cs typeface="Arial" panose="020B0604020202020204" pitchFamily="34" charset="0"/>
              </a:rPr>
              <a:t> </a:t>
            </a:r>
            <a:r>
              <a:rPr lang="en-US" altLang="ja-JP" sz="1400" b="1" dirty="0">
                <a:latin typeface="Arial" panose="020B0604020202020204" pitchFamily="34" charset="0"/>
                <a:cs typeface="Arial" panose="020B0604020202020204" pitchFamily="34" charset="0"/>
              </a:rPr>
              <a:t>cells</a:t>
            </a:r>
            <a:r>
              <a:rPr lang="ja-JP" altLang="en-US" sz="1400" b="1" dirty="0">
                <a:latin typeface="Arial" panose="020B0604020202020204" pitchFamily="34" charset="0"/>
                <a:cs typeface="Arial" panose="020B0604020202020204" pitchFamily="34" charset="0"/>
              </a:rPr>
              <a:t> </a:t>
            </a:r>
            <a:r>
              <a:rPr lang="en-US" altLang="ja-JP" sz="1400" b="1" dirty="0">
                <a:latin typeface="Arial" panose="020B0604020202020204" pitchFamily="34" charset="0"/>
                <a:cs typeface="Arial" panose="020B0604020202020204" pitchFamily="34" charset="0"/>
              </a:rPr>
              <a:t>act</a:t>
            </a:r>
            <a:r>
              <a:rPr lang="ja-JP" altLang="en-US" sz="1400" b="1" dirty="0">
                <a:latin typeface="Arial" panose="020B0604020202020204" pitchFamily="34" charset="0"/>
                <a:cs typeface="Arial" panose="020B0604020202020204" pitchFamily="34" charset="0"/>
              </a:rPr>
              <a:t> </a:t>
            </a:r>
            <a:r>
              <a:rPr lang="en-US" altLang="ja-JP" sz="1400" b="1" dirty="0">
                <a:latin typeface="Arial" panose="020B0604020202020204" pitchFamily="34" charset="0"/>
                <a:cs typeface="Arial" panose="020B0604020202020204" pitchFamily="34" charset="0"/>
              </a:rPr>
              <a:t>on</a:t>
            </a:r>
            <a:r>
              <a:rPr lang="ja-JP" altLang="en-US" sz="1400" b="1" dirty="0">
                <a:latin typeface="Arial" panose="020B0604020202020204" pitchFamily="34" charset="0"/>
                <a:cs typeface="Arial" panose="020B0604020202020204" pitchFamily="34" charset="0"/>
              </a:rPr>
              <a:t> </a:t>
            </a:r>
            <a:r>
              <a:rPr lang="en-US" altLang="ja-JP" sz="1400" b="1" dirty="0">
                <a:latin typeface="Arial" panose="020B0604020202020204" pitchFamily="34" charset="0"/>
                <a:cs typeface="Arial" panose="020B0604020202020204" pitchFamily="34" charset="0"/>
              </a:rPr>
              <a:t>polymer substrate </a:t>
            </a:r>
            <a:endParaRPr lang="ja-JP" altLang="en-US" sz="1400" b="1" dirty="0">
              <a:latin typeface="Arial" panose="020B0604020202020204" pitchFamily="34" charset="0"/>
              <a:cs typeface="Arial" panose="020B0604020202020204" pitchFamily="34" charset="0"/>
            </a:endParaRPr>
          </a:p>
        </p:txBody>
      </p:sp>
      <p:sp>
        <p:nvSpPr>
          <p:cNvPr id="3" name="テキスト ボックス 2">
            <a:extLst>
              <a:ext uri="{FF2B5EF4-FFF2-40B4-BE49-F238E27FC236}">
                <a16:creationId xmlns:a16="http://schemas.microsoft.com/office/drawing/2014/main" id="{BDA64BE4-6D91-C5AC-7701-EAC4E4284ADE}"/>
              </a:ext>
            </a:extLst>
          </p:cNvPr>
          <p:cNvSpPr txBox="1"/>
          <p:nvPr/>
        </p:nvSpPr>
        <p:spPr>
          <a:xfrm rot="16200000">
            <a:off x="732503" y="8871685"/>
            <a:ext cx="636713" cy="276999"/>
          </a:xfrm>
          <a:prstGeom prst="rect">
            <a:avLst/>
          </a:prstGeom>
          <a:noFill/>
        </p:spPr>
        <p:txBody>
          <a:bodyPr wrap="none" rtlCol="0">
            <a:spAutoFit/>
          </a:bodyPr>
          <a:lstStyle/>
          <a:p>
            <a:r>
              <a:rPr lang="en-US" altLang="ja-JP" sz="1200" dirty="0">
                <a:latin typeface="Arial" panose="020B0604020202020204" pitchFamily="34" charset="0"/>
                <a:cs typeface="Arial" panose="020B0604020202020204" pitchFamily="34" charset="0"/>
              </a:rPr>
              <a:t>NS(%)</a:t>
            </a:r>
            <a:endParaRPr lang="ja-JP" altLang="en-US" sz="1200" dirty="0">
              <a:latin typeface="Arial" panose="020B0604020202020204" pitchFamily="34" charset="0"/>
              <a:cs typeface="Arial" panose="020B0604020202020204" pitchFamily="34" charset="0"/>
            </a:endParaRPr>
          </a:p>
        </p:txBody>
      </p:sp>
      <p:sp>
        <p:nvSpPr>
          <p:cNvPr id="5" name="テキスト ボックス 4">
            <a:extLst>
              <a:ext uri="{FF2B5EF4-FFF2-40B4-BE49-F238E27FC236}">
                <a16:creationId xmlns:a16="http://schemas.microsoft.com/office/drawing/2014/main" id="{48887F1C-1ED7-B03D-566D-F3D61F94E1E0}"/>
              </a:ext>
            </a:extLst>
          </p:cNvPr>
          <p:cNvSpPr txBox="1"/>
          <p:nvPr/>
        </p:nvSpPr>
        <p:spPr>
          <a:xfrm>
            <a:off x="2275523" y="10158636"/>
            <a:ext cx="1353256" cy="276999"/>
          </a:xfrm>
          <a:prstGeom prst="rect">
            <a:avLst/>
          </a:prstGeom>
          <a:noFill/>
        </p:spPr>
        <p:txBody>
          <a:bodyPr wrap="none" rtlCol="0">
            <a:spAutoFit/>
          </a:bodyPr>
          <a:lstStyle/>
          <a:p>
            <a:r>
              <a:rPr lang="en-US" altLang="ja-JP" sz="1200" dirty="0">
                <a:latin typeface="Arial" panose="020B0604020202020204" pitchFamily="34" charset="0"/>
                <a:cs typeface="Arial" panose="020B0604020202020204" pitchFamily="34" charset="0"/>
              </a:rPr>
              <a:t>Reaction</a:t>
            </a:r>
            <a:r>
              <a:rPr lang="ja-JP" altLang="en-US" sz="1200" dirty="0">
                <a:latin typeface="Arial" panose="020B0604020202020204" pitchFamily="34" charset="0"/>
                <a:cs typeface="Arial" panose="020B0604020202020204" pitchFamily="34" charset="0"/>
              </a:rPr>
              <a:t> </a:t>
            </a:r>
            <a:r>
              <a:rPr lang="en-US" altLang="ja-JP" sz="1200" dirty="0">
                <a:latin typeface="Arial" panose="020B0604020202020204" pitchFamily="34" charset="0"/>
                <a:cs typeface="Arial" panose="020B0604020202020204" pitchFamily="34" charset="0"/>
              </a:rPr>
              <a:t>time (h)</a:t>
            </a:r>
            <a:endParaRPr lang="ja-JP" altLang="en-US" sz="1200" dirty="0">
              <a:latin typeface="Arial" panose="020B0604020202020204" pitchFamily="34" charset="0"/>
              <a:cs typeface="Arial" panose="020B0604020202020204" pitchFamily="34" charset="0"/>
            </a:endParaRPr>
          </a:p>
        </p:txBody>
      </p:sp>
      <p:sp>
        <p:nvSpPr>
          <p:cNvPr id="6" name="テキスト ボックス 5">
            <a:extLst>
              <a:ext uri="{FF2B5EF4-FFF2-40B4-BE49-F238E27FC236}">
                <a16:creationId xmlns:a16="http://schemas.microsoft.com/office/drawing/2014/main" id="{3DA60103-1EAF-69F0-1A52-382A580ACA28}"/>
              </a:ext>
            </a:extLst>
          </p:cNvPr>
          <p:cNvSpPr txBox="1"/>
          <p:nvPr/>
        </p:nvSpPr>
        <p:spPr>
          <a:xfrm>
            <a:off x="497394" y="3577123"/>
            <a:ext cx="320922" cy="276999"/>
          </a:xfrm>
          <a:prstGeom prst="rect">
            <a:avLst/>
          </a:prstGeom>
          <a:noFill/>
        </p:spPr>
        <p:txBody>
          <a:bodyPr wrap="none" rtlCol="0">
            <a:spAutoFit/>
          </a:bodyPr>
          <a:lstStyle/>
          <a:p>
            <a:r>
              <a:rPr lang="en-US" altLang="ja-JP" sz="1200" b="1" dirty="0">
                <a:latin typeface="Arial" panose="020B0604020202020204" pitchFamily="34" charset="0"/>
                <a:cs typeface="Arial" panose="020B0604020202020204" pitchFamily="34" charset="0"/>
              </a:rPr>
              <a:t>a)</a:t>
            </a:r>
            <a:endParaRPr lang="ja-JP" altLang="en-US" sz="1200" b="1" dirty="0">
              <a:latin typeface="Arial" panose="020B0604020202020204" pitchFamily="34" charset="0"/>
              <a:cs typeface="Arial" panose="020B0604020202020204" pitchFamily="34" charset="0"/>
            </a:endParaRPr>
          </a:p>
        </p:txBody>
      </p:sp>
      <p:sp>
        <p:nvSpPr>
          <p:cNvPr id="7" name="テキスト ボックス 6">
            <a:extLst>
              <a:ext uri="{FF2B5EF4-FFF2-40B4-BE49-F238E27FC236}">
                <a16:creationId xmlns:a16="http://schemas.microsoft.com/office/drawing/2014/main" id="{56757650-1C77-83BB-E211-2FBFA8E2033F}"/>
              </a:ext>
            </a:extLst>
          </p:cNvPr>
          <p:cNvSpPr txBox="1"/>
          <p:nvPr/>
        </p:nvSpPr>
        <p:spPr>
          <a:xfrm>
            <a:off x="492585" y="7391891"/>
            <a:ext cx="330540" cy="276999"/>
          </a:xfrm>
          <a:prstGeom prst="rect">
            <a:avLst/>
          </a:prstGeom>
          <a:noFill/>
        </p:spPr>
        <p:txBody>
          <a:bodyPr wrap="none" rtlCol="0">
            <a:spAutoFit/>
          </a:bodyPr>
          <a:lstStyle/>
          <a:p>
            <a:r>
              <a:rPr lang="en-US" altLang="ja-JP" sz="1200" b="1" dirty="0">
                <a:latin typeface="Arial" panose="020B0604020202020204" pitchFamily="34" charset="0"/>
                <a:cs typeface="Arial" panose="020B0604020202020204" pitchFamily="34" charset="0"/>
              </a:rPr>
              <a:t>b)</a:t>
            </a:r>
            <a:endParaRPr lang="ja-JP" altLang="en-US" sz="1200" b="1" dirty="0">
              <a:latin typeface="Arial" panose="020B0604020202020204" pitchFamily="34" charset="0"/>
              <a:cs typeface="Arial" panose="020B0604020202020204" pitchFamily="34" charset="0"/>
            </a:endParaRPr>
          </a:p>
        </p:txBody>
      </p:sp>
      <p:graphicFrame>
        <p:nvGraphicFramePr>
          <p:cNvPr id="8" name="グラフ 7">
            <a:extLst>
              <a:ext uri="{FF2B5EF4-FFF2-40B4-BE49-F238E27FC236}">
                <a16:creationId xmlns:a16="http://schemas.microsoft.com/office/drawing/2014/main" id="{6266D736-97C6-874E-CD27-80798A7BFC46}"/>
              </a:ext>
            </a:extLst>
          </p:cNvPr>
          <p:cNvGraphicFramePr>
            <a:graphicFrameLocks/>
          </p:cNvGraphicFramePr>
          <p:nvPr>
            <p:extLst>
              <p:ext uri="{D42A27DB-BD31-4B8C-83A1-F6EECF244321}">
                <p14:modId xmlns:p14="http://schemas.microsoft.com/office/powerpoint/2010/main" val="2618137413"/>
              </p:ext>
            </p:extLst>
          </p:nvPr>
        </p:nvGraphicFramePr>
        <p:xfrm>
          <a:off x="1050860" y="7842095"/>
          <a:ext cx="3549870" cy="2336181"/>
        </p:xfrm>
        <a:graphic>
          <a:graphicData uri="http://schemas.openxmlformats.org/drawingml/2006/chart">
            <c:chart xmlns:c="http://schemas.openxmlformats.org/drawingml/2006/chart" xmlns:r="http://schemas.openxmlformats.org/officeDocument/2006/relationships" r:id="rId2"/>
          </a:graphicData>
        </a:graphic>
      </p:graphicFrame>
      <p:sp>
        <p:nvSpPr>
          <p:cNvPr id="9" name="テキスト ボックス 8">
            <a:extLst>
              <a:ext uri="{FF2B5EF4-FFF2-40B4-BE49-F238E27FC236}">
                <a16:creationId xmlns:a16="http://schemas.microsoft.com/office/drawing/2014/main" id="{2269F251-7D5F-8E1A-78DE-5AA85C945D33}"/>
              </a:ext>
            </a:extLst>
          </p:cNvPr>
          <p:cNvSpPr txBox="1"/>
          <p:nvPr/>
        </p:nvSpPr>
        <p:spPr>
          <a:xfrm>
            <a:off x="432055" y="847254"/>
            <a:ext cx="5789177" cy="2123658"/>
          </a:xfrm>
          <a:prstGeom prst="rect">
            <a:avLst/>
          </a:prstGeom>
          <a:noFill/>
        </p:spPr>
        <p:txBody>
          <a:bodyPr wrap="square" rtlCol="0">
            <a:spAutoFit/>
          </a:bodyPr>
          <a:lstStyle/>
          <a:p>
            <a:r>
              <a:rPr lang="en-US" altLang="ja-JP" sz="1200" b="1" dirty="0">
                <a:latin typeface="Arial" panose="020B0604020202020204" pitchFamily="34" charset="0"/>
                <a:cs typeface="Arial" panose="020B0604020202020204" pitchFamily="34" charset="0"/>
              </a:rPr>
              <a:t>a) </a:t>
            </a:r>
            <a:r>
              <a:rPr lang="en-US" altLang="ja-JP" sz="1200" dirty="0">
                <a:latin typeface="Arial" panose="020B0604020202020204" pitchFamily="34" charset="0"/>
                <a:cs typeface="Arial" panose="020B0604020202020204" pitchFamily="34" charset="0"/>
              </a:rPr>
              <a:t>Schematic of </a:t>
            </a:r>
            <a:r>
              <a:rPr lang="en-US" altLang="ja-JP" sz="1200" i="1" dirty="0">
                <a:latin typeface="Arial" panose="020B0604020202020204" pitchFamily="34" charset="0"/>
                <a:cs typeface="Arial" panose="020B0604020202020204" pitchFamily="34" charset="0"/>
              </a:rPr>
              <a:t>N</a:t>
            </a:r>
            <a:r>
              <a:rPr lang="en-US" altLang="ja-JP" sz="1200" dirty="0">
                <a:latin typeface="Arial" panose="020B0604020202020204" pitchFamily="34" charset="0"/>
                <a:cs typeface="Arial" panose="020B0604020202020204" pitchFamily="34" charset="0"/>
              </a:rPr>
              <a:t>-sulfation reaction catalyzed by permeabilized </a:t>
            </a:r>
            <a:r>
              <a:rPr lang="en-US" altLang="ja-JP" sz="1200" dirty="0" err="1">
                <a:latin typeface="Arial" panose="020B0604020202020204" pitchFamily="34" charset="0"/>
                <a:cs typeface="Arial" panose="020B0604020202020204" pitchFamily="34" charset="0"/>
              </a:rPr>
              <a:t>KM33</a:t>
            </a:r>
            <a:r>
              <a:rPr lang="en-US" altLang="ja-JP" sz="1200" dirty="0">
                <a:latin typeface="Arial" panose="020B0604020202020204" pitchFamily="34" charset="0"/>
                <a:cs typeface="Arial" panose="020B0604020202020204" pitchFamily="34" charset="0"/>
              </a:rPr>
              <a:t> (NST) cells using </a:t>
            </a:r>
            <a:r>
              <a:rPr lang="en-US" altLang="ja-JP" sz="1200" dirty="0" err="1">
                <a:latin typeface="Arial" panose="020B0604020202020204" pitchFamily="34" charset="0"/>
                <a:cs typeface="Arial" panose="020B0604020202020204" pitchFamily="34" charset="0"/>
              </a:rPr>
              <a:t>PAPS</a:t>
            </a:r>
            <a:r>
              <a:rPr lang="en-US" altLang="ja-JP" sz="1200" dirty="0">
                <a:latin typeface="Arial" panose="020B0604020202020204" pitchFamily="34" charset="0"/>
                <a:cs typeface="Arial" panose="020B0604020202020204" pitchFamily="34" charset="0"/>
              </a:rPr>
              <a:t> as the sulfate donor. NST enzyme is indicated in green. Plasmids pKBM1 and pKBM3 were stably maintained by complementing chromosomal knockout of </a:t>
            </a:r>
            <a:r>
              <a:rPr lang="en-US" altLang="ja-JP" sz="1200" i="1" dirty="0" err="1">
                <a:latin typeface="Arial" panose="020B0604020202020204" pitchFamily="34" charset="0"/>
                <a:cs typeface="Arial" panose="020B0604020202020204" pitchFamily="34" charset="0"/>
              </a:rPr>
              <a:t>metK</a:t>
            </a:r>
            <a:r>
              <a:rPr lang="en-US" altLang="ja-JP" sz="1200" dirty="0">
                <a:latin typeface="Arial" panose="020B0604020202020204" pitchFamily="34" charset="0"/>
                <a:cs typeface="Arial" panose="020B0604020202020204" pitchFamily="34" charset="0"/>
              </a:rPr>
              <a:t> and </a:t>
            </a:r>
            <a:r>
              <a:rPr lang="en-US" altLang="ja-JP" sz="1200" i="1" dirty="0" err="1">
                <a:latin typeface="Arial" panose="020B0604020202020204" pitchFamily="34" charset="0"/>
                <a:cs typeface="Arial" panose="020B0604020202020204" pitchFamily="34" charset="0"/>
              </a:rPr>
              <a:t>ubiA</a:t>
            </a:r>
            <a:r>
              <a:rPr lang="en-US" altLang="ja-JP" sz="1200" dirty="0">
                <a:latin typeface="Arial" panose="020B0604020202020204" pitchFamily="34" charset="0"/>
                <a:cs typeface="Arial" panose="020B0604020202020204" pitchFamily="34" charset="0"/>
              </a:rPr>
              <a:t>, respectively (orange dashed lines). </a:t>
            </a:r>
            <a:r>
              <a:rPr lang="en-US" altLang="ja-JP" sz="1200" b="1" dirty="0">
                <a:latin typeface="Arial" panose="020B0604020202020204" pitchFamily="34" charset="0"/>
                <a:cs typeface="Arial" panose="020B0604020202020204" pitchFamily="34" charset="0"/>
              </a:rPr>
              <a:t>b) </a:t>
            </a:r>
            <a:r>
              <a:rPr lang="en-US" altLang="ja-JP" sz="1200" dirty="0">
                <a:latin typeface="Arial" panose="020B0604020202020204" pitchFamily="34" charset="0"/>
                <a:cs typeface="Arial" panose="020B0604020202020204" pitchFamily="34" charset="0"/>
              </a:rPr>
              <a:t>Time course of whole-cell </a:t>
            </a:r>
            <a:r>
              <a:rPr lang="en-US" altLang="ja-JP" sz="1200" i="1" dirty="0">
                <a:latin typeface="Arial" panose="020B0604020202020204" pitchFamily="34" charset="0"/>
                <a:cs typeface="Arial" panose="020B0604020202020204" pitchFamily="34" charset="0"/>
              </a:rPr>
              <a:t>N</a:t>
            </a:r>
            <a:r>
              <a:rPr lang="en-US" altLang="ja-JP" sz="1200" dirty="0">
                <a:latin typeface="Arial" panose="020B0604020202020204" pitchFamily="34" charset="0"/>
                <a:cs typeface="Arial" panose="020B0604020202020204" pitchFamily="34" charset="0"/>
              </a:rPr>
              <a:t>-sulfation of partially </a:t>
            </a:r>
            <a:r>
              <a:rPr lang="en-US" altLang="ja-JP" sz="1200" i="1" dirty="0">
                <a:latin typeface="Arial" panose="020B0604020202020204" pitchFamily="34" charset="0"/>
                <a:cs typeface="Arial" panose="020B0604020202020204" pitchFamily="34" charset="0"/>
              </a:rPr>
              <a:t>N</a:t>
            </a:r>
            <a:r>
              <a:rPr lang="en-US" altLang="ja-JP" sz="1200" dirty="0">
                <a:latin typeface="Arial" panose="020B0604020202020204" pitchFamily="34" charset="0"/>
                <a:cs typeface="Arial" panose="020B0604020202020204" pitchFamily="34" charset="0"/>
              </a:rPr>
              <a:t>-deacetylated </a:t>
            </a:r>
            <a:r>
              <a:rPr lang="en-US" altLang="ja-JP" sz="1200" dirty="0" err="1">
                <a:latin typeface="Arial" panose="020B0604020202020204" pitchFamily="34" charset="0"/>
                <a:cs typeface="Arial" panose="020B0604020202020204" pitchFamily="34" charset="0"/>
              </a:rPr>
              <a:t>heparosan</a:t>
            </a:r>
            <a:r>
              <a:rPr lang="en-US" altLang="ja-JP" sz="1200" dirty="0">
                <a:latin typeface="Arial" panose="020B0604020202020204" pitchFamily="34" charset="0"/>
                <a:cs typeface="Arial" panose="020B0604020202020204" pitchFamily="34" charset="0"/>
              </a:rPr>
              <a:t> (DAH) by </a:t>
            </a:r>
            <a:r>
              <a:rPr lang="en-US" altLang="ja-JP" sz="1200" dirty="0" err="1">
                <a:latin typeface="Arial" panose="020B0604020202020204" pitchFamily="34" charset="0"/>
                <a:cs typeface="Arial" panose="020B0604020202020204" pitchFamily="34" charset="0"/>
              </a:rPr>
              <a:t>KM33</a:t>
            </a:r>
            <a:r>
              <a:rPr lang="en-US" altLang="ja-JP" sz="1200" dirty="0">
                <a:latin typeface="Arial" panose="020B0604020202020204" pitchFamily="34" charset="0"/>
                <a:cs typeface="Arial" panose="020B0604020202020204" pitchFamily="34" charset="0"/>
              </a:rPr>
              <a:t> (NST). Cells were permeabilized by treatment with xylene (0.09 ml added to 27 ml of the cultivation broth; ~90 g L</a:t>
            </a:r>
            <a:r>
              <a:rPr lang="en-US" altLang="ja-JP" sz="1200" baseline="30000" dirty="0">
                <a:latin typeface="Arial" panose="020B0604020202020204" pitchFamily="34" charset="0"/>
                <a:cs typeface="Arial" panose="020B0604020202020204" pitchFamily="34" charset="0"/>
              </a:rPr>
              <a:t>-1 </a:t>
            </a:r>
            <a:r>
              <a:rPr lang="en-US" altLang="ja-JP" sz="1200" dirty="0">
                <a:latin typeface="Arial" panose="020B0604020202020204" pitchFamily="34" charset="0"/>
                <a:cs typeface="Arial" panose="020B0604020202020204" pitchFamily="34" charset="0"/>
              </a:rPr>
              <a:t>wet cell mass). Reactions were performed in 100 mM HEPES (pH 7.0) containing 4.5 mM PAPS, ~5 g L-1 cell mass (with or without permeabilization), and 0.7 g L-1 of DAH at 32 </a:t>
            </a:r>
            <a:r>
              <a:rPr lang="ja-JP" altLang="en-US" sz="1200" dirty="0">
                <a:latin typeface="Arial" panose="020B0604020202020204" pitchFamily="34" charset="0"/>
                <a:cs typeface="Arial" panose="020B0604020202020204" pitchFamily="34" charset="0"/>
              </a:rPr>
              <a:t>℃</a:t>
            </a:r>
            <a:r>
              <a:rPr lang="en-US" altLang="ja-JP" sz="1200" dirty="0">
                <a:latin typeface="Arial" panose="020B0604020202020204" pitchFamily="34" charset="0"/>
                <a:cs typeface="Arial" panose="020B0604020202020204" pitchFamily="34" charset="0"/>
              </a:rPr>
              <a:t>. Reactions were initiated by adding </a:t>
            </a:r>
            <a:r>
              <a:rPr lang="en-US" altLang="ja-JP" sz="1200" dirty="0" err="1">
                <a:latin typeface="Arial" panose="020B0604020202020204" pitchFamily="34" charset="0"/>
                <a:cs typeface="Arial" panose="020B0604020202020204" pitchFamily="34" charset="0"/>
              </a:rPr>
              <a:t>PAPS</a:t>
            </a:r>
            <a:r>
              <a:rPr lang="en-US" altLang="ja-JP" sz="1200" dirty="0">
                <a:latin typeface="Arial" panose="020B0604020202020204" pitchFamily="34" charset="0"/>
                <a:cs typeface="Arial" panose="020B0604020202020204" pitchFamily="34" charset="0"/>
              </a:rPr>
              <a:t> and terminated by heating at 80 </a:t>
            </a:r>
            <a:r>
              <a:rPr lang="ja-JP" altLang="en-US" sz="1200" dirty="0">
                <a:latin typeface="Arial" panose="020B0604020202020204" pitchFamily="34" charset="0"/>
                <a:cs typeface="Arial" panose="020B0604020202020204" pitchFamily="34" charset="0"/>
              </a:rPr>
              <a:t>℃ </a:t>
            </a:r>
            <a:r>
              <a:rPr lang="en-US" altLang="ja-JP" sz="1200" dirty="0">
                <a:latin typeface="Arial" panose="020B0604020202020204" pitchFamily="34" charset="0"/>
                <a:cs typeface="Arial" panose="020B0604020202020204" pitchFamily="34" charset="0"/>
              </a:rPr>
              <a:t>for 10 min.  Product formation was quantified by DS/TS analysis.</a:t>
            </a:r>
            <a:endParaRPr lang="ja-JP" altLang="en-US" sz="1200" dirty="0">
              <a:latin typeface="Arial" panose="020B0604020202020204" pitchFamily="34" charset="0"/>
              <a:cs typeface="Arial" panose="020B0604020202020204" pitchFamily="34" charset="0"/>
            </a:endParaRPr>
          </a:p>
        </p:txBody>
      </p:sp>
      <p:sp>
        <p:nvSpPr>
          <p:cNvPr id="19" name="テキスト ボックス 18">
            <a:extLst>
              <a:ext uri="{FF2B5EF4-FFF2-40B4-BE49-F238E27FC236}">
                <a16:creationId xmlns:a16="http://schemas.microsoft.com/office/drawing/2014/main" id="{0F92F13F-8EA4-920E-F563-36CC70464B34}"/>
              </a:ext>
            </a:extLst>
          </p:cNvPr>
          <p:cNvSpPr txBox="1"/>
          <p:nvPr/>
        </p:nvSpPr>
        <p:spPr>
          <a:xfrm>
            <a:off x="4569039" y="4346962"/>
            <a:ext cx="660076" cy="276999"/>
          </a:xfrm>
          <a:prstGeom prst="rect">
            <a:avLst/>
          </a:prstGeom>
          <a:noFill/>
        </p:spPr>
        <p:txBody>
          <a:bodyPr wrap="square" rtlCol="0">
            <a:spAutoFit/>
          </a:bodyPr>
          <a:lstStyle/>
          <a:p>
            <a:r>
              <a:rPr kumimoji="1" lang="en-US" altLang="ja-JP" sz="1200">
                <a:latin typeface="Arial" panose="020B0604020202020204" pitchFamily="34" charset="0"/>
                <a:cs typeface="Arial" panose="020B0604020202020204" pitchFamily="34" charset="0"/>
              </a:rPr>
              <a:t>PAPS</a:t>
            </a:r>
            <a:endParaRPr kumimoji="1" lang="ja-JP" altLang="en-US" sz="1200" dirty="0">
              <a:latin typeface="Arial" panose="020B0604020202020204" pitchFamily="34" charset="0"/>
              <a:cs typeface="Arial" panose="020B0604020202020204" pitchFamily="34" charset="0"/>
            </a:endParaRPr>
          </a:p>
        </p:txBody>
      </p:sp>
      <p:grpSp>
        <p:nvGrpSpPr>
          <p:cNvPr id="4" name="グループ化 3">
            <a:extLst>
              <a:ext uri="{FF2B5EF4-FFF2-40B4-BE49-F238E27FC236}">
                <a16:creationId xmlns:a16="http://schemas.microsoft.com/office/drawing/2014/main" id="{2A9A83F1-975D-7E21-3666-49253A716602}"/>
              </a:ext>
            </a:extLst>
          </p:cNvPr>
          <p:cNvGrpSpPr/>
          <p:nvPr/>
        </p:nvGrpSpPr>
        <p:grpSpPr>
          <a:xfrm>
            <a:off x="1631767" y="3792103"/>
            <a:ext cx="2219451" cy="407879"/>
            <a:chOff x="1312283" y="8333918"/>
            <a:chExt cx="3986675" cy="678790"/>
          </a:xfrm>
        </p:grpSpPr>
        <p:cxnSp>
          <p:nvCxnSpPr>
            <p:cNvPr id="10" name="直線コネクタ 9">
              <a:extLst>
                <a:ext uri="{FF2B5EF4-FFF2-40B4-BE49-F238E27FC236}">
                  <a16:creationId xmlns:a16="http://schemas.microsoft.com/office/drawing/2014/main" id="{7C46349F-4D37-DBC4-4B8E-2492F74CD4C5}"/>
                </a:ext>
              </a:extLst>
            </p:cNvPr>
            <p:cNvCxnSpPr>
              <a:cxnSpLocks/>
              <a:stCxn id="51" idx="2"/>
              <a:endCxn id="32" idx="3"/>
            </p:cNvCxnSpPr>
            <p:nvPr/>
          </p:nvCxnSpPr>
          <p:spPr>
            <a:xfrm>
              <a:off x="1312283" y="8461715"/>
              <a:ext cx="3986675" cy="5030"/>
            </a:xfrm>
            <a:prstGeom prst="line">
              <a:avLst/>
            </a:prstGeom>
          </p:spPr>
          <p:style>
            <a:lnRef idx="1">
              <a:schemeClr val="dk1"/>
            </a:lnRef>
            <a:fillRef idx="0">
              <a:schemeClr val="dk1"/>
            </a:fillRef>
            <a:effectRef idx="0">
              <a:schemeClr val="dk1"/>
            </a:effectRef>
            <a:fontRef idx="minor">
              <a:schemeClr val="tx1"/>
            </a:fontRef>
          </p:style>
        </p:cxnSp>
        <p:grpSp>
          <p:nvGrpSpPr>
            <p:cNvPr id="12" name="グループ化 11">
              <a:extLst>
                <a:ext uri="{FF2B5EF4-FFF2-40B4-BE49-F238E27FC236}">
                  <a16:creationId xmlns:a16="http://schemas.microsoft.com/office/drawing/2014/main" id="{09B53E5A-31ED-16DB-C2EA-AAA60A4F2421}"/>
                </a:ext>
              </a:extLst>
            </p:cNvPr>
            <p:cNvGrpSpPr/>
            <p:nvPr/>
          </p:nvGrpSpPr>
          <p:grpSpPr>
            <a:xfrm>
              <a:off x="1312283" y="8333918"/>
              <a:ext cx="228631" cy="245534"/>
              <a:chOff x="4885236" y="2982306"/>
              <a:chExt cx="347196" cy="362029"/>
            </a:xfrm>
          </p:grpSpPr>
          <p:sp>
            <p:nvSpPr>
              <p:cNvPr id="50" name="二等辺三角形 49">
                <a:extLst>
                  <a:ext uri="{FF2B5EF4-FFF2-40B4-BE49-F238E27FC236}">
                    <a16:creationId xmlns:a16="http://schemas.microsoft.com/office/drawing/2014/main" id="{45C37368-98D3-FA43-9306-CDD970BCC32F}"/>
                  </a:ext>
                </a:extLst>
              </p:cNvPr>
              <p:cNvSpPr/>
              <p:nvPr/>
            </p:nvSpPr>
            <p:spPr>
              <a:xfrm>
                <a:off x="4885236" y="2982306"/>
                <a:ext cx="347196" cy="173598"/>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51" name="二等辺三角形 50">
                <a:extLst>
                  <a:ext uri="{FF2B5EF4-FFF2-40B4-BE49-F238E27FC236}">
                    <a16:creationId xmlns:a16="http://schemas.microsoft.com/office/drawing/2014/main" id="{AC697794-3863-F098-A4F9-A49E655CE381}"/>
                  </a:ext>
                </a:extLst>
              </p:cNvPr>
              <p:cNvSpPr/>
              <p:nvPr/>
            </p:nvSpPr>
            <p:spPr>
              <a:xfrm flipV="1">
                <a:off x="4885236" y="3170737"/>
                <a:ext cx="347196" cy="173598"/>
              </a:xfrm>
              <a:prstGeom prst="triangl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grpSp>
        <p:sp>
          <p:nvSpPr>
            <p:cNvPr id="13" name="正方形/長方形 12">
              <a:extLst>
                <a:ext uri="{FF2B5EF4-FFF2-40B4-BE49-F238E27FC236}">
                  <a16:creationId xmlns:a16="http://schemas.microsoft.com/office/drawing/2014/main" id="{13B6ABA2-C68A-F954-E865-FB02D88A7989}"/>
                </a:ext>
              </a:extLst>
            </p:cNvPr>
            <p:cNvSpPr/>
            <p:nvPr/>
          </p:nvSpPr>
          <p:spPr>
            <a:xfrm>
              <a:off x="1642512" y="8368392"/>
              <a:ext cx="161686" cy="16652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grpSp>
          <p:nvGrpSpPr>
            <p:cNvPr id="14" name="グループ化 13">
              <a:extLst>
                <a:ext uri="{FF2B5EF4-FFF2-40B4-BE49-F238E27FC236}">
                  <a16:creationId xmlns:a16="http://schemas.microsoft.com/office/drawing/2014/main" id="{1F2BEA85-EE9D-911C-E3C6-98F015E536ED}"/>
                </a:ext>
              </a:extLst>
            </p:cNvPr>
            <p:cNvGrpSpPr/>
            <p:nvPr/>
          </p:nvGrpSpPr>
          <p:grpSpPr>
            <a:xfrm>
              <a:off x="1905796" y="8333918"/>
              <a:ext cx="228631" cy="245534"/>
              <a:chOff x="4885236" y="2982306"/>
              <a:chExt cx="347196" cy="362029"/>
            </a:xfrm>
          </p:grpSpPr>
          <p:sp>
            <p:nvSpPr>
              <p:cNvPr id="48" name="二等辺三角形 47">
                <a:extLst>
                  <a:ext uri="{FF2B5EF4-FFF2-40B4-BE49-F238E27FC236}">
                    <a16:creationId xmlns:a16="http://schemas.microsoft.com/office/drawing/2014/main" id="{1416C81E-8751-E053-727B-7F38A0F54B82}"/>
                  </a:ext>
                </a:extLst>
              </p:cNvPr>
              <p:cNvSpPr/>
              <p:nvPr/>
            </p:nvSpPr>
            <p:spPr>
              <a:xfrm>
                <a:off x="4885236" y="2982306"/>
                <a:ext cx="347196" cy="173598"/>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49" name="二等辺三角形 48">
                <a:extLst>
                  <a:ext uri="{FF2B5EF4-FFF2-40B4-BE49-F238E27FC236}">
                    <a16:creationId xmlns:a16="http://schemas.microsoft.com/office/drawing/2014/main" id="{5BB8D238-6F8B-E461-A88B-6D2B2D47FD5E}"/>
                  </a:ext>
                </a:extLst>
              </p:cNvPr>
              <p:cNvSpPr/>
              <p:nvPr/>
            </p:nvSpPr>
            <p:spPr>
              <a:xfrm flipV="1">
                <a:off x="4885236" y="3170737"/>
                <a:ext cx="347196" cy="173598"/>
              </a:xfrm>
              <a:prstGeom prst="triangl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grpSp>
        <p:sp>
          <p:nvSpPr>
            <p:cNvPr id="16" name="正方形/長方形 15">
              <a:extLst>
                <a:ext uri="{FF2B5EF4-FFF2-40B4-BE49-F238E27FC236}">
                  <a16:creationId xmlns:a16="http://schemas.microsoft.com/office/drawing/2014/main" id="{B3BF6CBA-0C2C-E12E-1260-FFE5E59AB1F5}"/>
                </a:ext>
              </a:extLst>
            </p:cNvPr>
            <p:cNvSpPr/>
            <p:nvPr/>
          </p:nvSpPr>
          <p:spPr>
            <a:xfrm>
              <a:off x="2236025" y="8368392"/>
              <a:ext cx="161686" cy="16652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grpSp>
          <p:nvGrpSpPr>
            <p:cNvPr id="17" name="グループ化 16">
              <a:extLst>
                <a:ext uri="{FF2B5EF4-FFF2-40B4-BE49-F238E27FC236}">
                  <a16:creationId xmlns:a16="http://schemas.microsoft.com/office/drawing/2014/main" id="{2B3FD8DD-6EE8-4B39-43FE-0507619881E7}"/>
                </a:ext>
              </a:extLst>
            </p:cNvPr>
            <p:cNvGrpSpPr/>
            <p:nvPr/>
          </p:nvGrpSpPr>
          <p:grpSpPr>
            <a:xfrm>
              <a:off x="2477203" y="8338948"/>
              <a:ext cx="228631" cy="245534"/>
              <a:chOff x="4885236" y="2982306"/>
              <a:chExt cx="347196" cy="362029"/>
            </a:xfrm>
          </p:grpSpPr>
          <p:sp>
            <p:nvSpPr>
              <p:cNvPr id="46" name="二等辺三角形 45">
                <a:extLst>
                  <a:ext uri="{FF2B5EF4-FFF2-40B4-BE49-F238E27FC236}">
                    <a16:creationId xmlns:a16="http://schemas.microsoft.com/office/drawing/2014/main" id="{54C80DC0-05D7-8968-C46C-9BFAA2459473}"/>
                  </a:ext>
                </a:extLst>
              </p:cNvPr>
              <p:cNvSpPr/>
              <p:nvPr/>
            </p:nvSpPr>
            <p:spPr>
              <a:xfrm>
                <a:off x="4885236" y="2982306"/>
                <a:ext cx="347196" cy="173598"/>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47" name="二等辺三角形 46">
                <a:extLst>
                  <a:ext uri="{FF2B5EF4-FFF2-40B4-BE49-F238E27FC236}">
                    <a16:creationId xmlns:a16="http://schemas.microsoft.com/office/drawing/2014/main" id="{2859703E-E2FA-994F-6BD6-2158E85D78FB}"/>
                  </a:ext>
                </a:extLst>
              </p:cNvPr>
              <p:cNvSpPr/>
              <p:nvPr/>
            </p:nvSpPr>
            <p:spPr>
              <a:xfrm flipV="1">
                <a:off x="4885236" y="3170737"/>
                <a:ext cx="347196" cy="173598"/>
              </a:xfrm>
              <a:prstGeom prst="triangl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grpSp>
        <p:sp>
          <p:nvSpPr>
            <p:cNvPr id="24" name="正方形/長方形 23">
              <a:extLst>
                <a:ext uri="{FF2B5EF4-FFF2-40B4-BE49-F238E27FC236}">
                  <a16:creationId xmlns:a16="http://schemas.microsoft.com/office/drawing/2014/main" id="{ACF5F4A0-C069-F605-74EC-DDB5693A857F}"/>
                </a:ext>
              </a:extLst>
            </p:cNvPr>
            <p:cNvSpPr/>
            <p:nvPr/>
          </p:nvSpPr>
          <p:spPr>
            <a:xfrm>
              <a:off x="2807432" y="8373422"/>
              <a:ext cx="161686" cy="16652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grpSp>
          <p:nvGrpSpPr>
            <p:cNvPr id="25" name="グループ化 24">
              <a:extLst>
                <a:ext uri="{FF2B5EF4-FFF2-40B4-BE49-F238E27FC236}">
                  <a16:creationId xmlns:a16="http://schemas.microsoft.com/office/drawing/2014/main" id="{8838858C-A085-B036-7227-0CEC7B9FDFC2}"/>
                </a:ext>
              </a:extLst>
            </p:cNvPr>
            <p:cNvGrpSpPr/>
            <p:nvPr/>
          </p:nvGrpSpPr>
          <p:grpSpPr>
            <a:xfrm>
              <a:off x="3070716" y="8338948"/>
              <a:ext cx="228631" cy="245534"/>
              <a:chOff x="4885236" y="2982306"/>
              <a:chExt cx="347196" cy="362029"/>
            </a:xfrm>
          </p:grpSpPr>
          <p:sp>
            <p:nvSpPr>
              <p:cNvPr id="44" name="二等辺三角形 43">
                <a:extLst>
                  <a:ext uri="{FF2B5EF4-FFF2-40B4-BE49-F238E27FC236}">
                    <a16:creationId xmlns:a16="http://schemas.microsoft.com/office/drawing/2014/main" id="{64DFF459-F52D-ED23-78C9-15C3B5BEB03B}"/>
                  </a:ext>
                </a:extLst>
              </p:cNvPr>
              <p:cNvSpPr/>
              <p:nvPr/>
            </p:nvSpPr>
            <p:spPr>
              <a:xfrm>
                <a:off x="4885236" y="2982306"/>
                <a:ext cx="347196" cy="173598"/>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45" name="二等辺三角形 44">
                <a:extLst>
                  <a:ext uri="{FF2B5EF4-FFF2-40B4-BE49-F238E27FC236}">
                    <a16:creationId xmlns:a16="http://schemas.microsoft.com/office/drawing/2014/main" id="{E4268A62-E099-5959-99FD-95645B7F815C}"/>
                  </a:ext>
                </a:extLst>
              </p:cNvPr>
              <p:cNvSpPr/>
              <p:nvPr/>
            </p:nvSpPr>
            <p:spPr>
              <a:xfrm flipV="1">
                <a:off x="4885236" y="3170737"/>
                <a:ext cx="347196" cy="173598"/>
              </a:xfrm>
              <a:prstGeom prst="triangl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grpSp>
        <p:sp>
          <p:nvSpPr>
            <p:cNvPr id="26" name="正方形/長方形 25">
              <a:extLst>
                <a:ext uri="{FF2B5EF4-FFF2-40B4-BE49-F238E27FC236}">
                  <a16:creationId xmlns:a16="http://schemas.microsoft.com/office/drawing/2014/main" id="{BC93476D-0622-36EA-0C61-7A14446553C9}"/>
                </a:ext>
              </a:extLst>
            </p:cNvPr>
            <p:cNvSpPr/>
            <p:nvPr/>
          </p:nvSpPr>
          <p:spPr>
            <a:xfrm>
              <a:off x="3400945" y="8373422"/>
              <a:ext cx="161686" cy="16652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grpSp>
          <p:nvGrpSpPr>
            <p:cNvPr id="27" name="グループ化 26">
              <a:extLst>
                <a:ext uri="{FF2B5EF4-FFF2-40B4-BE49-F238E27FC236}">
                  <a16:creationId xmlns:a16="http://schemas.microsoft.com/office/drawing/2014/main" id="{4BF65C97-7476-6107-056C-F755E1BED232}"/>
                </a:ext>
              </a:extLst>
            </p:cNvPr>
            <p:cNvGrpSpPr/>
            <p:nvPr/>
          </p:nvGrpSpPr>
          <p:grpSpPr>
            <a:xfrm>
              <a:off x="3642123" y="8343978"/>
              <a:ext cx="228631" cy="245534"/>
              <a:chOff x="4885236" y="2982306"/>
              <a:chExt cx="347196" cy="362029"/>
            </a:xfrm>
          </p:grpSpPr>
          <p:sp>
            <p:nvSpPr>
              <p:cNvPr id="42" name="二等辺三角形 41">
                <a:extLst>
                  <a:ext uri="{FF2B5EF4-FFF2-40B4-BE49-F238E27FC236}">
                    <a16:creationId xmlns:a16="http://schemas.microsoft.com/office/drawing/2014/main" id="{1920D693-142D-70C7-B823-C6B9E9D50EC1}"/>
                  </a:ext>
                </a:extLst>
              </p:cNvPr>
              <p:cNvSpPr/>
              <p:nvPr/>
            </p:nvSpPr>
            <p:spPr>
              <a:xfrm>
                <a:off x="4885236" y="2982306"/>
                <a:ext cx="347196" cy="173598"/>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43" name="二等辺三角形 42">
                <a:extLst>
                  <a:ext uri="{FF2B5EF4-FFF2-40B4-BE49-F238E27FC236}">
                    <a16:creationId xmlns:a16="http://schemas.microsoft.com/office/drawing/2014/main" id="{BC3CE5A5-9A23-049B-15DF-CB2DD13EC6DF}"/>
                  </a:ext>
                </a:extLst>
              </p:cNvPr>
              <p:cNvSpPr/>
              <p:nvPr/>
            </p:nvSpPr>
            <p:spPr>
              <a:xfrm flipV="1">
                <a:off x="4885236" y="3170737"/>
                <a:ext cx="347196" cy="173598"/>
              </a:xfrm>
              <a:prstGeom prst="triangl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grpSp>
        <p:sp>
          <p:nvSpPr>
            <p:cNvPr id="28" name="正方形/長方形 27">
              <a:extLst>
                <a:ext uri="{FF2B5EF4-FFF2-40B4-BE49-F238E27FC236}">
                  <a16:creationId xmlns:a16="http://schemas.microsoft.com/office/drawing/2014/main" id="{F9BD0045-D213-AC6E-83CC-F33A9FB0EA5A}"/>
                </a:ext>
              </a:extLst>
            </p:cNvPr>
            <p:cNvSpPr/>
            <p:nvPr/>
          </p:nvSpPr>
          <p:spPr>
            <a:xfrm>
              <a:off x="3972352" y="8378452"/>
              <a:ext cx="161686" cy="16652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grpSp>
          <p:nvGrpSpPr>
            <p:cNvPr id="29" name="グループ化 28">
              <a:extLst>
                <a:ext uri="{FF2B5EF4-FFF2-40B4-BE49-F238E27FC236}">
                  <a16:creationId xmlns:a16="http://schemas.microsoft.com/office/drawing/2014/main" id="{FAA4E9ED-6CAB-3FED-1892-1A7FBC4C8750}"/>
                </a:ext>
              </a:extLst>
            </p:cNvPr>
            <p:cNvGrpSpPr/>
            <p:nvPr/>
          </p:nvGrpSpPr>
          <p:grpSpPr>
            <a:xfrm>
              <a:off x="4235636" y="8343978"/>
              <a:ext cx="228631" cy="245534"/>
              <a:chOff x="4885236" y="2982306"/>
              <a:chExt cx="347196" cy="362029"/>
            </a:xfrm>
          </p:grpSpPr>
          <p:sp>
            <p:nvSpPr>
              <p:cNvPr id="40" name="二等辺三角形 39">
                <a:extLst>
                  <a:ext uri="{FF2B5EF4-FFF2-40B4-BE49-F238E27FC236}">
                    <a16:creationId xmlns:a16="http://schemas.microsoft.com/office/drawing/2014/main" id="{A928A406-267B-9C37-62FD-0BDC99C2486F}"/>
                  </a:ext>
                </a:extLst>
              </p:cNvPr>
              <p:cNvSpPr/>
              <p:nvPr/>
            </p:nvSpPr>
            <p:spPr>
              <a:xfrm>
                <a:off x="4885236" y="2982306"/>
                <a:ext cx="347196" cy="173598"/>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41" name="二等辺三角形 40">
                <a:extLst>
                  <a:ext uri="{FF2B5EF4-FFF2-40B4-BE49-F238E27FC236}">
                    <a16:creationId xmlns:a16="http://schemas.microsoft.com/office/drawing/2014/main" id="{71607AF2-4A38-9C70-A719-0E21216C706F}"/>
                  </a:ext>
                </a:extLst>
              </p:cNvPr>
              <p:cNvSpPr/>
              <p:nvPr/>
            </p:nvSpPr>
            <p:spPr>
              <a:xfrm flipV="1">
                <a:off x="4885236" y="3170737"/>
                <a:ext cx="347196" cy="173598"/>
              </a:xfrm>
              <a:prstGeom prst="triangl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grpSp>
        <p:sp>
          <p:nvSpPr>
            <p:cNvPr id="30" name="正方形/長方形 29">
              <a:extLst>
                <a:ext uri="{FF2B5EF4-FFF2-40B4-BE49-F238E27FC236}">
                  <a16:creationId xmlns:a16="http://schemas.microsoft.com/office/drawing/2014/main" id="{E7796E82-FF65-A444-5312-C33B64D3271A}"/>
                </a:ext>
              </a:extLst>
            </p:cNvPr>
            <p:cNvSpPr/>
            <p:nvPr/>
          </p:nvSpPr>
          <p:spPr>
            <a:xfrm>
              <a:off x="4565865" y="8378452"/>
              <a:ext cx="161686" cy="16652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grpSp>
          <p:nvGrpSpPr>
            <p:cNvPr id="31" name="グループ化 30">
              <a:extLst>
                <a:ext uri="{FF2B5EF4-FFF2-40B4-BE49-F238E27FC236}">
                  <a16:creationId xmlns:a16="http://schemas.microsoft.com/office/drawing/2014/main" id="{C131B0A9-FA03-6C62-5C8B-137925498423}"/>
                </a:ext>
              </a:extLst>
            </p:cNvPr>
            <p:cNvGrpSpPr/>
            <p:nvPr/>
          </p:nvGrpSpPr>
          <p:grpSpPr>
            <a:xfrm>
              <a:off x="4807043" y="8349008"/>
              <a:ext cx="228631" cy="245534"/>
              <a:chOff x="4885236" y="2982306"/>
              <a:chExt cx="347196" cy="362029"/>
            </a:xfrm>
          </p:grpSpPr>
          <p:sp>
            <p:nvSpPr>
              <p:cNvPr id="38" name="二等辺三角形 37">
                <a:extLst>
                  <a:ext uri="{FF2B5EF4-FFF2-40B4-BE49-F238E27FC236}">
                    <a16:creationId xmlns:a16="http://schemas.microsoft.com/office/drawing/2014/main" id="{7EB9C4FC-5978-1193-EE72-EF10011B8CF9}"/>
                  </a:ext>
                </a:extLst>
              </p:cNvPr>
              <p:cNvSpPr/>
              <p:nvPr/>
            </p:nvSpPr>
            <p:spPr>
              <a:xfrm>
                <a:off x="4885236" y="2982306"/>
                <a:ext cx="347196" cy="173598"/>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39" name="二等辺三角形 38">
                <a:extLst>
                  <a:ext uri="{FF2B5EF4-FFF2-40B4-BE49-F238E27FC236}">
                    <a16:creationId xmlns:a16="http://schemas.microsoft.com/office/drawing/2014/main" id="{CF26FCE8-0AB9-4783-86D7-8202153C22DB}"/>
                  </a:ext>
                </a:extLst>
              </p:cNvPr>
              <p:cNvSpPr/>
              <p:nvPr/>
            </p:nvSpPr>
            <p:spPr>
              <a:xfrm flipV="1">
                <a:off x="4885236" y="3170737"/>
                <a:ext cx="347196" cy="173598"/>
              </a:xfrm>
              <a:prstGeom prst="triangl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grpSp>
        <p:sp>
          <p:nvSpPr>
            <p:cNvPr id="32" name="正方形/長方形 31">
              <a:extLst>
                <a:ext uri="{FF2B5EF4-FFF2-40B4-BE49-F238E27FC236}">
                  <a16:creationId xmlns:a16="http://schemas.microsoft.com/office/drawing/2014/main" id="{92ED907E-97C2-16B3-418C-8341FF370299}"/>
                </a:ext>
              </a:extLst>
            </p:cNvPr>
            <p:cNvSpPr/>
            <p:nvPr/>
          </p:nvSpPr>
          <p:spPr>
            <a:xfrm>
              <a:off x="5137272" y="8383482"/>
              <a:ext cx="161686" cy="16652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33" name="テキスト ボックス 32">
              <a:extLst>
                <a:ext uri="{FF2B5EF4-FFF2-40B4-BE49-F238E27FC236}">
                  <a16:creationId xmlns:a16="http://schemas.microsoft.com/office/drawing/2014/main" id="{74F84588-BEA6-705D-3206-8877F80A0BAE}"/>
                </a:ext>
              </a:extLst>
            </p:cNvPr>
            <p:cNvSpPr txBox="1"/>
            <p:nvPr/>
          </p:nvSpPr>
          <p:spPr>
            <a:xfrm>
              <a:off x="1549101" y="8501665"/>
              <a:ext cx="818554" cy="491923"/>
            </a:xfrm>
            <a:prstGeom prst="rect">
              <a:avLst/>
            </a:prstGeom>
            <a:noFill/>
          </p:spPr>
          <p:txBody>
            <a:bodyPr wrap="none" rtlCol="0">
              <a:spAutoFit/>
            </a:bodyPr>
            <a:lstStyle/>
            <a:p>
              <a:r>
                <a:rPr lang="en-US" altLang="ja-JP" sz="800" dirty="0">
                  <a:latin typeface="Arial" panose="020B0604020202020204" pitchFamily="34" charset="0"/>
                  <a:cs typeface="Arial" panose="020B0604020202020204" pitchFamily="34" charset="0"/>
                </a:rPr>
                <a:t>NH</a:t>
              </a:r>
              <a:endParaRPr lang="ja-JP" altLang="en-US" sz="800" dirty="0">
                <a:latin typeface="Arial" panose="020B0604020202020204" pitchFamily="34" charset="0"/>
                <a:cs typeface="Arial" panose="020B0604020202020204" pitchFamily="34" charset="0"/>
              </a:endParaRPr>
            </a:p>
          </p:txBody>
        </p:sp>
        <p:sp>
          <p:nvSpPr>
            <p:cNvPr id="34" name="テキスト ボックス 33">
              <a:extLst>
                <a:ext uri="{FF2B5EF4-FFF2-40B4-BE49-F238E27FC236}">
                  <a16:creationId xmlns:a16="http://schemas.microsoft.com/office/drawing/2014/main" id="{8F8FB35A-590F-78E7-CD66-58061B8EFC30}"/>
                </a:ext>
              </a:extLst>
            </p:cNvPr>
            <p:cNvSpPr txBox="1"/>
            <p:nvPr/>
          </p:nvSpPr>
          <p:spPr>
            <a:xfrm>
              <a:off x="2145185" y="8520785"/>
              <a:ext cx="818554" cy="491923"/>
            </a:xfrm>
            <a:prstGeom prst="rect">
              <a:avLst/>
            </a:prstGeom>
            <a:noFill/>
          </p:spPr>
          <p:txBody>
            <a:bodyPr wrap="none" rtlCol="0">
              <a:spAutoFit/>
            </a:bodyPr>
            <a:lstStyle/>
            <a:p>
              <a:r>
                <a:rPr lang="en-US" altLang="ja-JP" sz="800" dirty="0">
                  <a:latin typeface="Arial" panose="020B0604020202020204" pitchFamily="34" charset="0"/>
                  <a:cs typeface="Arial" panose="020B0604020202020204" pitchFamily="34" charset="0"/>
                </a:rPr>
                <a:t>NH</a:t>
              </a:r>
              <a:endParaRPr lang="ja-JP" altLang="en-US" sz="800" dirty="0">
                <a:latin typeface="Arial" panose="020B0604020202020204" pitchFamily="34" charset="0"/>
                <a:cs typeface="Arial" panose="020B0604020202020204" pitchFamily="34" charset="0"/>
              </a:endParaRPr>
            </a:p>
          </p:txBody>
        </p:sp>
        <p:sp>
          <p:nvSpPr>
            <p:cNvPr id="35" name="テキスト ボックス 34">
              <a:extLst>
                <a:ext uri="{FF2B5EF4-FFF2-40B4-BE49-F238E27FC236}">
                  <a16:creationId xmlns:a16="http://schemas.microsoft.com/office/drawing/2014/main" id="{2A49D42F-0ADA-C705-52DB-2C84857D21DD}"/>
                </a:ext>
              </a:extLst>
            </p:cNvPr>
            <p:cNvSpPr txBox="1"/>
            <p:nvPr/>
          </p:nvSpPr>
          <p:spPr>
            <a:xfrm>
              <a:off x="3305621" y="8520785"/>
              <a:ext cx="818554" cy="491923"/>
            </a:xfrm>
            <a:prstGeom prst="rect">
              <a:avLst/>
            </a:prstGeom>
            <a:noFill/>
          </p:spPr>
          <p:txBody>
            <a:bodyPr wrap="none" rtlCol="0">
              <a:spAutoFit/>
            </a:bodyPr>
            <a:lstStyle/>
            <a:p>
              <a:r>
                <a:rPr lang="en-US" altLang="ja-JP" sz="800" dirty="0">
                  <a:latin typeface="Arial" panose="020B0604020202020204" pitchFamily="34" charset="0"/>
                  <a:cs typeface="Arial" panose="020B0604020202020204" pitchFamily="34" charset="0"/>
                </a:rPr>
                <a:t>NH</a:t>
              </a:r>
              <a:endParaRPr lang="ja-JP" altLang="en-US" sz="800" dirty="0">
                <a:latin typeface="Arial" panose="020B0604020202020204" pitchFamily="34" charset="0"/>
                <a:cs typeface="Arial" panose="020B0604020202020204" pitchFamily="34" charset="0"/>
              </a:endParaRPr>
            </a:p>
          </p:txBody>
        </p:sp>
        <p:sp>
          <p:nvSpPr>
            <p:cNvPr id="36" name="テキスト ボックス 35">
              <a:extLst>
                <a:ext uri="{FF2B5EF4-FFF2-40B4-BE49-F238E27FC236}">
                  <a16:creationId xmlns:a16="http://schemas.microsoft.com/office/drawing/2014/main" id="{9E52320C-02CE-00A4-A798-F76945526359}"/>
                </a:ext>
              </a:extLst>
            </p:cNvPr>
            <p:cNvSpPr txBox="1"/>
            <p:nvPr/>
          </p:nvSpPr>
          <p:spPr>
            <a:xfrm>
              <a:off x="4466056" y="8520785"/>
              <a:ext cx="818554" cy="491923"/>
            </a:xfrm>
            <a:prstGeom prst="rect">
              <a:avLst/>
            </a:prstGeom>
            <a:noFill/>
          </p:spPr>
          <p:txBody>
            <a:bodyPr wrap="none" rtlCol="0">
              <a:spAutoFit/>
            </a:bodyPr>
            <a:lstStyle/>
            <a:p>
              <a:r>
                <a:rPr lang="en-US" altLang="ja-JP" sz="800" dirty="0">
                  <a:latin typeface="Arial" panose="020B0604020202020204" pitchFamily="34" charset="0"/>
                  <a:cs typeface="Arial" panose="020B0604020202020204" pitchFamily="34" charset="0"/>
                </a:rPr>
                <a:t>NH</a:t>
              </a:r>
              <a:endParaRPr lang="ja-JP" altLang="en-US" sz="800" dirty="0">
                <a:latin typeface="Arial" panose="020B0604020202020204" pitchFamily="34" charset="0"/>
                <a:cs typeface="Arial" panose="020B0604020202020204" pitchFamily="34" charset="0"/>
              </a:endParaRPr>
            </a:p>
          </p:txBody>
        </p:sp>
        <p:sp>
          <p:nvSpPr>
            <p:cNvPr id="37" name="テキスト ボックス 36">
              <a:extLst>
                <a:ext uri="{FF2B5EF4-FFF2-40B4-BE49-F238E27FC236}">
                  <a16:creationId xmlns:a16="http://schemas.microsoft.com/office/drawing/2014/main" id="{A0208A75-2788-1266-C842-4ADD050E014F}"/>
                </a:ext>
              </a:extLst>
            </p:cNvPr>
            <p:cNvSpPr txBox="1"/>
            <p:nvPr/>
          </p:nvSpPr>
          <p:spPr>
            <a:xfrm>
              <a:off x="3879835" y="8520785"/>
              <a:ext cx="818554" cy="491923"/>
            </a:xfrm>
            <a:prstGeom prst="rect">
              <a:avLst/>
            </a:prstGeom>
            <a:noFill/>
          </p:spPr>
          <p:txBody>
            <a:bodyPr wrap="none" rtlCol="0">
              <a:spAutoFit/>
            </a:bodyPr>
            <a:lstStyle/>
            <a:p>
              <a:r>
                <a:rPr lang="en-US" altLang="ja-JP" sz="800" dirty="0">
                  <a:latin typeface="Arial" panose="020B0604020202020204" pitchFamily="34" charset="0"/>
                  <a:cs typeface="Arial" panose="020B0604020202020204" pitchFamily="34" charset="0"/>
                </a:rPr>
                <a:t>NH</a:t>
              </a:r>
              <a:endParaRPr lang="ja-JP" altLang="en-US" sz="800" dirty="0">
                <a:latin typeface="Arial" panose="020B0604020202020204" pitchFamily="34" charset="0"/>
                <a:cs typeface="Arial" panose="020B0604020202020204" pitchFamily="34" charset="0"/>
              </a:endParaRPr>
            </a:p>
          </p:txBody>
        </p:sp>
      </p:grpSp>
      <p:grpSp>
        <p:nvGrpSpPr>
          <p:cNvPr id="52" name="グループ化 51">
            <a:extLst>
              <a:ext uri="{FF2B5EF4-FFF2-40B4-BE49-F238E27FC236}">
                <a16:creationId xmlns:a16="http://schemas.microsoft.com/office/drawing/2014/main" id="{D26CFF45-4CF4-F4E4-6EFD-4D16AA595BA4}"/>
              </a:ext>
            </a:extLst>
          </p:cNvPr>
          <p:cNvGrpSpPr/>
          <p:nvPr/>
        </p:nvGrpSpPr>
        <p:grpSpPr>
          <a:xfrm>
            <a:off x="1319131" y="6003326"/>
            <a:ext cx="2199852" cy="165341"/>
            <a:chOff x="1718692" y="2260606"/>
            <a:chExt cx="3986675" cy="260624"/>
          </a:xfrm>
        </p:grpSpPr>
        <p:cxnSp>
          <p:nvCxnSpPr>
            <p:cNvPr id="53" name="直線コネクタ 52">
              <a:extLst>
                <a:ext uri="{FF2B5EF4-FFF2-40B4-BE49-F238E27FC236}">
                  <a16:creationId xmlns:a16="http://schemas.microsoft.com/office/drawing/2014/main" id="{8AC95C67-A8C5-E386-A462-2B56A72015CF}"/>
                </a:ext>
              </a:extLst>
            </p:cNvPr>
            <p:cNvCxnSpPr>
              <a:cxnSpLocks/>
              <a:stCxn id="91" idx="2"/>
              <a:endCxn id="62" idx="3"/>
            </p:cNvCxnSpPr>
            <p:nvPr/>
          </p:nvCxnSpPr>
          <p:spPr>
            <a:xfrm>
              <a:off x="1718692" y="2388403"/>
              <a:ext cx="3986675" cy="5030"/>
            </a:xfrm>
            <a:prstGeom prst="line">
              <a:avLst/>
            </a:prstGeom>
          </p:spPr>
          <p:style>
            <a:lnRef idx="1">
              <a:schemeClr val="dk1"/>
            </a:lnRef>
            <a:fillRef idx="0">
              <a:schemeClr val="dk1"/>
            </a:fillRef>
            <a:effectRef idx="0">
              <a:schemeClr val="dk1"/>
            </a:effectRef>
            <a:fontRef idx="minor">
              <a:schemeClr val="tx1"/>
            </a:fontRef>
          </p:style>
        </p:cxnSp>
        <p:grpSp>
          <p:nvGrpSpPr>
            <p:cNvPr id="54" name="グループ化 53">
              <a:extLst>
                <a:ext uri="{FF2B5EF4-FFF2-40B4-BE49-F238E27FC236}">
                  <a16:creationId xmlns:a16="http://schemas.microsoft.com/office/drawing/2014/main" id="{60E37E7A-5DA5-A8C4-9CB4-B606573E3F56}"/>
                </a:ext>
              </a:extLst>
            </p:cNvPr>
            <p:cNvGrpSpPr/>
            <p:nvPr/>
          </p:nvGrpSpPr>
          <p:grpSpPr>
            <a:xfrm>
              <a:off x="1718692" y="2260606"/>
              <a:ext cx="228631" cy="245534"/>
              <a:chOff x="4885236" y="2982306"/>
              <a:chExt cx="347196" cy="362029"/>
            </a:xfrm>
          </p:grpSpPr>
          <p:sp>
            <p:nvSpPr>
              <p:cNvPr id="90" name="二等辺三角形 89">
                <a:extLst>
                  <a:ext uri="{FF2B5EF4-FFF2-40B4-BE49-F238E27FC236}">
                    <a16:creationId xmlns:a16="http://schemas.microsoft.com/office/drawing/2014/main" id="{771785AB-F9E1-F92E-8E15-BC1BCF8ED505}"/>
                  </a:ext>
                </a:extLst>
              </p:cNvPr>
              <p:cNvSpPr/>
              <p:nvPr/>
            </p:nvSpPr>
            <p:spPr>
              <a:xfrm>
                <a:off x="4885236" y="2982306"/>
                <a:ext cx="347196" cy="173598"/>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二等辺三角形 90">
                <a:extLst>
                  <a:ext uri="{FF2B5EF4-FFF2-40B4-BE49-F238E27FC236}">
                    <a16:creationId xmlns:a16="http://schemas.microsoft.com/office/drawing/2014/main" id="{B5A85F02-522C-D183-8775-74E3E2831E88}"/>
                  </a:ext>
                </a:extLst>
              </p:cNvPr>
              <p:cNvSpPr/>
              <p:nvPr/>
            </p:nvSpPr>
            <p:spPr>
              <a:xfrm flipV="1">
                <a:off x="4885236" y="3170737"/>
                <a:ext cx="347196" cy="173598"/>
              </a:xfrm>
              <a:prstGeom prst="triangl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5" name="グループ化 54">
              <a:extLst>
                <a:ext uri="{FF2B5EF4-FFF2-40B4-BE49-F238E27FC236}">
                  <a16:creationId xmlns:a16="http://schemas.microsoft.com/office/drawing/2014/main" id="{2EC0AF52-1E2F-5F14-473B-EAB772F0C9C6}"/>
                </a:ext>
              </a:extLst>
            </p:cNvPr>
            <p:cNvGrpSpPr/>
            <p:nvPr/>
          </p:nvGrpSpPr>
          <p:grpSpPr>
            <a:xfrm>
              <a:off x="2312205" y="2260606"/>
              <a:ext cx="228631" cy="245534"/>
              <a:chOff x="4885236" y="2982306"/>
              <a:chExt cx="347196" cy="362029"/>
            </a:xfrm>
          </p:grpSpPr>
          <p:sp>
            <p:nvSpPr>
              <p:cNvPr id="88" name="二等辺三角形 87">
                <a:extLst>
                  <a:ext uri="{FF2B5EF4-FFF2-40B4-BE49-F238E27FC236}">
                    <a16:creationId xmlns:a16="http://schemas.microsoft.com/office/drawing/2014/main" id="{C2D79603-B12E-CDA5-58CF-15489AC28FF3}"/>
                  </a:ext>
                </a:extLst>
              </p:cNvPr>
              <p:cNvSpPr/>
              <p:nvPr/>
            </p:nvSpPr>
            <p:spPr>
              <a:xfrm>
                <a:off x="4885236" y="2982306"/>
                <a:ext cx="347196" cy="173598"/>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二等辺三角形 88">
                <a:extLst>
                  <a:ext uri="{FF2B5EF4-FFF2-40B4-BE49-F238E27FC236}">
                    <a16:creationId xmlns:a16="http://schemas.microsoft.com/office/drawing/2014/main" id="{4A0A6074-206B-E1D0-F95B-989A19B36A7E}"/>
                  </a:ext>
                </a:extLst>
              </p:cNvPr>
              <p:cNvSpPr/>
              <p:nvPr/>
            </p:nvSpPr>
            <p:spPr>
              <a:xfrm flipV="1">
                <a:off x="4885236" y="3170737"/>
                <a:ext cx="347196" cy="173598"/>
              </a:xfrm>
              <a:prstGeom prst="triangl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6" name="グループ化 55">
              <a:extLst>
                <a:ext uri="{FF2B5EF4-FFF2-40B4-BE49-F238E27FC236}">
                  <a16:creationId xmlns:a16="http://schemas.microsoft.com/office/drawing/2014/main" id="{9EC7C777-A347-E4E9-01AD-665B514033F0}"/>
                </a:ext>
              </a:extLst>
            </p:cNvPr>
            <p:cNvGrpSpPr/>
            <p:nvPr/>
          </p:nvGrpSpPr>
          <p:grpSpPr>
            <a:xfrm>
              <a:off x="2883612" y="2265636"/>
              <a:ext cx="228631" cy="245534"/>
              <a:chOff x="4885236" y="2982306"/>
              <a:chExt cx="347196" cy="362029"/>
            </a:xfrm>
          </p:grpSpPr>
          <p:sp>
            <p:nvSpPr>
              <p:cNvPr id="86" name="二等辺三角形 85">
                <a:extLst>
                  <a:ext uri="{FF2B5EF4-FFF2-40B4-BE49-F238E27FC236}">
                    <a16:creationId xmlns:a16="http://schemas.microsoft.com/office/drawing/2014/main" id="{50C8863B-275E-E35C-CB71-711E8C6ABE55}"/>
                  </a:ext>
                </a:extLst>
              </p:cNvPr>
              <p:cNvSpPr/>
              <p:nvPr/>
            </p:nvSpPr>
            <p:spPr>
              <a:xfrm>
                <a:off x="4885236" y="2982306"/>
                <a:ext cx="347196" cy="173598"/>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二等辺三角形 86">
                <a:extLst>
                  <a:ext uri="{FF2B5EF4-FFF2-40B4-BE49-F238E27FC236}">
                    <a16:creationId xmlns:a16="http://schemas.microsoft.com/office/drawing/2014/main" id="{31A56D5B-B766-99FA-A13B-6FFB3DC3AC1D}"/>
                  </a:ext>
                </a:extLst>
              </p:cNvPr>
              <p:cNvSpPr/>
              <p:nvPr/>
            </p:nvSpPr>
            <p:spPr>
              <a:xfrm flipV="1">
                <a:off x="4885236" y="3170737"/>
                <a:ext cx="347196" cy="173598"/>
              </a:xfrm>
              <a:prstGeom prst="triangl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7" name="正方形/長方形 56">
              <a:extLst>
                <a:ext uri="{FF2B5EF4-FFF2-40B4-BE49-F238E27FC236}">
                  <a16:creationId xmlns:a16="http://schemas.microsoft.com/office/drawing/2014/main" id="{E075AFD8-986E-2DA8-82BD-61ED5A1FB32C}"/>
                </a:ext>
              </a:extLst>
            </p:cNvPr>
            <p:cNvSpPr/>
            <p:nvPr/>
          </p:nvSpPr>
          <p:spPr>
            <a:xfrm>
              <a:off x="3213841" y="2300110"/>
              <a:ext cx="161686" cy="16652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8" name="グループ化 57">
              <a:extLst>
                <a:ext uri="{FF2B5EF4-FFF2-40B4-BE49-F238E27FC236}">
                  <a16:creationId xmlns:a16="http://schemas.microsoft.com/office/drawing/2014/main" id="{12374384-FD6C-EBE8-7767-DCE7CD1C71EE}"/>
                </a:ext>
              </a:extLst>
            </p:cNvPr>
            <p:cNvGrpSpPr/>
            <p:nvPr/>
          </p:nvGrpSpPr>
          <p:grpSpPr>
            <a:xfrm>
              <a:off x="3477125" y="2265636"/>
              <a:ext cx="228631" cy="245534"/>
              <a:chOff x="4885236" y="2982306"/>
              <a:chExt cx="347196" cy="362029"/>
            </a:xfrm>
          </p:grpSpPr>
          <p:sp>
            <p:nvSpPr>
              <p:cNvPr id="84" name="二等辺三角形 83">
                <a:extLst>
                  <a:ext uri="{FF2B5EF4-FFF2-40B4-BE49-F238E27FC236}">
                    <a16:creationId xmlns:a16="http://schemas.microsoft.com/office/drawing/2014/main" id="{FF252AAD-59E7-D630-275E-990A9F67AB8F}"/>
                  </a:ext>
                </a:extLst>
              </p:cNvPr>
              <p:cNvSpPr/>
              <p:nvPr/>
            </p:nvSpPr>
            <p:spPr>
              <a:xfrm>
                <a:off x="4885236" y="2982306"/>
                <a:ext cx="347196" cy="173598"/>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二等辺三角形 84">
                <a:extLst>
                  <a:ext uri="{FF2B5EF4-FFF2-40B4-BE49-F238E27FC236}">
                    <a16:creationId xmlns:a16="http://schemas.microsoft.com/office/drawing/2014/main" id="{9E52309D-17FD-F6E9-0010-D9BB9C03A096}"/>
                  </a:ext>
                </a:extLst>
              </p:cNvPr>
              <p:cNvSpPr/>
              <p:nvPr/>
            </p:nvSpPr>
            <p:spPr>
              <a:xfrm flipV="1">
                <a:off x="4885236" y="3170737"/>
                <a:ext cx="347196" cy="173598"/>
              </a:xfrm>
              <a:prstGeom prst="triangl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9" name="グループ化 58">
              <a:extLst>
                <a:ext uri="{FF2B5EF4-FFF2-40B4-BE49-F238E27FC236}">
                  <a16:creationId xmlns:a16="http://schemas.microsoft.com/office/drawing/2014/main" id="{4EB943DD-6D9F-86E1-1DE7-51905F4667EF}"/>
                </a:ext>
              </a:extLst>
            </p:cNvPr>
            <p:cNvGrpSpPr/>
            <p:nvPr/>
          </p:nvGrpSpPr>
          <p:grpSpPr>
            <a:xfrm>
              <a:off x="4048532" y="2270666"/>
              <a:ext cx="228631" cy="245534"/>
              <a:chOff x="4885236" y="2982306"/>
              <a:chExt cx="347196" cy="362029"/>
            </a:xfrm>
          </p:grpSpPr>
          <p:sp>
            <p:nvSpPr>
              <p:cNvPr id="82" name="二等辺三角形 81">
                <a:extLst>
                  <a:ext uri="{FF2B5EF4-FFF2-40B4-BE49-F238E27FC236}">
                    <a16:creationId xmlns:a16="http://schemas.microsoft.com/office/drawing/2014/main" id="{94EBFB19-79E0-9966-FCA5-FAF85A8F08BD}"/>
                  </a:ext>
                </a:extLst>
              </p:cNvPr>
              <p:cNvSpPr/>
              <p:nvPr/>
            </p:nvSpPr>
            <p:spPr>
              <a:xfrm>
                <a:off x="4885236" y="2982306"/>
                <a:ext cx="347196" cy="173598"/>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二等辺三角形 82">
                <a:extLst>
                  <a:ext uri="{FF2B5EF4-FFF2-40B4-BE49-F238E27FC236}">
                    <a16:creationId xmlns:a16="http://schemas.microsoft.com/office/drawing/2014/main" id="{24A6ED6E-3B1A-B9D0-2947-490D68BDE1A2}"/>
                  </a:ext>
                </a:extLst>
              </p:cNvPr>
              <p:cNvSpPr/>
              <p:nvPr/>
            </p:nvSpPr>
            <p:spPr>
              <a:xfrm flipV="1">
                <a:off x="4885236" y="3170737"/>
                <a:ext cx="347196" cy="173598"/>
              </a:xfrm>
              <a:prstGeom prst="triangl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0" name="グループ化 59">
              <a:extLst>
                <a:ext uri="{FF2B5EF4-FFF2-40B4-BE49-F238E27FC236}">
                  <a16:creationId xmlns:a16="http://schemas.microsoft.com/office/drawing/2014/main" id="{F8A77B26-7A12-B9CB-99BF-E029599A955C}"/>
                </a:ext>
              </a:extLst>
            </p:cNvPr>
            <p:cNvGrpSpPr/>
            <p:nvPr/>
          </p:nvGrpSpPr>
          <p:grpSpPr>
            <a:xfrm>
              <a:off x="4642045" y="2270666"/>
              <a:ext cx="228631" cy="245534"/>
              <a:chOff x="4885236" y="2982306"/>
              <a:chExt cx="347196" cy="362029"/>
            </a:xfrm>
          </p:grpSpPr>
          <p:sp>
            <p:nvSpPr>
              <p:cNvPr id="80" name="二等辺三角形 79">
                <a:extLst>
                  <a:ext uri="{FF2B5EF4-FFF2-40B4-BE49-F238E27FC236}">
                    <a16:creationId xmlns:a16="http://schemas.microsoft.com/office/drawing/2014/main" id="{D72F631E-F3D8-1770-90C4-D0BA585A71F4}"/>
                  </a:ext>
                </a:extLst>
              </p:cNvPr>
              <p:cNvSpPr/>
              <p:nvPr/>
            </p:nvSpPr>
            <p:spPr>
              <a:xfrm>
                <a:off x="4885236" y="2982306"/>
                <a:ext cx="347196" cy="173598"/>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二等辺三角形 80">
                <a:extLst>
                  <a:ext uri="{FF2B5EF4-FFF2-40B4-BE49-F238E27FC236}">
                    <a16:creationId xmlns:a16="http://schemas.microsoft.com/office/drawing/2014/main" id="{E420340A-27E7-0A5A-014C-1DFB34B96BE5}"/>
                  </a:ext>
                </a:extLst>
              </p:cNvPr>
              <p:cNvSpPr/>
              <p:nvPr/>
            </p:nvSpPr>
            <p:spPr>
              <a:xfrm flipV="1">
                <a:off x="4885236" y="3170737"/>
                <a:ext cx="347196" cy="173598"/>
              </a:xfrm>
              <a:prstGeom prst="triangl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1" name="グループ化 60">
              <a:extLst>
                <a:ext uri="{FF2B5EF4-FFF2-40B4-BE49-F238E27FC236}">
                  <a16:creationId xmlns:a16="http://schemas.microsoft.com/office/drawing/2014/main" id="{387A0970-21BB-66E3-0811-FBF1A8282F91}"/>
                </a:ext>
              </a:extLst>
            </p:cNvPr>
            <p:cNvGrpSpPr/>
            <p:nvPr/>
          </p:nvGrpSpPr>
          <p:grpSpPr>
            <a:xfrm>
              <a:off x="5213452" y="2275696"/>
              <a:ext cx="228631" cy="245534"/>
              <a:chOff x="4885236" y="2982306"/>
              <a:chExt cx="347196" cy="362029"/>
            </a:xfrm>
          </p:grpSpPr>
          <p:sp>
            <p:nvSpPr>
              <p:cNvPr id="78" name="二等辺三角形 77">
                <a:extLst>
                  <a:ext uri="{FF2B5EF4-FFF2-40B4-BE49-F238E27FC236}">
                    <a16:creationId xmlns:a16="http://schemas.microsoft.com/office/drawing/2014/main" id="{56BB21CD-4422-950E-0CC9-C9C6598D1001}"/>
                  </a:ext>
                </a:extLst>
              </p:cNvPr>
              <p:cNvSpPr/>
              <p:nvPr/>
            </p:nvSpPr>
            <p:spPr>
              <a:xfrm>
                <a:off x="4885236" y="2982306"/>
                <a:ext cx="347196" cy="173598"/>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二等辺三角形 78">
                <a:extLst>
                  <a:ext uri="{FF2B5EF4-FFF2-40B4-BE49-F238E27FC236}">
                    <a16:creationId xmlns:a16="http://schemas.microsoft.com/office/drawing/2014/main" id="{5054A3D2-878A-8857-7833-841AA7C72AB1}"/>
                  </a:ext>
                </a:extLst>
              </p:cNvPr>
              <p:cNvSpPr/>
              <p:nvPr/>
            </p:nvSpPr>
            <p:spPr>
              <a:xfrm flipV="1">
                <a:off x="4885236" y="3170737"/>
                <a:ext cx="347196" cy="173598"/>
              </a:xfrm>
              <a:prstGeom prst="triangl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2" name="正方形/長方形 61">
              <a:extLst>
                <a:ext uri="{FF2B5EF4-FFF2-40B4-BE49-F238E27FC236}">
                  <a16:creationId xmlns:a16="http://schemas.microsoft.com/office/drawing/2014/main" id="{0404A4DF-14AF-590B-2C61-F19F115B916D}"/>
                </a:ext>
              </a:extLst>
            </p:cNvPr>
            <p:cNvSpPr/>
            <p:nvPr/>
          </p:nvSpPr>
          <p:spPr>
            <a:xfrm>
              <a:off x="5543681" y="2310170"/>
              <a:ext cx="161686" cy="16652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3" name="グループ化 62">
              <a:extLst>
                <a:ext uri="{FF2B5EF4-FFF2-40B4-BE49-F238E27FC236}">
                  <a16:creationId xmlns:a16="http://schemas.microsoft.com/office/drawing/2014/main" id="{84C9AE77-6999-8BA1-EE15-A65D892F85DD}"/>
                </a:ext>
              </a:extLst>
            </p:cNvPr>
            <p:cNvGrpSpPr/>
            <p:nvPr/>
          </p:nvGrpSpPr>
          <p:grpSpPr>
            <a:xfrm>
              <a:off x="2036590" y="2279178"/>
              <a:ext cx="235869" cy="183428"/>
              <a:chOff x="3996266" y="2798648"/>
              <a:chExt cx="358187" cy="270457"/>
            </a:xfrm>
          </p:grpSpPr>
          <p:sp>
            <p:nvSpPr>
              <p:cNvPr id="76" name="正方形/長方形 75">
                <a:extLst>
                  <a:ext uri="{FF2B5EF4-FFF2-40B4-BE49-F238E27FC236}">
                    <a16:creationId xmlns:a16="http://schemas.microsoft.com/office/drawing/2014/main" id="{2699C7D2-23F8-8C85-26A8-527EA801F0B0}"/>
                  </a:ext>
                </a:extLst>
              </p:cNvPr>
              <p:cNvSpPr/>
              <p:nvPr/>
            </p:nvSpPr>
            <p:spPr>
              <a:xfrm>
                <a:off x="3996266" y="2823571"/>
                <a:ext cx="245534" cy="24553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二等辺三角形 76">
                <a:extLst>
                  <a:ext uri="{FF2B5EF4-FFF2-40B4-BE49-F238E27FC236}">
                    <a16:creationId xmlns:a16="http://schemas.microsoft.com/office/drawing/2014/main" id="{8D2E834D-E077-BF3C-416A-0C0A4C5BAD5A}"/>
                  </a:ext>
                </a:extLst>
              </p:cNvPr>
              <p:cNvSpPr/>
              <p:nvPr/>
            </p:nvSpPr>
            <p:spPr>
              <a:xfrm rot="2673933">
                <a:off x="4007257" y="2798648"/>
                <a:ext cx="347196" cy="173598"/>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4" name="グループ化 63">
              <a:extLst>
                <a:ext uri="{FF2B5EF4-FFF2-40B4-BE49-F238E27FC236}">
                  <a16:creationId xmlns:a16="http://schemas.microsoft.com/office/drawing/2014/main" id="{DAAB9E0E-991E-FA48-F23D-583EE6DE715B}"/>
                </a:ext>
              </a:extLst>
            </p:cNvPr>
            <p:cNvGrpSpPr/>
            <p:nvPr/>
          </p:nvGrpSpPr>
          <p:grpSpPr>
            <a:xfrm>
              <a:off x="2630103" y="2269740"/>
              <a:ext cx="235869" cy="183428"/>
              <a:chOff x="3996266" y="2798648"/>
              <a:chExt cx="358187" cy="270457"/>
            </a:xfrm>
          </p:grpSpPr>
          <p:sp>
            <p:nvSpPr>
              <p:cNvPr id="74" name="正方形/長方形 73">
                <a:extLst>
                  <a:ext uri="{FF2B5EF4-FFF2-40B4-BE49-F238E27FC236}">
                    <a16:creationId xmlns:a16="http://schemas.microsoft.com/office/drawing/2014/main" id="{096614D5-F143-0B7B-155A-29B147365AE8}"/>
                  </a:ext>
                </a:extLst>
              </p:cNvPr>
              <p:cNvSpPr/>
              <p:nvPr/>
            </p:nvSpPr>
            <p:spPr>
              <a:xfrm>
                <a:off x="3996266" y="2823571"/>
                <a:ext cx="245534" cy="24553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二等辺三角形 74">
                <a:extLst>
                  <a:ext uri="{FF2B5EF4-FFF2-40B4-BE49-F238E27FC236}">
                    <a16:creationId xmlns:a16="http://schemas.microsoft.com/office/drawing/2014/main" id="{3225E68D-9F93-8994-B695-88C04510E27F}"/>
                  </a:ext>
                </a:extLst>
              </p:cNvPr>
              <p:cNvSpPr/>
              <p:nvPr/>
            </p:nvSpPr>
            <p:spPr>
              <a:xfrm rot="2673933">
                <a:off x="4007257" y="2798648"/>
                <a:ext cx="347196" cy="173598"/>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5" name="グループ化 64">
              <a:extLst>
                <a:ext uri="{FF2B5EF4-FFF2-40B4-BE49-F238E27FC236}">
                  <a16:creationId xmlns:a16="http://schemas.microsoft.com/office/drawing/2014/main" id="{0DF96ED5-8703-7358-0926-EC7CCE8B0559}"/>
                </a:ext>
              </a:extLst>
            </p:cNvPr>
            <p:cNvGrpSpPr/>
            <p:nvPr/>
          </p:nvGrpSpPr>
          <p:grpSpPr>
            <a:xfrm>
              <a:off x="3806830" y="2286629"/>
              <a:ext cx="235869" cy="183428"/>
              <a:chOff x="3996266" y="2798648"/>
              <a:chExt cx="358187" cy="270457"/>
            </a:xfrm>
          </p:grpSpPr>
          <p:sp>
            <p:nvSpPr>
              <p:cNvPr id="72" name="正方形/長方形 71">
                <a:extLst>
                  <a:ext uri="{FF2B5EF4-FFF2-40B4-BE49-F238E27FC236}">
                    <a16:creationId xmlns:a16="http://schemas.microsoft.com/office/drawing/2014/main" id="{94263B42-5D34-510F-ABBA-D3C05D5ADEBB}"/>
                  </a:ext>
                </a:extLst>
              </p:cNvPr>
              <p:cNvSpPr/>
              <p:nvPr/>
            </p:nvSpPr>
            <p:spPr>
              <a:xfrm>
                <a:off x="3996266" y="2823571"/>
                <a:ext cx="245534" cy="24553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二等辺三角形 72">
                <a:extLst>
                  <a:ext uri="{FF2B5EF4-FFF2-40B4-BE49-F238E27FC236}">
                    <a16:creationId xmlns:a16="http://schemas.microsoft.com/office/drawing/2014/main" id="{4B6D3E3E-D367-657E-F10A-C26A77BCFD07}"/>
                  </a:ext>
                </a:extLst>
              </p:cNvPr>
              <p:cNvSpPr/>
              <p:nvPr/>
            </p:nvSpPr>
            <p:spPr>
              <a:xfrm rot="2673933">
                <a:off x="4007257" y="2798648"/>
                <a:ext cx="347196" cy="173598"/>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6" name="グループ化 65">
              <a:extLst>
                <a:ext uri="{FF2B5EF4-FFF2-40B4-BE49-F238E27FC236}">
                  <a16:creationId xmlns:a16="http://schemas.microsoft.com/office/drawing/2014/main" id="{C7107DF7-7A19-D291-E6CD-01A7722A8DCA}"/>
                </a:ext>
              </a:extLst>
            </p:cNvPr>
            <p:cNvGrpSpPr/>
            <p:nvPr/>
          </p:nvGrpSpPr>
          <p:grpSpPr>
            <a:xfrm>
              <a:off x="4983557" y="2303518"/>
              <a:ext cx="235869" cy="183428"/>
              <a:chOff x="3996266" y="2798648"/>
              <a:chExt cx="358187" cy="270457"/>
            </a:xfrm>
          </p:grpSpPr>
          <p:sp>
            <p:nvSpPr>
              <p:cNvPr id="70" name="正方形/長方形 69">
                <a:extLst>
                  <a:ext uri="{FF2B5EF4-FFF2-40B4-BE49-F238E27FC236}">
                    <a16:creationId xmlns:a16="http://schemas.microsoft.com/office/drawing/2014/main" id="{9A5074BD-6528-3337-F549-100F4AFC50F7}"/>
                  </a:ext>
                </a:extLst>
              </p:cNvPr>
              <p:cNvSpPr/>
              <p:nvPr/>
            </p:nvSpPr>
            <p:spPr>
              <a:xfrm>
                <a:off x="3996266" y="2823571"/>
                <a:ext cx="245534" cy="24553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二等辺三角形 70">
                <a:extLst>
                  <a:ext uri="{FF2B5EF4-FFF2-40B4-BE49-F238E27FC236}">
                    <a16:creationId xmlns:a16="http://schemas.microsoft.com/office/drawing/2014/main" id="{622F3548-FF91-17DA-51B3-24BEF81E488F}"/>
                  </a:ext>
                </a:extLst>
              </p:cNvPr>
              <p:cNvSpPr/>
              <p:nvPr/>
            </p:nvSpPr>
            <p:spPr>
              <a:xfrm rot="2673933">
                <a:off x="4007257" y="2798648"/>
                <a:ext cx="347196" cy="173598"/>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7" name="グループ化 66">
              <a:extLst>
                <a:ext uri="{FF2B5EF4-FFF2-40B4-BE49-F238E27FC236}">
                  <a16:creationId xmlns:a16="http://schemas.microsoft.com/office/drawing/2014/main" id="{536F85E6-BF11-64E7-1537-EB18F57DF951}"/>
                </a:ext>
              </a:extLst>
            </p:cNvPr>
            <p:cNvGrpSpPr/>
            <p:nvPr/>
          </p:nvGrpSpPr>
          <p:grpSpPr>
            <a:xfrm>
              <a:off x="4380787" y="2278191"/>
              <a:ext cx="235869" cy="183428"/>
              <a:chOff x="3996266" y="2798648"/>
              <a:chExt cx="358187" cy="270457"/>
            </a:xfrm>
          </p:grpSpPr>
          <p:sp>
            <p:nvSpPr>
              <p:cNvPr id="68" name="正方形/長方形 67">
                <a:extLst>
                  <a:ext uri="{FF2B5EF4-FFF2-40B4-BE49-F238E27FC236}">
                    <a16:creationId xmlns:a16="http://schemas.microsoft.com/office/drawing/2014/main" id="{DB967FC3-AFC8-7F82-63B3-68B9FF48826E}"/>
                  </a:ext>
                </a:extLst>
              </p:cNvPr>
              <p:cNvSpPr/>
              <p:nvPr/>
            </p:nvSpPr>
            <p:spPr>
              <a:xfrm>
                <a:off x="3996266" y="2823571"/>
                <a:ext cx="245534" cy="24553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二等辺三角形 68">
                <a:extLst>
                  <a:ext uri="{FF2B5EF4-FFF2-40B4-BE49-F238E27FC236}">
                    <a16:creationId xmlns:a16="http://schemas.microsoft.com/office/drawing/2014/main" id="{67836F0E-CA39-A91B-A857-E14286358264}"/>
                  </a:ext>
                </a:extLst>
              </p:cNvPr>
              <p:cNvSpPr/>
              <p:nvPr/>
            </p:nvSpPr>
            <p:spPr>
              <a:xfrm rot="2673933">
                <a:off x="4007257" y="2798648"/>
                <a:ext cx="347196" cy="173598"/>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93" name="グループ化 92">
            <a:extLst>
              <a:ext uri="{FF2B5EF4-FFF2-40B4-BE49-F238E27FC236}">
                <a16:creationId xmlns:a16="http://schemas.microsoft.com/office/drawing/2014/main" id="{1008B8A2-A09E-2FCE-2912-2742D153DC96}"/>
              </a:ext>
            </a:extLst>
          </p:cNvPr>
          <p:cNvGrpSpPr/>
          <p:nvPr/>
        </p:nvGrpSpPr>
        <p:grpSpPr>
          <a:xfrm>
            <a:off x="746678" y="4346962"/>
            <a:ext cx="3086825" cy="1950477"/>
            <a:chOff x="2437840" y="6976694"/>
            <a:chExt cx="2249853" cy="1421618"/>
          </a:xfrm>
        </p:grpSpPr>
        <p:sp>
          <p:nvSpPr>
            <p:cNvPr id="94" name="四角形: 角を丸くする 93">
              <a:extLst>
                <a:ext uri="{FF2B5EF4-FFF2-40B4-BE49-F238E27FC236}">
                  <a16:creationId xmlns:a16="http://schemas.microsoft.com/office/drawing/2014/main" id="{18F3EF8A-142C-617D-2BAE-C25CC192C875}"/>
                </a:ext>
              </a:extLst>
            </p:cNvPr>
            <p:cNvSpPr/>
            <p:nvPr/>
          </p:nvSpPr>
          <p:spPr>
            <a:xfrm>
              <a:off x="2523453" y="7021942"/>
              <a:ext cx="2164240" cy="1376370"/>
            </a:xfrm>
            <a:prstGeom prst="roundRect">
              <a:avLst/>
            </a:prstGeom>
            <a:solidFill>
              <a:schemeClr val="accent3">
                <a:lumMod val="20000"/>
                <a:lumOff val="8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Arial" panose="020B0604020202020204" pitchFamily="34" charset="0"/>
                <a:ea typeface="Meiryo UI" panose="020B0604030504040204" pitchFamily="50" charset="-128"/>
                <a:cs typeface="Arial" panose="020B0604020202020204" pitchFamily="34" charset="0"/>
              </a:endParaRPr>
            </a:p>
          </p:txBody>
        </p:sp>
        <p:sp>
          <p:nvSpPr>
            <p:cNvPr id="95" name="テキスト ボックス 94">
              <a:extLst>
                <a:ext uri="{FF2B5EF4-FFF2-40B4-BE49-F238E27FC236}">
                  <a16:creationId xmlns:a16="http://schemas.microsoft.com/office/drawing/2014/main" id="{24A772F6-F061-68B6-5415-217855D004E2}"/>
                </a:ext>
              </a:extLst>
            </p:cNvPr>
            <p:cNvSpPr txBox="1"/>
            <p:nvPr/>
          </p:nvSpPr>
          <p:spPr>
            <a:xfrm>
              <a:off x="4089157" y="7821561"/>
              <a:ext cx="492443" cy="276999"/>
            </a:xfrm>
            <a:prstGeom prst="rect">
              <a:avLst/>
            </a:prstGeom>
            <a:solidFill>
              <a:schemeClr val="accent6">
                <a:lumMod val="40000"/>
                <a:lumOff val="60000"/>
              </a:schemeClr>
            </a:solidFill>
          </p:spPr>
          <p:txBody>
            <a:bodyPr wrap="none" rtlCol="0">
              <a:spAutoFit/>
            </a:bodyPr>
            <a:lstStyle/>
            <a:p>
              <a:r>
                <a:rPr lang="en-US" altLang="ja-JP" sz="1200" dirty="0">
                  <a:latin typeface="Arial" panose="020B0604020202020204" pitchFamily="34" charset="0"/>
                  <a:cs typeface="Arial" panose="020B0604020202020204" pitchFamily="34" charset="0"/>
                </a:rPr>
                <a:t>NST</a:t>
              </a:r>
              <a:endParaRPr lang="ja-JP" altLang="en-US" sz="1200" dirty="0">
                <a:latin typeface="Arial" panose="020B0604020202020204" pitchFamily="34" charset="0"/>
                <a:cs typeface="Arial" panose="020B0604020202020204" pitchFamily="34" charset="0"/>
              </a:endParaRPr>
            </a:p>
          </p:txBody>
        </p:sp>
        <p:grpSp>
          <p:nvGrpSpPr>
            <p:cNvPr id="96" name="グループ化 95">
              <a:extLst>
                <a:ext uri="{FF2B5EF4-FFF2-40B4-BE49-F238E27FC236}">
                  <a16:creationId xmlns:a16="http://schemas.microsoft.com/office/drawing/2014/main" id="{406673BB-E9C6-1A1D-3BE6-E0E416557F27}"/>
                </a:ext>
              </a:extLst>
            </p:cNvPr>
            <p:cNvGrpSpPr/>
            <p:nvPr/>
          </p:nvGrpSpPr>
          <p:grpSpPr>
            <a:xfrm>
              <a:off x="2437840" y="7082427"/>
              <a:ext cx="1155373" cy="807608"/>
              <a:chOff x="3958219" y="4438205"/>
              <a:chExt cx="2179133" cy="1415456"/>
            </a:xfrm>
          </p:grpSpPr>
          <p:sp>
            <p:nvSpPr>
              <p:cNvPr id="121" name="楕円 120">
                <a:extLst>
                  <a:ext uri="{FF2B5EF4-FFF2-40B4-BE49-F238E27FC236}">
                    <a16:creationId xmlns:a16="http://schemas.microsoft.com/office/drawing/2014/main" id="{818C3DFF-8AD4-8D91-F679-DDAD498BCA82}"/>
                  </a:ext>
                </a:extLst>
              </p:cNvPr>
              <p:cNvSpPr/>
              <p:nvPr/>
            </p:nvSpPr>
            <p:spPr>
              <a:xfrm>
                <a:off x="4577700" y="4604190"/>
                <a:ext cx="827721" cy="81915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sp>
            <p:nvSpPr>
              <p:cNvPr id="122" name="アーチ 121">
                <a:extLst>
                  <a:ext uri="{FF2B5EF4-FFF2-40B4-BE49-F238E27FC236}">
                    <a16:creationId xmlns:a16="http://schemas.microsoft.com/office/drawing/2014/main" id="{ABD00E25-3A91-7669-56C8-252BF25F4627}"/>
                  </a:ext>
                </a:extLst>
              </p:cNvPr>
              <p:cNvSpPr/>
              <p:nvPr/>
            </p:nvSpPr>
            <p:spPr>
              <a:xfrm>
                <a:off x="4540956" y="4538925"/>
                <a:ext cx="906177" cy="906177"/>
              </a:xfrm>
              <a:prstGeom prst="blockArc">
                <a:avLst>
                  <a:gd name="adj1" fmla="val 17471596"/>
                  <a:gd name="adj2" fmla="val 90966"/>
                  <a:gd name="adj3" fmla="val 10270"/>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solidFill>
                    <a:schemeClr val="tx1"/>
                  </a:solidFill>
                </a:endParaRPr>
              </a:p>
            </p:txBody>
          </p:sp>
          <p:sp>
            <p:nvSpPr>
              <p:cNvPr id="123" name="アーチ 122">
                <a:extLst>
                  <a:ext uri="{FF2B5EF4-FFF2-40B4-BE49-F238E27FC236}">
                    <a16:creationId xmlns:a16="http://schemas.microsoft.com/office/drawing/2014/main" id="{4BE10A69-A1E2-9248-E46B-D7480107B989}"/>
                  </a:ext>
                </a:extLst>
              </p:cNvPr>
              <p:cNvSpPr/>
              <p:nvPr/>
            </p:nvSpPr>
            <p:spPr>
              <a:xfrm rot="3269887">
                <a:off x="4540954" y="4553680"/>
                <a:ext cx="906177" cy="906177"/>
              </a:xfrm>
              <a:prstGeom prst="blockArc">
                <a:avLst>
                  <a:gd name="adj1" fmla="val 18960493"/>
                  <a:gd name="adj2" fmla="val 90966"/>
                  <a:gd name="adj3" fmla="val 10270"/>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solidFill>
                    <a:schemeClr val="tx1"/>
                  </a:solidFill>
                </a:endParaRPr>
              </a:p>
            </p:txBody>
          </p:sp>
          <p:sp>
            <p:nvSpPr>
              <p:cNvPr id="124" name="アーチ 123">
                <a:extLst>
                  <a:ext uri="{FF2B5EF4-FFF2-40B4-BE49-F238E27FC236}">
                    <a16:creationId xmlns:a16="http://schemas.microsoft.com/office/drawing/2014/main" id="{2AE9ABE1-2212-6A46-BCFF-AC967DBD5330}"/>
                  </a:ext>
                </a:extLst>
              </p:cNvPr>
              <p:cNvSpPr/>
              <p:nvPr/>
            </p:nvSpPr>
            <p:spPr>
              <a:xfrm rot="8052297">
                <a:off x="4522694" y="4562402"/>
                <a:ext cx="906177" cy="906177"/>
              </a:xfrm>
              <a:prstGeom prst="blockArc">
                <a:avLst>
                  <a:gd name="adj1" fmla="val 17471596"/>
                  <a:gd name="adj2" fmla="val 19340925"/>
                  <a:gd name="adj3" fmla="val 9208"/>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solidFill>
                    <a:schemeClr val="tx1"/>
                  </a:solidFill>
                </a:endParaRPr>
              </a:p>
            </p:txBody>
          </p:sp>
          <p:sp>
            <p:nvSpPr>
              <p:cNvPr id="125" name="アーチ 124">
                <a:extLst>
                  <a:ext uri="{FF2B5EF4-FFF2-40B4-BE49-F238E27FC236}">
                    <a16:creationId xmlns:a16="http://schemas.microsoft.com/office/drawing/2014/main" id="{9E664F51-0C0A-C090-ACB9-7AD223A08743}"/>
                  </a:ext>
                </a:extLst>
              </p:cNvPr>
              <p:cNvSpPr/>
              <p:nvPr/>
            </p:nvSpPr>
            <p:spPr>
              <a:xfrm rot="11340159">
                <a:off x="4549878" y="4570083"/>
                <a:ext cx="906177" cy="906177"/>
              </a:xfrm>
              <a:prstGeom prst="blockArc">
                <a:avLst>
                  <a:gd name="adj1" fmla="val 17266312"/>
                  <a:gd name="adj2" fmla="val 19430783"/>
                  <a:gd name="adj3" fmla="val 10201"/>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solidFill>
                    <a:schemeClr val="tx1"/>
                  </a:solidFill>
                </a:endParaRPr>
              </a:p>
            </p:txBody>
          </p:sp>
          <p:sp>
            <p:nvSpPr>
              <p:cNvPr id="126" name="アーチ 125">
                <a:extLst>
                  <a:ext uri="{FF2B5EF4-FFF2-40B4-BE49-F238E27FC236}">
                    <a16:creationId xmlns:a16="http://schemas.microsoft.com/office/drawing/2014/main" id="{AD8766C7-646F-4A14-7B59-54636C554809}"/>
                  </a:ext>
                </a:extLst>
              </p:cNvPr>
              <p:cNvSpPr/>
              <p:nvPr/>
            </p:nvSpPr>
            <p:spPr>
              <a:xfrm rot="1448771" flipH="1">
                <a:off x="4515436" y="4538924"/>
                <a:ext cx="906177" cy="906177"/>
              </a:xfrm>
              <a:prstGeom prst="blockArc">
                <a:avLst>
                  <a:gd name="adj1" fmla="val 17471596"/>
                  <a:gd name="adj2" fmla="val 2945280"/>
                  <a:gd name="adj3" fmla="val 12254"/>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solidFill>
                    <a:schemeClr val="tx1"/>
                  </a:solidFill>
                </a:endParaRPr>
              </a:p>
            </p:txBody>
          </p:sp>
          <p:sp>
            <p:nvSpPr>
              <p:cNvPr id="127" name="テキスト ボックス 126">
                <a:extLst>
                  <a:ext uri="{FF2B5EF4-FFF2-40B4-BE49-F238E27FC236}">
                    <a16:creationId xmlns:a16="http://schemas.microsoft.com/office/drawing/2014/main" id="{43FF3D39-0B7A-853B-8EF0-55EA29E52711}"/>
                  </a:ext>
                </a:extLst>
              </p:cNvPr>
              <p:cNvSpPr txBox="1"/>
              <p:nvPr/>
            </p:nvSpPr>
            <p:spPr>
              <a:xfrm>
                <a:off x="5193579" y="4503425"/>
                <a:ext cx="856227" cy="404568"/>
              </a:xfrm>
              <a:prstGeom prst="rect">
                <a:avLst/>
              </a:prstGeom>
              <a:noFill/>
            </p:spPr>
            <p:txBody>
              <a:bodyPr wrap="none" rtlCol="0">
                <a:spAutoFit/>
              </a:bodyPr>
              <a:lstStyle/>
              <a:p>
                <a:r>
                  <a:rPr lang="en-US" altLang="ja-JP" sz="900" i="1" dirty="0" err="1">
                    <a:latin typeface="Arial" panose="020B0604020202020204" pitchFamily="34" charset="0"/>
                    <a:cs typeface="Arial" panose="020B0604020202020204" pitchFamily="34" charset="0"/>
                  </a:rPr>
                  <a:t>metK</a:t>
                </a:r>
                <a:endParaRPr lang="ja-JP" altLang="en-US" sz="900" i="1" dirty="0">
                  <a:latin typeface="Arial" panose="020B0604020202020204" pitchFamily="34" charset="0"/>
                  <a:cs typeface="Arial" panose="020B0604020202020204" pitchFamily="34" charset="0"/>
                </a:endParaRPr>
              </a:p>
            </p:txBody>
          </p:sp>
          <p:sp>
            <p:nvSpPr>
              <p:cNvPr id="128" name="テキスト ボックス 127">
                <a:extLst>
                  <a:ext uri="{FF2B5EF4-FFF2-40B4-BE49-F238E27FC236}">
                    <a16:creationId xmlns:a16="http://schemas.microsoft.com/office/drawing/2014/main" id="{A7A9D2B2-2A24-600F-886D-E20955F5B430}"/>
                  </a:ext>
                </a:extLst>
              </p:cNvPr>
              <p:cNvSpPr txBox="1"/>
              <p:nvPr/>
            </p:nvSpPr>
            <p:spPr>
              <a:xfrm>
                <a:off x="5344615" y="5150053"/>
                <a:ext cx="792737" cy="404568"/>
              </a:xfrm>
              <a:prstGeom prst="rect">
                <a:avLst/>
              </a:prstGeom>
              <a:noFill/>
            </p:spPr>
            <p:txBody>
              <a:bodyPr wrap="none" rtlCol="0">
                <a:spAutoFit/>
              </a:bodyPr>
              <a:lstStyle/>
              <a:p>
                <a:r>
                  <a:rPr lang="en-US" altLang="ja-JP" sz="900" dirty="0" err="1">
                    <a:latin typeface="Arial" panose="020B0604020202020204" pitchFamily="34" charset="0"/>
                    <a:cs typeface="Arial" panose="020B0604020202020204" pitchFamily="34" charset="0"/>
                  </a:rPr>
                  <a:t>Cm</a:t>
                </a:r>
                <a:r>
                  <a:rPr lang="en-US" altLang="ja-JP" sz="900" baseline="30000" dirty="0" err="1">
                    <a:latin typeface="Arial" panose="020B0604020202020204" pitchFamily="34" charset="0"/>
                    <a:cs typeface="Arial" panose="020B0604020202020204" pitchFamily="34" charset="0"/>
                  </a:rPr>
                  <a:t>R</a:t>
                </a:r>
                <a:endParaRPr lang="ja-JP" altLang="en-US" sz="900" baseline="30000" dirty="0">
                  <a:latin typeface="Arial" panose="020B0604020202020204" pitchFamily="34" charset="0"/>
                  <a:cs typeface="Arial" panose="020B0604020202020204" pitchFamily="34" charset="0"/>
                </a:endParaRPr>
              </a:p>
            </p:txBody>
          </p:sp>
          <p:sp>
            <p:nvSpPr>
              <p:cNvPr id="129" name="テキスト ボックス 128">
                <a:extLst>
                  <a:ext uri="{FF2B5EF4-FFF2-40B4-BE49-F238E27FC236}">
                    <a16:creationId xmlns:a16="http://schemas.microsoft.com/office/drawing/2014/main" id="{E79BF8FA-2B74-1D61-AB37-0B2A352BEB4E}"/>
                  </a:ext>
                </a:extLst>
              </p:cNvPr>
              <p:cNvSpPr txBox="1"/>
              <p:nvPr/>
            </p:nvSpPr>
            <p:spPr>
              <a:xfrm>
                <a:off x="4854591" y="5400872"/>
                <a:ext cx="699010" cy="404568"/>
              </a:xfrm>
              <a:prstGeom prst="rect">
                <a:avLst/>
              </a:prstGeom>
              <a:noFill/>
            </p:spPr>
            <p:txBody>
              <a:bodyPr wrap="none" rtlCol="0">
                <a:spAutoFit/>
              </a:bodyPr>
              <a:lstStyle/>
              <a:p>
                <a:r>
                  <a:rPr lang="en-US" altLang="ja-JP" sz="900" dirty="0">
                    <a:latin typeface="Arial" panose="020B0604020202020204" pitchFamily="34" charset="0"/>
                    <a:cs typeface="Arial" panose="020B0604020202020204" pitchFamily="34" charset="0"/>
                  </a:rPr>
                  <a:t>Ori </a:t>
                </a:r>
                <a:endParaRPr lang="ja-JP" altLang="en-US" sz="900" dirty="0">
                  <a:latin typeface="Arial" panose="020B0604020202020204" pitchFamily="34" charset="0"/>
                  <a:cs typeface="Arial" panose="020B0604020202020204" pitchFamily="34" charset="0"/>
                </a:endParaRPr>
              </a:p>
            </p:txBody>
          </p:sp>
          <p:sp>
            <p:nvSpPr>
              <p:cNvPr id="130" name="テキスト ボックス 129">
                <a:extLst>
                  <a:ext uri="{FF2B5EF4-FFF2-40B4-BE49-F238E27FC236}">
                    <a16:creationId xmlns:a16="http://schemas.microsoft.com/office/drawing/2014/main" id="{44144093-D2D2-3E7E-8E50-D9AF5D624431}"/>
                  </a:ext>
                </a:extLst>
              </p:cNvPr>
              <p:cNvSpPr txBox="1"/>
              <p:nvPr/>
            </p:nvSpPr>
            <p:spPr>
              <a:xfrm>
                <a:off x="4004322" y="5175255"/>
                <a:ext cx="952977" cy="404568"/>
              </a:xfrm>
              <a:prstGeom prst="rect">
                <a:avLst/>
              </a:prstGeom>
              <a:noFill/>
            </p:spPr>
            <p:txBody>
              <a:bodyPr wrap="none" rtlCol="0">
                <a:spAutoFit/>
              </a:bodyPr>
              <a:lstStyle/>
              <a:p>
                <a:r>
                  <a:rPr lang="en-US" altLang="ja-JP" sz="900" i="1" dirty="0" err="1">
                    <a:latin typeface="Arial" panose="020B0604020202020204" pitchFamily="34" charset="0"/>
                    <a:cs typeface="Arial" panose="020B0604020202020204" pitchFamily="34" charset="0"/>
                  </a:rPr>
                  <a:t>groES</a:t>
                </a:r>
                <a:endParaRPr lang="ja-JP" altLang="en-US" sz="900" i="1" dirty="0">
                  <a:latin typeface="Arial" panose="020B0604020202020204" pitchFamily="34" charset="0"/>
                  <a:cs typeface="Arial" panose="020B0604020202020204" pitchFamily="34" charset="0"/>
                </a:endParaRPr>
              </a:p>
            </p:txBody>
          </p:sp>
          <p:sp>
            <p:nvSpPr>
              <p:cNvPr id="131" name="テキスト ボックス 130">
                <a:extLst>
                  <a:ext uri="{FF2B5EF4-FFF2-40B4-BE49-F238E27FC236}">
                    <a16:creationId xmlns:a16="http://schemas.microsoft.com/office/drawing/2014/main" id="{01F1F798-2444-520E-F6C4-6E16997A06A6}"/>
                  </a:ext>
                </a:extLst>
              </p:cNvPr>
              <p:cNvSpPr txBox="1"/>
              <p:nvPr/>
            </p:nvSpPr>
            <p:spPr>
              <a:xfrm>
                <a:off x="3958219" y="4438205"/>
                <a:ext cx="928790" cy="404568"/>
              </a:xfrm>
              <a:prstGeom prst="rect">
                <a:avLst/>
              </a:prstGeom>
              <a:noFill/>
            </p:spPr>
            <p:txBody>
              <a:bodyPr wrap="none" rtlCol="0">
                <a:spAutoFit/>
              </a:bodyPr>
              <a:lstStyle/>
              <a:p>
                <a:r>
                  <a:rPr lang="en-US" altLang="ja-JP" sz="900" i="1" dirty="0" err="1">
                    <a:latin typeface="Arial" panose="020B0604020202020204" pitchFamily="34" charset="0"/>
                    <a:cs typeface="Arial" panose="020B0604020202020204" pitchFamily="34" charset="0"/>
                  </a:rPr>
                  <a:t>groEL</a:t>
                </a:r>
                <a:endParaRPr lang="ja-JP" altLang="en-US" sz="900" i="1" dirty="0">
                  <a:latin typeface="Arial" panose="020B0604020202020204" pitchFamily="34" charset="0"/>
                  <a:cs typeface="Arial" panose="020B0604020202020204" pitchFamily="34" charset="0"/>
                </a:endParaRPr>
              </a:p>
            </p:txBody>
          </p:sp>
          <p:sp>
            <p:nvSpPr>
              <p:cNvPr id="132" name="二等辺三角形 131">
                <a:extLst>
                  <a:ext uri="{FF2B5EF4-FFF2-40B4-BE49-F238E27FC236}">
                    <a16:creationId xmlns:a16="http://schemas.microsoft.com/office/drawing/2014/main" id="{76212363-FA3A-3FC8-0DD1-A51F20D8F1C9}"/>
                  </a:ext>
                </a:extLst>
              </p:cNvPr>
              <p:cNvSpPr/>
              <p:nvPr/>
            </p:nvSpPr>
            <p:spPr>
              <a:xfrm rot="17449883">
                <a:off x="4784065" y="5374143"/>
                <a:ext cx="133805" cy="57870"/>
              </a:xfrm>
              <a:prstGeom prst="triangl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sp>
            <p:nvSpPr>
              <p:cNvPr id="133" name="テキスト ボックス 132">
                <a:extLst>
                  <a:ext uri="{FF2B5EF4-FFF2-40B4-BE49-F238E27FC236}">
                    <a16:creationId xmlns:a16="http://schemas.microsoft.com/office/drawing/2014/main" id="{494E9C2C-8792-7FC6-DFE9-D7EFD0191311}"/>
                  </a:ext>
                </a:extLst>
              </p:cNvPr>
              <p:cNvSpPr txBox="1"/>
              <p:nvPr/>
            </p:nvSpPr>
            <p:spPr>
              <a:xfrm>
                <a:off x="4336174" y="5449093"/>
                <a:ext cx="807852" cy="404568"/>
              </a:xfrm>
              <a:prstGeom prst="rect">
                <a:avLst/>
              </a:prstGeom>
              <a:noFill/>
            </p:spPr>
            <p:txBody>
              <a:bodyPr wrap="none" rtlCol="0">
                <a:spAutoFit/>
              </a:bodyPr>
              <a:lstStyle/>
              <a:p>
                <a:r>
                  <a:rPr lang="en-US" altLang="ja-JP" sz="900" dirty="0">
                    <a:latin typeface="Arial" panose="020B0604020202020204" pitchFamily="34" charset="0"/>
                    <a:cs typeface="Arial" panose="020B0604020202020204" pitchFamily="34" charset="0"/>
                  </a:rPr>
                  <a:t>P </a:t>
                </a:r>
                <a:r>
                  <a:rPr lang="en-US" altLang="ja-JP" sz="900" dirty="0" err="1">
                    <a:latin typeface="Arial" panose="020B0604020202020204" pitchFamily="34" charset="0"/>
                    <a:cs typeface="Arial" panose="020B0604020202020204" pitchFamily="34" charset="0"/>
                  </a:rPr>
                  <a:t>trp</a:t>
                </a:r>
                <a:endParaRPr lang="ja-JP" altLang="en-US" sz="900" dirty="0">
                  <a:latin typeface="Arial" panose="020B0604020202020204" pitchFamily="34" charset="0"/>
                  <a:cs typeface="Arial" panose="020B0604020202020204" pitchFamily="34" charset="0"/>
                </a:endParaRPr>
              </a:p>
            </p:txBody>
          </p:sp>
          <p:sp>
            <p:nvSpPr>
              <p:cNvPr id="134" name="テキスト ボックス 133">
                <a:extLst>
                  <a:ext uri="{FF2B5EF4-FFF2-40B4-BE49-F238E27FC236}">
                    <a16:creationId xmlns:a16="http://schemas.microsoft.com/office/drawing/2014/main" id="{1B1FDAAC-C923-822A-169F-659EC7BFE28E}"/>
                  </a:ext>
                </a:extLst>
              </p:cNvPr>
              <p:cNvSpPr txBox="1"/>
              <p:nvPr/>
            </p:nvSpPr>
            <p:spPr>
              <a:xfrm>
                <a:off x="4468996" y="4807801"/>
                <a:ext cx="1061820" cy="404568"/>
              </a:xfrm>
              <a:prstGeom prst="rect">
                <a:avLst/>
              </a:prstGeom>
              <a:noFill/>
            </p:spPr>
            <p:txBody>
              <a:bodyPr wrap="none" rtlCol="0">
                <a:spAutoFit/>
              </a:bodyPr>
              <a:lstStyle/>
              <a:p>
                <a:r>
                  <a:rPr lang="en-US" altLang="ja-JP" sz="900" dirty="0" err="1">
                    <a:latin typeface="Arial" panose="020B0604020202020204" pitchFamily="34" charset="0"/>
                    <a:cs typeface="Arial" panose="020B0604020202020204" pitchFamily="34" charset="0"/>
                  </a:rPr>
                  <a:t>pKBM1</a:t>
                </a:r>
                <a:endParaRPr lang="ja-JP" altLang="en-US" sz="900" dirty="0">
                  <a:latin typeface="Arial" panose="020B0604020202020204" pitchFamily="34" charset="0"/>
                  <a:cs typeface="Arial" panose="020B0604020202020204" pitchFamily="34" charset="0"/>
                </a:endParaRPr>
              </a:p>
            </p:txBody>
          </p:sp>
        </p:grpSp>
        <p:grpSp>
          <p:nvGrpSpPr>
            <p:cNvPr id="97" name="グループ化 96">
              <a:extLst>
                <a:ext uri="{FF2B5EF4-FFF2-40B4-BE49-F238E27FC236}">
                  <a16:creationId xmlns:a16="http://schemas.microsoft.com/office/drawing/2014/main" id="{49505633-1D54-B2CD-6787-8D63C5551013}"/>
                </a:ext>
              </a:extLst>
            </p:cNvPr>
            <p:cNvGrpSpPr/>
            <p:nvPr/>
          </p:nvGrpSpPr>
          <p:grpSpPr>
            <a:xfrm flipH="1">
              <a:off x="3422071" y="6976694"/>
              <a:ext cx="1209558" cy="828936"/>
              <a:chOff x="1443179" y="4494743"/>
              <a:chExt cx="2281333" cy="1452835"/>
            </a:xfrm>
          </p:grpSpPr>
          <p:sp>
            <p:nvSpPr>
              <p:cNvPr id="107" name="楕円 106">
                <a:extLst>
                  <a:ext uri="{FF2B5EF4-FFF2-40B4-BE49-F238E27FC236}">
                    <a16:creationId xmlns:a16="http://schemas.microsoft.com/office/drawing/2014/main" id="{31DF430B-E374-2A59-BD32-318BD7171942}"/>
                  </a:ext>
                </a:extLst>
              </p:cNvPr>
              <p:cNvSpPr/>
              <p:nvPr/>
            </p:nvSpPr>
            <p:spPr>
              <a:xfrm>
                <a:off x="2215497" y="4756590"/>
                <a:ext cx="827721" cy="81915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sp>
            <p:nvSpPr>
              <p:cNvPr id="108" name="アーチ 107">
                <a:extLst>
                  <a:ext uri="{FF2B5EF4-FFF2-40B4-BE49-F238E27FC236}">
                    <a16:creationId xmlns:a16="http://schemas.microsoft.com/office/drawing/2014/main" id="{2FD85E5B-F056-6F03-E240-2794C2739C6E}"/>
                  </a:ext>
                </a:extLst>
              </p:cNvPr>
              <p:cNvSpPr/>
              <p:nvPr/>
            </p:nvSpPr>
            <p:spPr>
              <a:xfrm rot="1958330">
                <a:off x="2193361" y="4722483"/>
                <a:ext cx="906177" cy="906177"/>
              </a:xfrm>
              <a:prstGeom prst="blockArc">
                <a:avLst>
                  <a:gd name="adj1" fmla="val 17471596"/>
                  <a:gd name="adj2" fmla="val 90966"/>
                  <a:gd name="adj3" fmla="val 10270"/>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solidFill>
                    <a:schemeClr val="tx1"/>
                  </a:solidFill>
                </a:endParaRPr>
              </a:p>
            </p:txBody>
          </p:sp>
          <p:sp>
            <p:nvSpPr>
              <p:cNvPr id="109" name="アーチ 108">
                <a:extLst>
                  <a:ext uri="{FF2B5EF4-FFF2-40B4-BE49-F238E27FC236}">
                    <a16:creationId xmlns:a16="http://schemas.microsoft.com/office/drawing/2014/main" id="{CB0E0606-8A8A-0FF2-26B9-9C04BED234BC}"/>
                  </a:ext>
                </a:extLst>
              </p:cNvPr>
              <p:cNvSpPr/>
              <p:nvPr/>
            </p:nvSpPr>
            <p:spPr>
              <a:xfrm rot="11340159">
                <a:off x="2187675" y="4722483"/>
                <a:ext cx="906177" cy="906177"/>
              </a:xfrm>
              <a:prstGeom prst="blockArc">
                <a:avLst>
                  <a:gd name="adj1" fmla="val 17266312"/>
                  <a:gd name="adj2" fmla="val 19430783"/>
                  <a:gd name="adj3" fmla="val 10201"/>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solidFill>
                    <a:schemeClr val="tx1"/>
                  </a:solidFill>
                </a:endParaRPr>
              </a:p>
            </p:txBody>
          </p:sp>
          <p:sp>
            <p:nvSpPr>
              <p:cNvPr id="110" name="アーチ 109">
                <a:extLst>
                  <a:ext uri="{FF2B5EF4-FFF2-40B4-BE49-F238E27FC236}">
                    <a16:creationId xmlns:a16="http://schemas.microsoft.com/office/drawing/2014/main" id="{8760EFC7-09D8-E8EA-62D8-02CF525F6DB6}"/>
                  </a:ext>
                </a:extLst>
              </p:cNvPr>
              <p:cNvSpPr/>
              <p:nvPr/>
            </p:nvSpPr>
            <p:spPr>
              <a:xfrm rot="1709549" flipH="1">
                <a:off x="2165430" y="4699177"/>
                <a:ext cx="906177" cy="906177"/>
              </a:xfrm>
              <a:prstGeom prst="blockArc">
                <a:avLst>
                  <a:gd name="adj1" fmla="val 20860929"/>
                  <a:gd name="adj2" fmla="val 2945280"/>
                  <a:gd name="adj3" fmla="val 12254"/>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solidFill>
                    <a:schemeClr val="tx1"/>
                  </a:solidFill>
                </a:endParaRPr>
              </a:p>
            </p:txBody>
          </p:sp>
          <p:sp>
            <p:nvSpPr>
              <p:cNvPr id="111" name="アーチ 110">
                <a:extLst>
                  <a:ext uri="{FF2B5EF4-FFF2-40B4-BE49-F238E27FC236}">
                    <a16:creationId xmlns:a16="http://schemas.microsoft.com/office/drawing/2014/main" id="{F7AEA673-5EEA-7AE4-EA20-796AC38D6477}"/>
                  </a:ext>
                </a:extLst>
              </p:cNvPr>
              <p:cNvSpPr/>
              <p:nvPr/>
            </p:nvSpPr>
            <p:spPr>
              <a:xfrm rot="8052297">
                <a:off x="2181415" y="4722483"/>
                <a:ext cx="906177" cy="906177"/>
              </a:xfrm>
              <a:prstGeom prst="blockArc">
                <a:avLst>
                  <a:gd name="adj1" fmla="val 17471596"/>
                  <a:gd name="adj2" fmla="val 19340925"/>
                  <a:gd name="adj3" fmla="val 9208"/>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solidFill>
                    <a:schemeClr val="tx1"/>
                  </a:solidFill>
                </a:endParaRPr>
              </a:p>
            </p:txBody>
          </p:sp>
          <p:sp>
            <p:nvSpPr>
              <p:cNvPr id="112" name="テキスト ボックス 111">
                <a:extLst>
                  <a:ext uri="{FF2B5EF4-FFF2-40B4-BE49-F238E27FC236}">
                    <a16:creationId xmlns:a16="http://schemas.microsoft.com/office/drawing/2014/main" id="{6014C2DD-2BA5-F9ED-D0CF-84CA11C6F5A1}"/>
                  </a:ext>
                </a:extLst>
              </p:cNvPr>
              <p:cNvSpPr txBox="1"/>
              <p:nvPr/>
            </p:nvSpPr>
            <p:spPr>
              <a:xfrm>
                <a:off x="1744308" y="5501054"/>
                <a:ext cx="780644" cy="404568"/>
              </a:xfrm>
              <a:prstGeom prst="rect">
                <a:avLst/>
              </a:prstGeom>
              <a:noFill/>
            </p:spPr>
            <p:txBody>
              <a:bodyPr wrap="none" rtlCol="0">
                <a:spAutoFit/>
              </a:bodyPr>
              <a:lstStyle/>
              <a:p>
                <a:r>
                  <a:rPr lang="en-US" altLang="ja-JP" sz="900" dirty="0" err="1">
                    <a:latin typeface="Arial" panose="020B0604020202020204" pitchFamily="34" charset="0"/>
                    <a:cs typeface="Arial" panose="020B0604020202020204" pitchFamily="34" charset="0"/>
                  </a:rPr>
                  <a:t>Km</a:t>
                </a:r>
                <a:r>
                  <a:rPr lang="en-US" altLang="ja-JP" sz="900" baseline="30000" dirty="0" err="1">
                    <a:latin typeface="Arial" panose="020B0604020202020204" pitchFamily="34" charset="0"/>
                    <a:cs typeface="Arial" panose="020B0604020202020204" pitchFamily="34" charset="0"/>
                  </a:rPr>
                  <a:t>R</a:t>
                </a:r>
                <a:endParaRPr lang="ja-JP" altLang="en-US" sz="900" baseline="30000" dirty="0">
                  <a:latin typeface="Arial" panose="020B0604020202020204" pitchFamily="34" charset="0"/>
                  <a:cs typeface="Arial" panose="020B0604020202020204" pitchFamily="34" charset="0"/>
                </a:endParaRPr>
              </a:p>
            </p:txBody>
          </p:sp>
          <p:sp>
            <p:nvSpPr>
              <p:cNvPr id="113" name="アーチ 112">
                <a:extLst>
                  <a:ext uri="{FF2B5EF4-FFF2-40B4-BE49-F238E27FC236}">
                    <a16:creationId xmlns:a16="http://schemas.microsoft.com/office/drawing/2014/main" id="{DA1518B3-1482-E93C-FC36-36D6E0327AEA}"/>
                  </a:ext>
                </a:extLst>
              </p:cNvPr>
              <p:cNvSpPr/>
              <p:nvPr/>
            </p:nvSpPr>
            <p:spPr>
              <a:xfrm rot="19240173">
                <a:off x="2173057" y="4702612"/>
                <a:ext cx="906177" cy="906177"/>
              </a:xfrm>
              <a:prstGeom prst="blockArc">
                <a:avLst>
                  <a:gd name="adj1" fmla="val 18960493"/>
                  <a:gd name="adj2" fmla="val 90966"/>
                  <a:gd name="adj3" fmla="val 10270"/>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solidFill>
                    <a:schemeClr val="tx1"/>
                  </a:solidFill>
                </a:endParaRPr>
              </a:p>
            </p:txBody>
          </p:sp>
          <p:sp>
            <p:nvSpPr>
              <p:cNvPr id="114" name="テキスト ボックス 113">
                <a:extLst>
                  <a:ext uri="{FF2B5EF4-FFF2-40B4-BE49-F238E27FC236}">
                    <a16:creationId xmlns:a16="http://schemas.microsoft.com/office/drawing/2014/main" id="{BA5FF467-2E95-FBA9-C7DC-118D2DA8C297}"/>
                  </a:ext>
                </a:extLst>
              </p:cNvPr>
              <p:cNvSpPr txBox="1"/>
              <p:nvPr/>
            </p:nvSpPr>
            <p:spPr>
              <a:xfrm>
                <a:off x="2330099" y="5543010"/>
                <a:ext cx="699011" cy="404568"/>
              </a:xfrm>
              <a:prstGeom prst="rect">
                <a:avLst/>
              </a:prstGeom>
              <a:noFill/>
            </p:spPr>
            <p:txBody>
              <a:bodyPr wrap="none" rtlCol="0">
                <a:spAutoFit/>
              </a:bodyPr>
              <a:lstStyle/>
              <a:p>
                <a:r>
                  <a:rPr lang="en-US" altLang="ja-JP" sz="900" dirty="0">
                    <a:latin typeface="Arial" panose="020B0604020202020204" pitchFamily="34" charset="0"/>
                    <a:cs typeface="Arial" panose="020B0604020202020204" pitchFamily="34" charset="0"/>
                  </a:rPr>
                  <a:t>Ori </a:t>
                </a:r>
                <a:endParaRPr lang="ja-JP" altLang="en-US" sz="900" dirty="0">
                  <a:latin typeface="Arial" panose="020B0604020202020204" pitchFamily="34" charset="0"/>
                  <a:cs typeface="Arial" panose="020B0604020202020204" pitchFamily="34" charset="0"/>
                </a:endParaRPr>
              </a:p>
            </p:txBody>
          </p:sp>
          <p:sp>
            <p:nvSpPr>
              <p:cNvPr id="115" name="アーチ 114">
                <a:extLst>
                  <a:ext uri="{FF2B5EF4-FFF2-40B4-BE49-F238E27FC236}">
                    <a16:creationId xmlns:a16="http://schemas.microsoft.com/office/drawing/2014/main" id="{97B44C1D-A7CB-A83A-66C0-79F602010AB1}"/>
                  </a:ext>
                </a:extLst>
              </p:cNvPr>
              <p:cNvSpPr/>
              <p:nvPr/>
            </p:nvSpPr>
            <p:spPr>
              <a:xfrm rot="15792611">
                <a:off x="2188663" y="4692031"/>
                <a:ext cx="906177" cy="906177"/>
              </a:xfrm>
              <a:prstGeom prst="blockArc">
                <a:avLst>
                  <a:gd name="adj1" fmla="val 18960493"/>
                  <a:gd name="adj2" fmla="val 21237218"/>
                  <a:gd name="adj3" fmla="val 10185"/>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solidFill>
                    <a:schemeClr val="tx1"/>
                  </a:solidFill>
                </a:endParaRPr>
              </a:p>
            </p:txBody>
          </p:sp>
          <p:sp>
            <p:nvSpPr>
              <p:cNvPr id="116" name="テキスト ボックス 115">
                <a:extLst>
                  <a:ext uri="{FF2B5EF4-FFF2-40B4-BE49-F238E27FC236}">
                    <a16:creationId xmlns:a16="http://schemas.microsoft.com/office/drawing/2014/main" id="{9DACAA97-C897-B862-7F9B-1024571A557A}"/>
                  </a:ext>
                </a:extLst>
              </p:cNvPr>
              <p:cNvSpPr txBox="1"/>
              <p:nvPr/>
            </p:nvSpPr>
            <p:spPr>
              <a:xfrm>
                <a:off x="1443179" y="4902313"/>
                <a:ext cx="783666" cy="404568"/>
              </a:xfrm>
              <a:prstGeom prst="rect">
                <a:avLst/>
              </a:prstGeom>
              <a:noFill/>
            </p:spPr>
            <p:txBody>
              <a:bodyPr wrap="none" rtlCol="0">
                <a:spAutoFit/>
              </a:bodyPr>
              <a:lstStyle/>
              <a:p>
                <a:r>
                  <a:rPr lang="en-US" altLang="ja-JP" sz="900" i="1" dirty="0">
                    <a:latin typeface="Arial" panose="020B0604020202020204" pitchFamily="34" charset="0"/>
                    <a:cs typeface="Arial" panose="020B0604020202020204" pitchFamily="34" charset="0"/>
                  </a:rPr>
                  <a:t>NST</a:t>
                </a:r>
                <a:endParaRPr lang="ja-JP" altLang="en-US" sz="900" i="1" dirty="0">
                  <a:latin typeface="Arial" panose="020B0604020202020204" pitchFamily="34" charset="0"/>
                  <a:cs typeface="Arial" panose="020B0604020202020204" pitchFamily="34" charset="0"/>
                </a:endParaRPr>
              </a:p>
            </p:txBody>
          </p:sp>
          <p:sp>
            <p:nvSpPr>
              <p:cNvPr id="117" name="テキスト ボックス 116">
                <a:extLst>
                  <a:ext uri="{FF2B5EF4-FFF2-40B4-BE49-F238E27FC236}">
                    <a16:creationId xmlns:a16="http://schemas.microsoft.com/office/drawing/2014/main" id="{1B202825-A801-5A56-742A-8ECEA4429E8B}"/>
                  </a:ext>
                </a:extLst>
              </p:cNvPr>
              <p:cNvSpPr txBox="1"/>
              <p:nvPr/>
            </p:nvSpPr>
            <p:spPr>
              <a:xfrm>
                <a:off x="1686179" y="4494743"/>
                <a:ext cx="795759" cy="404568"/>
              </a:xfrm>
              <a:prstGeom prst="rect">
                <a:avLst/>
              </a:prstGeom>
              <a:noFill/>
            </p:spPr>
            <p:txBody>
              <a:bodyPr wrap="none" rtlCol="0">
                <a:spAutoFit/>
              </a:bodyPr>
              <a:lstStyle/>
              <a:p>
                <a:r>
                  <a:rPr lang="en-US" altLang="ja-JP" sz="900" dirty="0">
                    <a:latin typeface="Arial" panose="020B0604020202020204" pitchFamily="34" charset="0"/>
                    <a:cs typeface="Arial" panose="020B0604020202020204" pitchFamily="34" charset="0"/>
                  </a:rPr>
                  <a:t>P </a:t>
                </a:r>
                <a:r>
                  <a:rPr lang="en-US" altLang="ja-JP" sz="900" dirty="0" err="1">
                    <a:latin typeface="Arial" panose="020B0604020202020204" pitchFamily="34" charset="0"/>
                    <a:cs typeface="Arial" panose="020B0604020202020204" pitchFamily="34" charset="0"/>
                  </a:rPr>
                  <a:t>trc</a:t>
                </a:r>
                <a:endParaRPr lang="ja-JP" altLang="en-US" sz="900" dirty="0">
                  <a:latin typeface="Arial" panose="020B0604020202020204" pitchFamily="34" charset="0"/>
                  <a:cs typeface="Arial" panose="020B0604020202020204" pitchFamily="34" charset="0"/>
                </a:endParaRPr>
              </a:p>
            </p:txBody>
          </p:sp>
          <p:sp>
            <p:nvSpPr>
              <p:cNvPr id="118" name="テキスト ボックス 117">
                <a:extLst>
                  <a:ext uri="{FF2B5EF4-FFF2-40B4-BE49-F238E27FC236}">
                    <a16:creationId xmlns:a16="http://schemas.microsoft.com/office/drawing/2014/main" id="{584F6952-8881-DF8A-8A2B-D8828E6A57C0}"/>
                  </a:ext>
                </a:extLst>
              </p:cNvPr>
              <p:cNvSpPr txBox="1"/>
              <p:nvPr/>
            </p:nvSpPr>
            <p:spPr>
              <a:xfrm>
                <a:off x="2768020" y="4534604"/>
                <a:ext cx="795759" cy="404568"/>
              </a:xfrm>
              <a:prstGeom prst="rect">
                <a:avLst/>
              </a:prstGeom>
              <a:noFill/>
            </p:spPr>
            <p:txBody>
              <a:bodyPr wrap="none" rtlCol="0">
                <a:spAutoFit/>
              </a:bodyPr>
              <a:lstStyle/>
              <a:p>
                <a:r>
                  <a:rPr lang="en-US" altLang="ja-JP" sz="900" i="1" dirty="0" err="1">
                    <a:latin typeface="Arial" panose="020B0604020202020204" pitchFamily="34" charset="0"/>
                    <a:cs typeface="Arial" panose="020B0604020202020204" pitchFamily="34" charset="0"/>
                  </a:rPr>
                  <a:t>ubiC</a:t>
                </a:r>
                <a:endParaRPr lang="ja-JP" altLang="en-US" sz="900" i="1" dirty="0">
                  <a:latin typeface="Arial" panose="020B0604020202020204" pitchFamily="34" charset="0"/>
                  <a:cs typeface="Arial" panose="020B0604020202020204" pitchFamily="34" charset="0"/>
                </a:endParaRPr>
              </a:p>
            </p:txBody>
          </p:sp>
          <p:sp>
            <p:nvSpPr>
              <p:cNvPr id="119" name="テキスト ボックス 118">
                <a:extLst>
                  <a:ext uri="{FF2B5EF4-FFF2-40B4-BE49-F238E27FC236}">
                    <a16:creationId xmlns:a16="http://schemas.microsoft.com/office/drawing/2014/main" id="{B6F9F8BC-4F50-B957-CBC6-F61F173B1021}"/>
                  </a:ext>
                </a:extLst>
              </p:cNvPr>
              <p:cNvSpPr txBox="1"/>
              <p:nvPr/>
            </p:nvSpPr>
            <p:spPr>
              <a:xfrm>
                <a:off x="2940846" y="5013988"/>
                <a:ext cx="783666" cy="404568"/>
              </a:xfrm>
              <a:prstGeom prst="rect">
                <a:avLst/>
              </a:prstGeom>
              <a:noFill/>
            </p:spPr>
            <p:txBody>
              <a:bodyPr wrap="none" rtlCol="0">
                <a:spAutoFit/>
              </a:bodyPr>
              <a:lstStyle/>
              <a:p>
                <a:r>
                  <a:rPr lang="en-US" altLang="ja-JP" sz="900" i="1" dirty="0" err="1">
                    <a:latin typeface="Arial" panose="020B0604020202020204" pitchFamily="34" charset="0"/>
                    <a:cs typeface="Arial" panose="020B0604020202020204" pitchFamily="34" charset="0"/>
                  </a:rPr>
                  <a:t>ubiA</a:t>
                </a:r>
                <a:endParaRPr lang="ja-JP" altLang="en-US" sz="900" i="1" dirty="0">
                  <a:latin typeface="Arial" panose="020B0604020202020204" pitchFamily="34" charset="0"/>
                  <a:cs typeface="Arial" panose="020B0604020202020204" pitchFamily="34" charset="0"/>
                </a:endParaRPr>
              </a:p>
            </p:txBody>
          </p:sp>
          <p:sp>
            <p:nvSpPr>
              <p:cNvPr id="120" name="テキスト ボックス 119">
                <a:extLst>
                  <a:ext uri="{FF2B5EF4-FFF2-40B4-BE49-F238E27FC236}">
                    <a16:creationId xmlns:a16="http://schemas.microsoft.com/office/drawing/2014/main" id="{D5A75868-B3B3-DE1F-0D0E-90C2F4B6A06B}"/>
                  </a:ext>
                </a:extLst>
              </p:cNvPr>
              <p:cNvSpPr txBox="1"/>
              <p:nvPr/>
            </p:nvSpPr>
            <p:spPr>
              <a:xfrm>
                <a:off x="2101693" y="4972032"/>
                <a:ext cx="1061820" cy="404568"/>
              </a:xfrm>
              <a:prstGeom prst="rect">
                <a:avLst/>
              </a:prstGeom>
              <a:noFill/>
            </p:spPr>
            <p:txBody>
              <a:bodyPr wrap="none" rtlCol="0">
                <a:spAutoFit/>
              </a:bodyPr>
              <a:lstStyle/>
              <a:p>
                <a:r>
                  <a:rPr lang="en-US" altLang="ja-JP" sz="900" dirty="0" err="1">
                    <a:latin typeface="Arial" panose="020B0604020202020204" pitchFamily="34" charset="0"/>
                    <a:cs typeface="Arial" panose="020B0604020202020204" pitchFamily="34" charset="0"/>
                  </a:rPr>
                  <a:t>pKBM3</a:t>
                </a:r>
                <a:endParaRPr lang="ja-JP" altLang="en-US" sz="900" dirty="0">
                  <a:latin typeface="Arial" panose="020B0604020202020204" pitchFamily="34" charset="0"/>
                  <a:cs typeface="Arial" panose="020B0604020202020204" pitchFamily="34" charset="0"/>
                </a:endParaRPr>
              </a:p>
            </p:txBody>
          </p:sp>
        </p:grpSp>
        <p:sp>
          <p:nvSpPr>
            <p:cNvPr id="98" name="フリーフォーム: 図形 97">
              <a:extLst>
                <a:ext uri="{FF2B5EF4-FFF2-40B4-BE49-F238E27FC236}">
                  <a16:creationId xmlns:a16="http://schemas.microsoft.com/office/drawing/2014/main" id="{030D708C-BEEA-9AC6-3EAE-611DD4B2E123}"/>
                </a:ext>
              </a:extLst>
            </p:cNvPr>
            <p:cNvSpPr/>
            <p:nvPr/>
          </p:nvSpPr>
          <p:spPr>
            <a:xfrm>
              <a:off x="3219922" y="7829919"/>
              <a:ext cx="508463" cy="349937"/>
            </a:xfrm>
            <a:custGeom>
              <a:avLst/>
              <a:gdLst>
                <a:gd name="connsiteX0" fmla="*/ 33454 w 959005"/>
                <a:gd name="connsiteY0" fmla="*/ 267629 h 613317"/>
                <a:gd name="connsiteX1" fmla="*/ 133815 w 959005"/>
                <a:gd name="connsiteY1" fmla="*/ 200722 h 613317"/>
                <a:gd name="connsiteX2" fmla="*/ 189571 w 959005"/>
                <a:gd name="connsiteY2" fmla="*/ 189570 h 613317"/>
                <a:gd name="connsiteX3" fmla="*/ 312234 w 959005"/>
                <a:gd name="connsiteY3" fmla="*/ 211873 h 613317"/>
                <a:gd name="connsiteX4" fmla="*/ 356839 w 959005"/>
                <a:gd name="connsiteY4" fmla="*/ 223024 h 613317"/>
                <a:gd name="connsiteX5" fmla="*/ 323386 w 959005"/>
                <a:gd name="connsiteY5" fmla="*/ 345687 h 613317"/>
                <a:gd name="connsiteX6" fmla="*/ 278781 w 959005"/>
                <a:gd name="connsiteY6" fmla="*/ 356839 h 613317"/>
                <a:gd name="connsiteX7" fmla="*/ 211873 w 959005"/>
                <a:gd name="connsiteY7" fmla="*/ 367990 h 613317"/>
                <a:gd name="connsiteX8" fmla="*/ 156117 w 959005"/>
                <a:gd name="connsiteY8" fmla="*/ 356839 h 613317"/>
                <a:gd name="connsiteX9" fmla="*/ 100361 w 959005"/>
                <a:gd name="connsiteY9" fmla="*/ 267629 h 613317"/>
                <a:gd name="connsiteX10" fmla="*/ 234176 w 959005"/>
                <a:gd name="connsiteY10" fmla="*/ 156117 h 613317"/>
                <a:gd name="connsiteX11" fmla="*/ 345688 w 959005"/>
                <a:gd name="connsiteY11" fmla="*/ 111512 h 613317"/>
                <a:gd name="connsiteX12" fmla="*/ 524108 w 959005"/>
                <a:gd name="connsiteY12" fmla="*/ 122663 h 613317"/>
                <a:gd name="connsiteX13" fmla="*/ 568712 w 959005"/>
                <a:gd name="connsiteY13" fmla="*/ 133814 h 613317"/>
                <a:gd name="connsiteX14" fmla="*/ 624468 w 959005"/>
                <a:gd name="connsiteY14" fmla="*/ 89209 h 613317"/>
                <a:gd name="connsiteX15" fmla="*/ 602166 w 959005"/>
                <a:gd name="connsiteY15" fmla="*/ 44604 h 613317"/>
                <a:gd name="connsiteX16" fmla="*/ 568712 w 959005"/>
                <a:gd name="connsiteY16" fmla="*/ 33453 h 613317"/>
                <a:gd name="connsiteX17" fmla="*/ 468351 w 959005"/>
                <a:gd name="connsiteY17" fmla="*/ 0 h 613317"/>
                <a:gd name="connsiteX18" fmla="*/ 345688 w 959005"/>
                <a:gd name="connsiteY18" fmla="*/ 11151 h 613317"/>
                <a:gd name="connsiteX19" fmla="*/ 345688 w 959005"/>
                <a:gd name="connsiteY19" fmla="*/ 144965 h 613317"/>
                <a:gd name="connsiteX20" fmla="*/ 412595 w 959005"/>
                <a:gd name="connsiteY20" fmla="*/ 189570 h 613317"/>
                <a:gd name="connsiteX21" fmla="*/ 869795 w 959005"/>
                <a:gd name="connsiteY21" fmla="*/ 189570 h 613317"/>
                <a:gd name="connsiteX22" fmla="*/ 914400 w 959005"/>
                <a:gd name="connsiteY22" fmla="*/ 223024 h 613317"/>
                <a:gd name="connsiteX23" fmla="*/ 947854 w 959005"/>
                <a:gd name="connsiteY23" fmla="*/ 245326 h 613317"/>
                <a:gd name="connsiteX24" fmla="*/ 959005 w 959005"/>
                <a:gd name="connsiteY24" fmla="*/ 289931 h 613317"/>
                <a:gd name="connsiteX25" fmla="*/ 903249 w 959005"/>
                <a:gd name="connsiteY25" fmla="*/ 367990 h 613317"/>
                <a:gd name="connsiteX26" fmla="*/ 735981 w 959005"/>
                <a:gd name="connsiteY26" fmla="*/ 434897 h 613317"/>
                <a:gd name="connsiteX27" fmla="*/ 680225 w 959005"/>
                <a:gd name="connsiteY27" fmla="*/ 446048 h 613317"/>
                <a:gd name="connsiteX28" fmla="*/ 602166 w 959005"/>
                <a:gd name="connsiteY28" fmla="*/ 412595 h 613317"/>
                <a:gd name="connsiteX29" fmla="*/ 635620 w 959005"/>
                <a:gd name="connsiteY29" fmla="*/ 345687 h 613317"/>
                <a:gd name="connsiteX30" fmla="*/ 702527 w 959005"/>
                <a:gd name="connsiteY30" fmla="*/ 289931 h 613317"/>
                <a:gd name="connsiteX31" fmla="*/ 791737 w 959005"/>
                <a:gd name="connsiteY31" fmla="*/ 211873 h 613317"/>
                <a:gd name="connsiteX32" fmla="*/ 892098 w 959005"/>
                <a:gd name="connsiteY32" fmla="*/ 144965 h 613317"/>
                <a:gd name="connsiteX33" fmla="*/ 903249 w 959005"/>
                <a:gd name="connsiteY33" fmla="*/ 100361 h 613317"/>
                <a:gd name="connsiteX34" fmla="*/ 847493 w 959005"/>
                <a:gd name="connsiteY34" fmla="*/ 89209 h 613317"/>
                <a:gd name="connsiteX35" fmla="*/ 724829 w 959005"/>
                <a:gd name="connsiteY35" fmla="*/ 111512 h 613317"/>
                <a:gd name="connsiteX36" fmla="*/ 646771 w 959005"/>
                <a:gd name="connsiteY36" fmla="*/ 133814 h 613317"/>
                <a:gd name="connsiteX37" fmla="*/ 579864 w 959005"/>
                <a:gd name="connsiteY37" fmla="*/ 189570 h 613317"/>
                <a:gd name="connsiteX38" fmla="*/ 546410 w 959005"/>
                <a:gd name="connsiteY38" fmla="*/ 256478 h 613317"/>
                <a:gd name="connsiteX39" fmla="*/ 501805 w 959005"/>
                <a:gd name="connsiteY39" fmla="*/ 323385 h 613317"/>
                <a:gd name="connsiteX40" fmla="*/ 468351 w 959005"/>
                <a:gd name="connsiteY40" fmla="*/ 390292 h 613317"/>
                <a:gd name="connsiteX41" fmla="*/ 434898 w 959005"/>
                <a:gd name="connsiteY41" fmla="*/ 434897 h 613317"/>
                <a:gd name="connsiteX42" fmla="*/ 401444 w 959005"/>
                <a:gd name="connsiteY42" fmla="*/ 490653 h 613317"/>
                <a:gd name="connsiteX43" fmla="*/ 289932 w 959005"/>
                <a:gd name="connsiteY43" fmla="*/ 579863 h 613317"/>
                <a:gd name="connsiteX44" fmla="*/ 223025 w 959005"/>
                <a:gd name="connsiteY44" fmla="*/ 613317 h 613317"/>
                <a:gd name="connsiteX45" fmla="*/ 66908 w 959005"/>
                <a:gd name="connsiteY45" fmla="*/ 591014 h 613317"/>
                <a:gd name="connsiteX46" fmla="*/ 22303 w 959005"/>
                <a:gd name="connsiteY46" fmla="*/ 557561 h 613317"/>
                <a:gd name="connsiteX47" fmla="*/ 0 w 959005"/>
                <a:gd name="connsiteY47" fmla="*/ 490653 h 613317"/>
                <a:gd name="connsiteX48" fmla="*/ 11151 w 959005"/>
                <a:gd name="connsiteY48" fmla="*/ 412595 h 613317"/>
                <a:gd name="connsiteX49" fmla="*/ 33454 w 959005"/>
                <a:gd name="connsiteY49" fmla="*/ 390292 h 613317"/>
                <a:gd name="connsiteX50" fmla="*/ 66908 w 959005"/>
                <a:gd name="connsiteY50" fmla="*/ 301082 h 613317"/>
                <a:gd name="connsiteX51" fmla="*/ 78059 w 959005"/>
                <a:gd name="connsiteY51" fmla="*/ 267629 h 613317"/>
                <a:gd name="connsiteX52" fmla="*/ 33454 w 959005"/>
                <a:gd name="connsiteY52" fmla="*/ 267629 h 613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59005" h="613317">
                  <a:moveTo>
                    <a:pt x="33454" y="267629"/>
                  </a:moveTo>
                  <a:cubicBezTo>
                    <a:pt x="42747" y="256478"/>
                    <a:pt x="91453" y="214843"/>
                    <a:pt x="133815" y="200722"/>
                  </a:cubicBezTo>
                  <a:cubicBezTo>
                    <a:pt x="151796" y="194728"/>
                    <a:pt x="170986" y="193287"/>
                    <a:pt x="189571" y="189570"/>
                  </a:cubicBezTo>
                  <a:lnTo>
                    <a:pt x="312234" y="211873"/>
                  </a:lnTo>
                  <a:cubicBezTo>
                    <a:pt x="327262" y="214879"/>
                    <a:pt x="355566" y="207751"/>
                    <a:pt x="356839" y="223024"/>
                  </a:cubicBezTo>
                  <a:cubicBezTo>
                    <a:pt x="360359" y="265259"/>
                    <a:pt x="344740" y="309079"/>
                    <a:pt x="323386" y="345687"/>
                  </a:cubicBezTo>
                  <a:cubicBezTo>
                    <a:pt x="315664" y="358925"/>
                    <a:pt x="293809" y="353833"/>
                    <a:pt x="278781" y="356839"/>
                  </a:cubicBezTo>
                  <a:cubicBezTo>
                    <a:pt x="256610" y="361273"/>
                    <a:pt x="234176" y="364273"/>
                    <a:pt x="211873" y="367990"/>
                  </a:cubicBezTo>
                  <a:cubicBezTo>
                    <a:pt x="193288" y="364273"/>
                    <a:pt x="173069" y="365315"/>
                    <a:pt x="156117" y="356839"/>
                  </a:cubicBezTo>
                  <a:cubicBezTo>
                    <a:pt x="120413" y="338987"/>
                    <a:pt x="113413" y="300258"/>
                    <a:pt x="100361" y="267629"/>
                  </a:cubicBezTo>
                  <a:cubicBezTo>
                    <a:pt x="154498" y="199959"/>
                    <a:pt x="143015" y="201698"/>
                    <a:pt x="234176" y="156117"/>
                  </a:cubicBezTo>
                  <a:cubicBezTo>
                    <a:pt x="269984" y="138213"/>
                    <a:pt x="345688" y="111512"/>
                    <a:pt x="345688" y="111512"/>
                  </a:cubicBezTo>
                  <a:cubicBezTo>
                    <a:pt x="405161" y="115229"/>
                    <a:pt x="464814" y="116734"/>
                    <a:pt x="524108" y="122663"/>
                  </a:cubicBezTo>
                  <a:cubicBezTo>
                    <a:pt x="539358" y="124188"/>
                    <a:pt x="554173" y="138660"/>
                    <a:pt x="568712" y="133814"/>
                  </a:cubicBezTo>
                  <a:cubicBezTo>
                    <a:pt x="591291" y="126287"/>
                    <a:pt x="605883" y="104077"/>
                    <a:pt x="624468" y="89209"/>
                  </a:cubicBezTo>
                  <a:cubicBezTo>
                    <a:pt x="617034" y="74341"/>
                    <a:pt x="613920" y="56358"/>
                    <a:pt x="602166" y="44604"/>
                  </a:cubicBezTo>
                  <a:cubicBezTo>
                    <a:pt x="593854" y="36292"/>
                    <a:pt x="580014" y="36682"/>
                    <a:pt x="568712" y="33453"/>
                  </a:cubicBezTo>
                  <a:cubicBezTo>
                    <a:pt x="484681" y="9445"/>
                    <a:pt x="564470" y="38446"/>
                    <a:pt x="468351" y="0"/>
                  </a:cubicBezTo>
                  <a:lnTo>
                    <a:pt x="345688" y="11151"/>
                  </a:lnTo>
                  <a:cubicBezTo>
                    <a:pt x="284163" y="41913"/>
                    <a:pt x="318002" y="114203"/>
                    <a:pt x="345688" y="144965"/>
                  </a:cubicBezTo>
                  <a:cubicBezTo>
                    <a:pt x="363619" y="164888"/>
                    <a:pt x="390293" y="174702"/>
                    <a:pt x="412595" y="189570"/>
                  </a:cubicBezTo>
                  <a:cubicBezTo>
                    <a:pt x="556403" y="182380"/>
                    <a:pt x="726379" y="166623"/>
                    <a:pt x="869795" y="189570"/>
                  </a:cubicBezTo>
                  <a:cubicBezTo>
                    <a:pt x="888147" y="192506"/>
                    <a:pt x="899276" y="212221"/>
                    <a:pt x="914400" y="223024"/>
                  </a:cubicBezTo>
                  <a:cubicBezTo>
                    <a:pt x="925306" y="230814"/>
                    <a:pt x="936703" y="237892"/>
                    <a:pt x="947854" y="245326"/>
                  </a:cubicBezTo>
                  <a:cubicBezTo>
                    <a:pt x="951571" y="260194"/>
                    <a:pt x="959005" y="274605"/>
                    <a:pt x="959005" y="289931"/>
                  </a:cubicBezTo>
                  <a:cubicBezTo>
                    <a:pt x="959005" y="321606"/>
                    <a:pt x="924324" y="353940"/>
                    <a:pt x="903249" y="367990"/>
                  </a:cubicBezTo>
                  <a:cubicBezTo>
                    <a:pt x="846787" y="405631"/>
                    <a:pt x="799652" y="418980"/>
                    <a:pt x="735981" y="434897"/>
                  </a:cubicBezTo>
                  <a:cubicBezTo>
                    <a:pt x="717594" y="439494"/>
                    <a:pt x="698810" y="442331"/>
                    <a:pt x="680225" y="446048"/>
                  </a:cubicBezTo>
                  <a:cubicBezTo>
                    <a:pt x="654205" y="434897"/>
                    <a:pt x="613663" y="438464"/>
                    <a:pt x="602166" y="412595"/>
                  </a:cubicBezTo>
                  <a:cubicBezTo>
                    <a:pt x="592039" y="389809"/>
                    <a:pt x="619830" y="364986"/>
                    <a:pt x="635620" y="345687"/>
                  </a:cubicBezTo>
                  <a:cubicBezTo>
                    <a:pt x="654004" y="323218"/>
                    <a:pt x="680948" y="309352"/>
                    <a:pt x="702527" y="289931"/>
                  </a:cubicBezTo>
                  <a:cubicBezTo>
                    <a:pt x="744778" y="251905"/>
                    <a:pt x="744007" y="240511"/>
                    <a:pt x="791737" y="211873"/>
                  </a:cubicBezTo>
                  <a:cubicBezTo>
                    <a:pt x="893001" y="151115"/>
                    <a:pt x="828204" y="208859"/>
                    <a:pt x="892098" y="144965"/>
                  </a:cubicBezTo>
                  <a:cubicBezTo>
                    <a:pt x="895815" y="130097"/>
                    <a:pt x="912823" y="112328"/>
                    <a:pt x="903249" y="100361"/>
                  </a:cubicBezTo>
                  <a:cubicBezTo>
                    <a:pt x="891409" y="85561"/>
                    <a:pt x="866410" y="88027"/>
                    <a:pt x="847493" y="89209"/>
                  </a:cubicBezTo>
                  <a:cubicBezTo>
                    <a:pt x="806016" y="91801"/>
                    <a:pt x="765580" y="103362"/>
                    <a:pt x="724829" y="111512"/>
                  </a:cubicBezTo>
                  <a:cubicBezTo>
                    <a:pt x="689825" y="118513"/>
                    <a:pt x="678655" y="123186"/>
                    <a:pt x="646771" y="133814"/>
                  </a:cubicBezTo>
                  <a:cubicBezTo>
                    <a:pt x="622087" y="150270"/>
                    <a:pt x="597035" y="163813"/>
                    <a:pt x="579864" y="189570"/>
                  </a:cubicBezTo>
                  <a:cubicBezTo>
                    <a:pt x="566033" y="210317"/>
                    <a:pt x="558974" y="234940"/>
                    <a:pt x="546410" y="256478"/>
                  </a:cubicBezTo>
                  <a:cubicBezTo>
                    <a:pt x="532904" y="279631"/>
                    <a:pt x="515311" y="300232"/>
                    <a:pt x="501805" y="323385"/>
                  </a:cubicBezTo>
                  <a:cubicBezTo>
                    <a:pt x="489241" y="344923"/>
                    <a:pt x="481180" y="368911"/>
                    <a:pt x="468351" y="390292"/>
                  </a:cubicBezTo>
                  <a:cubicBezTo>
                    <a:pt x="458789" y="406229"/>
                    <a:pt x="445207" y="419433"/>
                    <a:pt x="434898" y="434897"/>
                  </a:cubicBezTo>
                  <a:cubicBezTo>
                    <a:pt x="422875" y="452931"/>
                    <a:pt x="414751" y="473545"/>
                    <a:pt x="401444" y="490653"/>
                  </a:cubicBezTo>
                  <a:cubicBezTo>
                    <a:pt x="371595" y="529030"/>
                    <a:pt x="331363" y="555695"/>
                    <a:pt x="289932" y="579863"/>
                  </a:cubicBezTo>
                  <a:cubicBezTo>
                    <a:pt x="268394" y="592427"/>
                    <a:pt x="245327" y="602166"/>
                    <a:pt x="223025" y="613317"/>
                  </a:cubicBezTo>
                  <a:cubicBezTo>
                    <a:pt x="170986" y="605883"/>
                    <a:pt x="117558" y="605083"/>
                    <a:pt x="66908" y="591014"/>
                  </a:cubicBezTo>
                  <a:cubicBezTo>
                    <a:pt x="49001" y="586040"/>
                    <a:pt x="32612" y="573025"/>
                    <a:pt x="22303" y="557561"/>
                  </a:cubicBezTo>
                  <a:cubicBezTo>
                    <a:pt x="9262" y="538000"/>
                    <a:pt x="0" y="490653"/>
                    <a:pt x="0" y="490653"/>
                  </a:cubicBezTo>
                  <a:cubicBezTo>
                    <a:pt x="3717" y="464634"/>
                    <a:pt x="2839" y="437530"/>
                    <a:pt x="11151" y="412595"/>
                  </a:cubicBezTo>
                  <a:cubicBezTo>
                    <a:pt x="14476" y="402621"/>
                    <a:pt x="27622" y="399040"/>
                    <a:pt x="33454" y="390292"/>
                  </a:cubicBezTo>
                  <a:cubicBezTo>
                    <a:pt x="59436" y="351318"/>
                    <a:pt x="54650" y="343984"/>
                    <a:pt x="66908" y="301082"/>
                  </a:cubicBezTo>
                  <a:cubicBezTo>
                    <a:pt x="70137" y="289780"/>
                    <a:pt x="74342" y="278780"/>
                    <a:pt x="78059" y="267629"/>
                  </a:cubicBezTo>
                  <a:cubicBezTo>
                    <a:pt x="63302" y="208600"/>
                    <a:pt x="24161" y="278780"/>
                    <a:pt x="33454" y="267629"/>
                  </a:cubicBez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sp>
          <p:nvSpPr>
            <p:cNvPr id="99" name="テキスト ボックス 98">
              <a:extLst>
                <a:ext uri="{FF2B5EF4-FFF2-40B4-BE49-F238E27FC236}">
                  <a16:creationId xmlns:a16="http://schemas.microsoft.com/office/drawing/2014/main" id="{846FD508-39BF-42E3-D853-70DFCB0D0445}"/>
                </a:ext>
              </a:extLst>
            </p:cNvPr>
            <p:cNvSpPr txBox="1"/>
            <p:nvPr/>
          </p:nvSpPr>
          <p:spPr>
            <a:xfrm>
              <a:off x="2803367" y="7965658"/>
              <a:ext cx="453970" cy="230832"/>
            </a:xfrm>
            <a:prstGeom prst="rect">
              <a:avLst/>
            </a:prstGeom>
            <a:noFill/>
          </p:spPr>
          <p:txBody>
            <a:bodyPr wrap="none" rtlCol="0">
              <a:spAutoFit/>
            </a:bodyPr>
            <a:lstStyle/>
            <a:p>
              <a:r>
                <a:rPr lang="en-US" altLang="ja-JP" sz="900" i="1" dirty="0" err="1">
                  <a:latin typeface="Arial" panose="020B0604020202020204" pitchFamily="34" charset="0"/>
                  <a:cs typeface="Arial" panose="020B0604020202020204" pitchFamily="34" charset="0"/>
                </a:rPr>
                <a:t>metK</a:t>
              </a:r>
              <a:endParaRPr lang="ja-JP" altLang="en-US" sz="900" i="1" dirty="0">
                <a:latin typeface="Arial" panose="020B0604020202020204" pitchFamily="34" charset="0"/>
                <a:cs typeface="Arial" panose="020B0604020202020204" pitchFamily="34" charset="0"/>
              </a:endParaRPr>
            </a:p>
          </p:txBody>
        </p:sp>
        <p:sp>
          <p:nvSpPr>
            <p:cNvPr id="100" name="乗算記号 99">
              <a:extLst>
                <a:ext uri="{FF2B5EF4-FFF2-40B4-BE49-F238E27FC236}">
                  <a16:creationId xmlns:a16="http://schemas.microsoft.com/office/drawing/2014/main" id="{4CB6EC91-92A3-7847-0609-FE8CF1A2BE03}"/>
                </a:ext>
              </a:extLst>
            </p:cNvPr>
            <p:cNvSpPr/>
            <p:nvPr/>
          </p:nvSpPr>
          <p:spPr>
            <a:xfrm>
              <a:off x="3197431" y="8065057"/>
              <a:ext cx="66960" cy="96260"/>
            </a:xfrm>
            <a:prstGeom prst="mathMultiply">
              <a:avLst/>
            </a:prstGeom>
            <a:ln>
              <a:solidFill>
                <a:srgbClr val="FF00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sz="900"/>
            </a:p>
          </p:txBody>
        </p:sp>
        <p:sp>
          <p:nvSpPr>
            <p:cNvPr id="101" name="乗算記号 100">
              <a:extLst>
                <a:ext uri="{FF2B5EF4-FFF2-40B4-BE49-F238E27FC236}">
                  <a16:creationId xmlns:a16="http://schemas.microsoft.com/office/drawing/2014/main" id="{1A70FD25-1264-433C-904B-B22F708A02CA}"/>
                </a:ext>
              </a:extLst>
            </p:cNvPr>
            <p:cNvSpPr/>
            <p:nvPr/>
          </p:nvSpPr>
          <p:spPr>
            <a:xfrm>
              <a:off x="3611130" y="7820803"/>
              <a:ext cx="66960" cy="96260"/>
            </a:xfrm>
            <a:prstGeom prst="mathMultiply">
              <a:avLst/>
            </a:prstGeom>
            <a:ln>
              <a:solidFill>
                <a:srgbClr val="FF00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sz="900"/>
            </a:p>
          </p:txBody>
        </p:sp>
        <p:sp>
          <p:nvSpPr>
            <p:cNvPr id="102" name="テキスト ボックス 101">
              <a:extLst>
                <a:ext uri="{FF2B5EF4-FFF2-40B4-BE49-F238E27FC236}">
                  <a16:creationId xmlns:a16="http://schemas.microsoft.com/office/drawing/2014/main" id="{C795DD52-808C-1843-35B7-8CB9E809534C}"/>
                </a:ext>
              </a:extLst>
            </p:cNvPr>
            <p:cNvSpPr txBox="1"/>
            <p:nvPr/>
          </p:nvSpPr>
          <p:spPr>
            <a:xfrm>
              <a:off x="3489535" y="7633535"/>
              <a:ext cx="415498" cy="230832"/>
            </a:xfrm>
            <a:prstGeom prst="rect">
              <a:avLst/>
            </a:prstGeom>
            <a:noFill/>
          </p:spPr>
          <p:txBody>
            <a:bodyPr wrap="none" rtlCol="0">
              <a:spAutoFit/>
            </a:bodyPr>
            <a:lstStyle/>
            <a:p>
              <a:r>
                <a:rPr lang="en-US" altLang="ja-JP" sz="900" i="1" dirty="0" err="1">
                  <a:latin typeface="Arial" panose="020B0604020202020204" pitchFamily="34" charset="0"/>
                  <a:cs typeface="Arial" panose="020B0604020202020204" pitchFamily="34" charset="0"/>
                </a:rPr>
                <a:t>ubiA</a:t>
              </a:r>
              <a:endParaRPr lang="ja-JP" altLang="en-US" sz="900" i="1" dirty="0">
                <a:latin typeface="Arial" panose="020B0604020202020204" pitchFamily="34" charset="0"/>
                <a:cs typeface="Arial" panose="020B0604020202020204" pitchFamily="34" charset="0"/>
              </a:endParaRPr>
            </a:p>
          </p:txBody>
        </p:sp>
        <p:sp>
          <p:nvSpPr>
            <p:cNvPr id="103" name="テキスト ボックス 102">
              <a:extLst>
                <a:ext uri="{FF2B5EF4-FFF2-40B4-BE49-F238E27FC236}">
                  <a16:creationId xmlns:a16="http://schemas.microsoft.com/office/drawing/2014/main" id="{452EF3E5-0D90-5EEF-C655-47FA5284A67D}"/>
                </a:ext>
              </a:extLst>
            </p:cNvPr>
            <p:cNvSpPr txBox="1"/>
            <p:nvPr/>
          </p:nvSpPr>
          <p:spPr>
            <a:xfrm>
              <a:off x="3250608" y="8153937"/>
              <a:ext cx="877163" cy="230832"/>
            </a:xfrm>
            <a:prstGeom prst="rect">
              <a:avLst/>
            </a:prstGeom>
            <a:solidFill>
              <a:schemeClr val="accent3">
                <a:lumMod val="20000"/>
                <a:lumOff val="80000"/>
              </a:schemeClr>
            </a:solidFill>
          </p:spPr>
          <p:txBody>
            <a:bodyPr wrap="none" rtlCol="0">
              <a:spAutoFit/>
            </a:bodyPr>
            <a:lstStyle/>
            <a:p>
              <a:r>
                <a:rPr lang="en-US" altLang="ja-JP" sz="900" dirty="0">
                  <a:latin typeface="Arial" panose="020B0604020202020204" pitchFamily="34" charset="0"/>
                  <a:cs typeface="Arial" panose="020B0604020202020204" pitchFamily="34" charset="0"/>
                </a:rPr>
                <a:t>Chromosome</a:t>
              </a:r>
              <a:endParaRPr lang="ja-JP" altLang="en-US" sz="900" dirty="0">
                <a:latin typeface="Arial" panose="020B0604020202020204" pitchFamily="34" charset="0"/>
                <a:cs typeface="Arial" panose="020B0604020202020204" pitchFamily="34" charset="0"/>
              </a:endParaRPr>
            </a:p>
          </p:txBody>
        </p:sp>
        <p:cxnSp>
          <p:nvCxnSpPr>
            <p:cNvPr id="104" name="直線矢印コネクタ 103">
              <a:extLst>
                <a:ext uri="{FF2B5EF4-FFF2-40B4-BE49-F238E27FC236}">
                  <a16:creationId xmlns:a16="http://schemas.microsoft.com/office/drawing/2014/main" id="{41DB899A-8B42-17ED-06C7-3AC6EBA8969D}"/>
                </a:ext>
              </a:extLst>
            </p:cNvPr>
            <p:cNvCxnSpPr>
              <a:cxnSpLocks/>
            </p:cNvCxnSpPr>
            <p:nvPr/>
          </p:nvCxnSpPr>
          <p:spPr>
            <a:xfrm>
              <a:off x="3654761" y="7460160"/>
              <a:ext cx="0" cy="263311"/>
            </a:xfrm>
            <a:prstGeom prst="straightConnector1">
              <a:avLst/>
            </a:prstGeom>
            <a:ln w="19050">
              <a:solidFill>
                <a:srgbClr val="FFC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05" name="直線矢印コネクタ 104">
              <a:extLst>
                <a:ext uri="{FF2B5EF4-FFF2-40B4-BE49-F238E27FC236}">
                  <a16:creationId xmlns:a16="http://schemas.microsoft.com/office/drawing/2014/main" id="{48ACF766-69A1-43EA-C906-3244FBF5A7A3}"/>
                </a:ext>
              </a:extLst>
            </p:cNvPr>
            <p:cNvCxnSpPr>
              <a:cxnSpLocks/>
            </p:cNvCxnSpPr>
            <p:nvPr/>
          </p:nvCxnSpPr>
          <p:spPr>
            <a:xfrm flipH="1">
              <a:off x="3197431" y="7328504"/>
              <a:ext cx="82521" cy="644491"/>
            </a:xfrm>
            <a:prstGeom prst="straightConnector1">
              <a:avLst/>
            </a:prstGeom>
            <a:ln w="19050">
              <a:solidFill>
                <a:srgbClr val="FFC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06" name="直線矢印コネクタ 105">
              <a:extLst>
                <a:ext uri="{FF2B5EF4-FFF2-40B4-BE49-F238E27FC236}">
                  <a16:creationId xmlns:a16="http://schemas.microsoft.com/office/drawing/2014/main" id="{CC47B67E-412B-CF6A-4739-9A470D47AC1E}"/>
                </a:ext>
              </a:extLst>
            </p:cNvPr>
            <p:cNvCxnSpPr/>
            <p:nvPr/>
          </p:nvCxnSpPr>
          <p:spPr>
            <a:xfrm>
              <a:off x="4423926" y="7302106"/>
              <a:ext cx="0" cy="48908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35" name="直線矢印コネクタ 134">
            <a:extLst>
              <a:ext uri="{FF2B5EF4-FFF2-40B4-BE49-F238E27FC236}">
                <a16:creationId xmlns:a16="http://schemas.microsoft.com/office/drawing/2014/main" id="{BD055862-A06C-7871-4317-0148D0163D9C}"/>
              </a:ext>
            </a:extLst>
          </p:cNvPr>
          <p:cNvCxnSpPr>
            <a:cxnSpLocks/>
          </p:cNvCxnSpPr>
          <p:nvPr/>
        </p:nvCxnSpPr>
        <p:spPr>
          <a:xfrm>
            <a:off x="3706761" y="4055991"/>
            <a:ext cx="0" cy="251617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nvGrpSpPr>
          <p:cNvPr id="146" name="グループ化 145">
            <a:extLst>
              <a:ext uri="{FF2B5EF4-FFF2-40B4-BE49-F238E27FC236}">
                <a16:creationId xmlns:a16="http://schemas.microsoft.com/office/drawing/2014/main" id="{415E1132-892B-6EDF-1D3E-33ECDA97309D}"/>
              </a:ext>
            </a:extLst>
          </p:cNvPr>
          <p:cNvGrpSpPr/>
          <p:nvPr/>
        </p:nvGrpSpPr>
        <p:grpSpPr>
          <a:xfrm>
            <a:off x="3698837" y="5259863"/>
            <a:ext cx="1922221" cy="807383"/>
            <a:chOff x="3651945" y="4991036"/>
            <a:chExt cx="1922221" cy="807383"/>
          </a:xfrm>
        </p:grpSpPr>
        <p:cxnSp>
          <p:nvCxnSpPr>
            <p:cNvPr id="137" name="直線矢印コネクタ 136">
              <a:extLst>
                <a:ext uri="{FF2B5EF4-FFF2-40B4-BE49-F238E27FC236}">
                  <a16:creationId xmlns:a16="http://schemas.microsoft.com/office/drawing/2014/main" id="{3C21CC6A-440D-790F-4F39-FABDB0CA2DBE}"/>
                </a:ext>
              </a:extLst>
            </p:cNvPr>
            <p:cNvCxnSpPr>
              <a:cxnSpLocks/>
            </p:cNvCxnSpPr>
            <p:nvPr/>
          </p:nvCxnSpPr>
          <p:spPr>
            <a:xfrm>
              <a:off x="4032810" y="5779769"/>
              <a:ext cx="294462" cy="186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8" name="円弧 137">
              <a:extLst>
                <a:ext uri="{FF2B5EF4-FFF2-40B4-BE49-F238E27FC236}">
                  <a16:creationId xmlns:a16="http://schemas.microsoft.com/office/drawing/2014/main" id="{E90B0F81-47BC-6843-A265-D7BCA0B27D02}"/>
                </a:ext>
              </a:extLst>
            </p:cNvPr>
            <p:cNvSpPr/>
            <p:nvPr/>
          </p:nvSpPr>
          <p:spPr>
            <a:xfrm flipH="1" flipV="1">
              <a:off x="3651945" y="5022083"/>
              <a:ext cx="849996" cy="759239"/>
            </a:xfrm>
            <a:prstGeom prst="arc">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139" name="円弧 138">
              <a:extLst>
                <a:ext uri="{FF2B5EF4-FFF2-40B4-BE49-F238E27FC236}">
                  <a16:creationId xmlns:a16="http://schemas.microsoft.com/office/drawing/2014/main" id="{AE27BC8D-8C87-3F4B-19D3-BE754F9F1F15}"/>
                </a:ext>
              </a:extLst>
            </p:cNvPr>
            <p:cNvSpPr/>
            <p:nvPr/>
          </p:nvSpPr>
          <p:spPr>
            <a:xfrm flipH="1">
              <a:off x="3666798" y="4991036"/>
              <a:ext cx="1907368" cy="759239"/>
            </a:xfrm>
            <a:prstGeom prst="arc">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grpSp>
      <p:grpSp>
        <p:nvGrpSpPr>
          <p:cNvPr id="142" name="グループ化 1">
            <a:extLst>
              <a:ext uri="{FF2B5EF4-FFF2-40B4-BE49-F238E27FC236}">
                <a16:creationId xmlns:a16="http://schemas.microsoft.com/office/drawing/2014/main" id="{3C200C1D-C6CA-7C89-6893-3F4AE1C34963}"/>
              </a:ext>
            </a:extLst>
          </p:cNvPr>
          <p:cNvGrpSpPr>
            <a:grpSpLocks/>
          </p:cNvGrpSpPr>
          <p:nvPr/>
        </p:nvGrpSpPr>
        <p:grpSpPr bwMode="auto">
          <a:xfrm>
            <a:off x="4448597" y="4701473"/>
            <a:ext cx="1152796" cy="816124"/>
            <a:chOff x="493713" y="3384550"/>
            <a:chExt cx="1963737" cy="1265238"/>
          </a:xfrm>
        </p:grpSpPr>
        <p:sp>
          <p:nvSpPr>
            <p:cNvPr id="143" name="円/楕円 63">
              <a:extLst>
                <a:ext uri="{FF2B5EF4-FFF2-40B4-BE49-F238E27FC236}">
                  <a16:creationId xmlns:a16="http://schemas.microsoft.com/office/drawing/2014/main" id="{365AB705-9782-E9FF-3835-3E2DD16D4F85}"/>
                </a:ext>
              </a:extLst>
            </p:cNvPr>
            <p:cNvSpPr/>
            <p:nvPr/>
          </p:nvSpPr>
          <p:spPr bwMode="auto">
            <a:xfrm>
              <a:off x="500063" y="3384550"/>
              <a:ext cx="557212" cy="652463"/>
            </a:xfrm>
            <a:prstGeom prst="ellipse">
              <a:avLst/>
            </a:prstGeom>
            <a:solidFill>
              <a:srgbClr val="FF3300">
                <a:lumMod val="20000"/>
                <a:lumOff val="80000"/>
              </a:srgbClr>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800" b="0"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144" name="Picture 39" descr="C:\Users\Hirakane.Makoto\ヘパリン\001 meeting\OPF-RPI\20150924\平金　発表資料\PAPS pAP.png">
              <a:extLst>
                <a:ext uri="{FF2B5EF4-FFF2-40B4-BE49-F238E27FC236}">
                  <a16:creationId xmlns:a16="http://schemas.microsoft.com/office/drawing/2014/main" id="{9ADF363F-C52D-C783-3028-C018ECBFF0B2}"/>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3713" y="3412221"/>
              <a:ext cx="1963737" cy="1237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7" name="グループ化 146">
            <a:extLst>
              <a:ext uri="{FF2B5EF4-FFF2-40B4-BE49-F238E27FC236}">
                <a16:creationId xmlns:a16="http://schemas.microsoft.com/office/drawing/2014/main" id="{C210A72E-7693-E8EF-A527-D8A61A85D94A}"/>
              </a:ext>
            </a:extLst>
          </p:cNvPr>
          <p:cNvGrpSpPr/>
          <p:nvPr/>
        </p:nvGrpSpPr>
        <p:grpSpPr>
          <a:xfrm>
            <a:off x="1749996" y="6727790"/>
            <a:ext cx="2158392" cy="159855"/>
            <a:chOff x="1718692" y="2260606"/>
            <a:chExt cx="3986675" cy="260624"/>
          </a:xfrm>
        </p:grpSpPr>
        <p:cxnSp>
          <p:nvCxnSpPr>
            <p:cNvPr id="148" name="直線コネクタ 147">
              <a:extLst>
                <a:ext uri="{FF2B5EF4-FFF2-40B4-BE49-F238E27FC236}">
                  <a16:creationId xmlns:a16="http://schemas.microsoft.com/office/drawing/2014/main" id="{25F39C79-E91C-677E-8963-610C173F9DE4}"/>
                </a:ext>
              </a:extLst>
            </p:cNvPr>
            <p:cNvCxnSpPr>
              <a:cxnSpLocks/>
              <a:stCxn id="186" idx="2"/>
              <a:endCxn id="157" idx="3"/>
            </p:cNvCxnSpPr>
            <p:nvPr/>
          </p:nvCxnSpPr>
          <p:spPr>
            <a:xfrm>
              <a:off x="1718692" y="2388403"/>
              <a:ext cx="3986675" cy="5030"/>
            </a:xfrm>
            <a:prstGeom prst="line">
              <a:avLst/>
            </a:prstGeom>
          </p:spPr>
          <p:style>
            <a:lnRef idx="1">
              <a:schemeClr val="dk1"/>
            </a:lnRef>
            <a:fillRef idx="0">
              <a:schemeClr val="dk1"/>
            </a:fillRef>
            <a:effectRef idx="0">
              <a:schemeClr val="dk1"/>
            </a:effectRef>
            <a:fontRef idx="minor">
              <a:schemeClr val="tx1"/>
            </a:fontRef>
          </p:style>
        </p:cxnSp>
        <p:grpSp>
          <p:nvGrpSpPr>
            <p:cNvPr id="149" name="グループ化 148">
              <a:extLst>
                <a:ext uri="{FF2B5EF4-FFF2-40B4-BE49-F238E27FC236}">
                  <a16:creationId xmlns:a16="http://schemas.microsoft.com/office/drawing/2014/main" id="{7D39F46C-4C4C-5B10-2EA0-C015F812F130}"/>
                </a:ext>
              </a:extLst>
            </p:cNvPr>
            <p:cNvGrpSpPr/>
            <p:nvPr/>
          </p:nvGrpSpPr>
          <p:grpSpPr>
            <a:xfrm>
              <a:off x="1718692" y="2260606"/>
              <a:ext cx="228631" cy="245534"/>
              <a:chOff x="4885236" y="2982306"/>
              <a:chExt cx="347196" cy="362029"/>
            </a:xfrm>
          </p:grpSpPr>
          <p:sp>
            <p:nvSpPr>
              <p:cNvPr id="185" name="二等辺三角形 184">
                <a:extLst>
                  <a:ext uri="{FF2B5EF4-FFF2-40B4-BE49-F238E27FC236}">
                    <a16:creationId xmlns:a16="http://schemas.microsoft.com/office/drawing/2014/main" id="{1989A1BE-43E3-A5A4-2787-581CD1D70626}"/>
                  </a:ext>
                </a:extLst>
              </p:cNvPr>
              <p:cNvSpPr/>
              <p:nvPr/>
            </p:nvSpPr>
            <p:spPr>
              <a:xfrm>
                <a:off x="4885236" y="2982306"/>
                <a:ext cx="347196" cy="173598"/>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6" name="二等辺三角形 185">
                <a:extLst>
                  <a:ext uri="{FF2B5EF4-FFF2-40B4-BE49-F238E27FC236}">
                    <a16:creationId xmlns:a16="http://schemas.microsoft.com/office/drawing/2014/main" id="{611F0F33-05B2-10E1-93B3-C6E5A913B879}"/>
                  </a:ext>
                </a:extLst>
              </p:cNvPr>
              <p:cNvSpPr/>
              <p:nvPr/>
            </p:nvSpPr>
            <p:spPr>
              <a:xfrm flipV="1">
                <a:off x="4885236" y="3170737"/>
                <a:ext cx="347196" cy="173598"/>
              </a:xfrm>
              <a:prstGeom prst="triangl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50" name="グループ化 149">
              <a:extLst>
                <a:ext uri="{FF2B5EF4-FFF2-40B4-BE49-F238E27FC236}">
                  <a16:creationId xmlns:a16="http://schemas.microsoft.com/office/drawing/2014/main" id="{488FC62A-73AD-73D9-8CA5-258FAFD3C807}"/>
                </a:ext>
              </a:extLst>
            </p:cNvPr>
            <p:cNvGrpSpPr/>
            <p:nvPr/>
          </p:nvGrpSpPr>
          <p:grpSpPr>
            <a:xfrm>
              <a:off x="2312205" y="2260606"/>
              <a:ext cx="228631" cy="245534"/>
              <a:chOff x="4885236" y="2982306"/>
              <a:chExt cx="347196" cy="362029"/>
            </a:xfrm>
          </p:grpSpPr>
          <p:sp>
            <p:nvSpPr>
              <p:cNvPr id="183" name="二等辺三角形 182">
                <a:extLst>
                  <a:ext uri="{FF2B5EF4-FFF2-40B4-BE49-F238E27FC236}">
                    <a16:creationId xmlns:a16="http://schemas.microsoft.com/office/drawing/2014/main" id="{208ABFB1-8D38-B564-079C-4472914BA975}"/>
                  </a:ext>
                </a:extLst>
              </p:cNvPr>
              <p:cNvSpPr/>
              <p:nvPr/>
            </p:nvSpPr>
            <p:spPr>
              <a:xfrm>
                <a:off x="4885236" y="2982306"/>
                <a:ext cx="347196" cy="173598"/>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4" name="二等辺三角形 183">
                <a:extLst>
                  <a:ext uri="{FF2B5EF4-FFF2-40B4-BE49-F238E27FC236}">
                    <a16:creationId xmlns:a16="http://schemas.microsoft.com/office/drawing/2014/main" id="{9A8B61AA-6F8C-5351-6E70-F0FB58BD3D6B}"/>
                  </a:ext>
                </a:extLst>
              </p:cNvPr>
              <p:cNvSpPr/>
              <p:nvPr/>
            </p:nvSpPr>
            <p:spPr>
              <a:xfrm flipV="1">
                <a:off x="4885236" y="3170737"/>
                <a:ext cx="347196" cy="173598"/>
              </a:xfrm>
              <a:prstGeom prst="triangl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51" name="グループ化 150">
              <a:extLst>
                <a:ext uri="{FF2B5EF4-FFF2-40B4-BE49-F238E27FC236}">
                  <a16:creationId xmlns:a16="http://schemas.microsoft.com/office/drawing/2014/main" id="{CA608B0F-D502-F3E6-DDB9-3A10C9F4E085}"/>
                </a:ext>
              </a:extLst>
            </p:cNvPr>
            <p:cNvGrpSpPr/>
            <p:nvPr/>
          </p:nvGrpSpPr>
          <p:grpSpPr>
            <a:xfrm>
              <a:off x="2883612" y="2265636"/>
              <a:ext cx="228631" cy="245534"/>
              <a:chOff x="4885236" y="2982306"/>
              <a:chExt cx="347196" cy="362029"/>
            </a:xfrm>
          </p:grpSpPr>
          <p:sp>
            <p:nvSpPr>
              <p:cNvPr id="181" name="二等辺三角形 180">
                <a:extLst>
                  <a:ext uri="{FF2B5EF4-FFF2-40B4-BE49-F238E27FC236}">
                    <a16:creationId xmlns:a16="http://schemas.microsoft.com/office/drawing/2014/main" id="{F20791BC-E53D-DB2A-1589-840EE6516D57}"/>
                  </a:ext>
                </a:extLst>
              </p:cNvPr>
              <p:cNvSpPr/>
              <p:nvPr/>
            </p:nvSpPr>
            <p:spPr>
              <a:xfrm>
                <a:off x="4885236" y="2982306"/>
                <a:ext cx="347196" cy="173598"/>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2" name="二等辺三角形 181">
                <a:extLst>
                  <a:ext uri="{FF2B5EF4-FFF2-40B4-BE49-F238E27FC236}">
                    <a16:creationId xmlns:a16="http://schemas.microsoft.com/office/drawing/2014/main" id="{053BB9C1-FD04-A6CB-FEC0-BF4C7D9AB0A5}"/>
                  </a:ext>
                </a:extLst>
              </p:cNvPr>
              <p:cNvSpPr/>
              <p:nvPr/>
            </p:nvSpPr>
            <p:spPr>
              <a:xfrm flipV="1">
                <a:off x="4885236" y="3170737"/>
                <a:ext cx="347196" cy="173598"/>
              </a:xfrm>
              <a:prstGeom prst="triangl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52" name="正方形/長方形 151">
              <a:extLst>
                <a:ext uri="{FF2B5EF4-FFF2-40B4-BE49-F238E27FC236}">
                  <a16:creationId xmlns:a16="http://schemas.microsoft.com/office/drawing/2014/main" id="{BC720602-69FA-2114-DA8E-00619C9E064E}"/>
                </a:ext>
              </a:extLst>
            </p:cNvPr>
            <p:cNvSpPr/>
            <p:nvPr/>
          </p:nvSpPr>
          <p:spPr>
            <a:xfrm>
              <a:off x="3213841" y="2300110"/>
              <a:ext cx="161686" cy="16652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53" name="グループ化 152">
              <a:extLst>
                <a:ext uri="{FF2B5EF4-FFF2-40B4-BE49-F238E27FC236}">
                  <a16:creationId xmlns:a16="http://schemas.microsoft.com/office/drawing/2014/main" id="{35883806-3C93-4940-E148-EDD2D5EFFA67}"/>
                </a:ext>
              </a:extLst>
            </p:cNvPr>
            <p:cNvGrpSpPr/>
            <p:nvPr/>
          </p:nvGrpSpPr>
          <p:grpSpPr>
            <a:xfrm>
              <a:off x="3477125" y="2265636"/>
              <a:ext cx="228631" cy="245534"/>
              <a:chOff x="4885236" y="2982306"/>
              <a:chExt cx="347196" cy="362029"/>
            </a:xfrm>
          </p:grpSpPr>
          <p:sp>
            <p:nvSpPr>
              <p:cNvPr id="179" name="二等辺三角形 178">
                <a:extLst>
                  <a:ext uri="{FF2B5EF4-FFF2-40B4-BE49-F238E27FC236}">
                    <a16:creationId xmlns:a16="http://schemas.microsoft.com/office/drawing/2014/main" id="{42277914-04FD-DA83-896A-DAA659363A67}"/>
                  </a:ext>
                </a:extLst>
              </p:cNvPr>
              <p:cNvSpPr/>
              <p:nvPr/>
            </p:nvSpPr>
            <p:spPr>
              <a:xfrm>
                <a:off x="4885236" y="2982306"/>
                <a:ext cx="347196" cy="173598"/>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0" name="二等辺三角形 179">
                <a:extLst>
                  <a:ext uri="{FF2B5EF4-FFF2-40B4-BE49-F238E27FC236}">
                    <a16:creationId xmlns:a16="http://schemas.microsoft.com/office/drawing/2014/main" id="{F476368B-48C7-A090-A068-E51F514AA54A}"/>
                  </a:ext>
                </a:extLst>
              </p:cNvPr>
              <p:cNvSpPr/>
              <p:nvPr/>
            </p:nvSpPr>
            <p:spPr>
              <a:xfrm flipV="1">
                <a:off x="4885236" y="3170737"/>
                <a:ext cx="347196" cy="173598"/>
              </a:xfrm>
              <a:prstGeom prst="triangl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54" name="グループ化 153">
              <a:extLst>
                <a:ext uri="{FF2B5EF4-FFF2-40B4-BE49-F238E27FC236}">
                  <a16:creationId xmlns:a16="http://schemas.microsoft.com/office/drawing/2014/main" id="{6ACD7610-FE57-9140-C9E6-97F88745C034}"/>
                </a:ext>
              </a:extLst>
            </p:cNvPr>
            <p:cNvGrpSpPr/>
            <p:nvPr/>
          </p:nvGrpSpPr>
          <p:grpSpPr>
            <a:xfrm>
              <a:off x="4048532" y="2270666"/>
              <a:ext cx="228631" cy="245534"/>
              <a:chOff x="4885236" y="2982306"/>
              <a:chExt cx="347196" cy="362029"/>
            </a:xfrm>
          </p:grpSpPr>
          <p:sp>
            <p:nvSpPr>
              <p:cNvPr id="177" name="二等辺三角形 176">
                <a:extLst>
                  <a:ext uri="{FF2B5EF4-FFF2-40B4-BE49-F238E27FC236}">
                    <a16:creationId xmlns:a16="http://schemas.microsoft.com/office/drawing/2014/main" id="{1826060D-A116-A55F-B1F0-6C6796117976}"/>
                  </a:ext>
                </a:extLst>
              </p:cNvPr>
              <p:cNvSpPr/>
              <p:nvPr/>
            </p:nvSpPr>
            <p:spPr>
              <a:xfrm>
                <a:off x="4885236" y="2982306"/>
                <a:ext cx="347196" cy="173598"/>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8" name="二等辺三角形 177">
                <a:extLst>
                  <a:ext uri="{FF2B5EF4-FFF2-40B4-BE49-F238E27FC236}">
                    <a16:creationId xmlns:a16="http://schemas.microsoft.com/office/drawing/2014/main" id="{D52F7581-11D0-B6AC-8E29-A4514350F7D2}"/>
                  </a:ext>
                </a:extLst>
              </p:cNvPr>
              <p:cNvSpPr/>
              <p:nvPr/>
            </p:nvSpPr>
            <p:spPr>
              <a:xfrm flipV="1">
                <a:off x="4885236" y="3170737"/>
                <a:ext cx="347196" cy="173598"/>
              </a:xfrm>
              <a:prstGeom prst="triangl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55" name="グループ化 154">
              <a:extLst>
                <a:ext uri="{FF2B5EF4-FFF2-40B4-BE49-F238E27FC236}">
                  <a16:creationId xmlns:a16="http://schemas.microsoft.com/office/drawing/2014/main" id="{5E10923A-45D9-00C8-C327-6742943C8A83}"/>
                </a:ext>
              </a:extLst>
            </p:cNvPr>
            <p:cNvGrpSpPr/>
            <p:nvPr/>
          </p:nvGrpSpPr>
          <p:grpSpPr>
            <a:xfrm>
              <a:off x="4642045" y="2270666"/>
              <a:ext cx="228631" cy="245534"/>
              <a:chOff x="4885236" y="2982306"/>
              <a:chExt cx="347196" cy="362029"/>
            </a:xfrm>
          </p:grpSpPr>
          <p:sp>
            <p:nvSpPr>
              <p:cNvPr id="175" name="二等辺三角形 174">
                <a:extLst>
                  <a:ext uri="{FF2B5EF4-FFF2-40B4-BE49-F238E27FC236}">
                    <a16:creationId xmlns:a16="http://schemas.microsoft.com/office/drawing/2014/main" id="{E3EAB0FE-FE27-D15B-8FFD-448F19768FF2}"/>
                  </a:ext>
                </a:extLst>
              </p:cNvPr>
              <p:cNvSpPr/>
              <p:nvPr/>
            </p:nvSpPr>
            <p:spPr>
              <a:xfrm>
                <a:off x="4885236" y="2982306"/>
                <a:ext cx="347196" cy="173598"/>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6" name="二等辺三角形 175">
                <a:extLst>
                  <a:ext uri="{FF2B5EF4-FFF2-40B4-BE49-F238E27FC236}">
                    <a16:creationId xmlns:a16="http://schemas.microsoft.com/office/drawing/2014/main" id="{FFF24BB2-714F-B3E4-79EC-71BC9A0B90C3}"/>
                  </a:ext>
                </a:extLst>
              </p:cNvPr>
              <p:cNvSpPr/>
              <p:nvPr/>
            </p:nvSpPr>
            <p:spPr>
              <a:xfrm flipV="1">
                <a:off x="4885236" y="3170737"/>
                <a:ext cx="347196" cy="173598"/>
              </a:xfrm>
              <a:prstGeom prst="triangl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56" name="グループ化 155">
              <a:extLst>
                <a:ext uri="{FF2B5EF4-FFF2-40B4-BE49-F238E27FC236}">
                  <a16:creationId xmlns:a16="http://schemas.microsoft.com/office/drawing/2014/main" id="{C56B2795-C0D7-DDC0-280E-71BA0C9DFB27}"/>
                </a:ext>
              </a:extLst>
            </p:cNvPr>
            <p:cNvGrpSpPr/>
            <p:nvPr/>
          </p:nvGrpSpPr>
          <p:grpSpPr>
            <a:xfrm>
              <a:off x="5213452" y="2275696"/>
              <a:ext cx="228631" cy="245534"/>
              <a:chOff x="4885236" y="2982306"/>
              <a:chExt cx="347196" cy="362029"/>
            </a:xfrm>
          </p:grpSpPr>
          <p:sp>
            <p:nvSpPr>
              <p:cNvPr id="173" name="二等辺三角形 172">
                <a:extLst>
                  <a:ext uri="{FF2B5EF4-FFF2-40B4-BE49-F238E27FC236}">
                    <a16:creationId xmlns:a16="http://schemas.microsoft.com/office/drawing/2014/main" id="{4A038FA9-04B1-98CB-37E0-ACD6B8398BA2}"/>
                  </a:ext>
                </a:extLst>
              </p:cNvPr>
              <p:cNvSpPr/>
              <p:nvPr/>
            </p:nvSpPr>
            <p:spPr>
              <a:xfrm>
                <a:off x="4885236" y="2982306"/>
                <a:ext cx="347196" cy="173598"/>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4" name="二等辺三角形 173">
                <a:extLst>
                  <a:ext uri="{FF2B5EF4-FFF2-40B4-BE49-F238E27FC236}">
                    <a16:creationId xmlns:a16="http://schemas.microsoft.com/office/drawing/2014/main" id="{BF915DA9-F6EB-F63D-66B4-6E90DD6C12DF}"/>
                  </a:ext>
                </a:extLst>
              </p:cNvPr>
              <p:cNvSpPr/>
              <p:nvPr/>
            </p:nvSpPr>
            <p:spPr>
              <a:xfrm flipV="1">
                <a:off x="4885236" y="3170737"/>
                <a:ext cx="347196" cy="173598"/>
              </a:xfrm>
              <a:prstGeom prst="triangl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57" name="正方形/長方形 156">
              <a:extLst>
                <a:ext uri="{FF2B5EF4-FFF2-40B4-BE49-F238E27FC236}">
                  <a16:creationId xmlns:a16="http://schemas.microsoft.com/office/drawing/2014/main" id="{E728EFED-5182-BC7F-6027-FF259BF3F5E5}"/>
                </a:ext>
              </a:extLst>
            </p:cNvPr>
            <p:cNvSpPr/>
            <p:nvPr/>
          </p:nvSpPr>
          <p:spPr>
            <a:xfrm>
              <a:off x="5543681" y="2310170"/>
              <a:ext cx="161686" cy="16652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58" name="グループ化 157">
              <a:extLst>
                <a:ext uri="{FF2B5EF4-FFF2-40B4-BE49-F238E27FC236}">
                  <a16:creationId xmlns:a16="http://schemas.microsoft.com/office/drawing/2014/main" id="{54CD0EB7-03BD-8C51-AC3C-E03ABB5DFB9E}"/>
                </a:ext>
              </a:extLst>
            </p:cNvPr>
            <p:cNvGrpSpPr/>
            <p:nvPr/>
          </p:nvGrpSpPr>
          <p:grpSpPr>
            <a:xfrm>
              <a:off x="2036590" y="2279178"/>
              <a:ext cx="235869" cy="183428"/>
              <a:chOff x="3996266" y="2798648"/>
              <a:chExt cx="358187" cy="270457"/>
            </a:xfrm>
          </p:grpSpPr>
          <p:sp>
            <p:nvSpPr>
              <p:cNvPr id="171" name="正方形/長方形 170">
                <a:extLst>
                  <a:ext uri="{FF2B5EF4-FFF2-40B4-BE49-F238E27FC236}">
                    <a16:creationId xmlns:a16="http://schemas.microsoft.com/office/drawing/2014/main" id="{3B7C397F-B891-4682-0EB5-6AF4BEB59CEA}"/>
                  </a:ext>
                </a:extLst>
              </p:cNvPr>
              <p:cNvSpPr/>
              <p:nvPr/>
            </p:nvSpPr>
            <p:spPr>
              <a:xfrm>
                <a:off x="3996266" y="2823571"/>
                <a:ext cx="245534" cy="24553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2" name="二等辺三角形 171">
                <a:extLst>
                  <a:ext uri="{FF2B5EF4-FFF2-40B4-BE49-F238E27FC236}">
                    <a16:creationId xmlns:a16="http://schemas.microsoft.com/office/drawing/2014/main" id="{041DD3F9-DEA1-BD10-6973-461C14FAE299}"/>
                  </a:ext>
                </a:extLst>
              </p:cNvPr>
              <p:cNvSpPr/>
              <p:nvPr/>
            </p:nvSpPr>
            <p:spPr>
              <a:xfrm rot="2673933">
                <a:off x="4007257" y="2798648"/>
                <a:ext cx="347196" cy="173598"/>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59" name="グループ化 158">
              <a:extLst>
                <a:ext uri="{FF2B5EF4-FFF2-40B4-BE49-F238E27FC236}">
                  <a16:creationId xmlns:a16="http://schemas.microsoft.com/office/drawing/2014/main" id="{5944CF99-04BC-E4B5-B8C3-4E734BD45B26}"/>
                </a:ext>
              </a:extLst>
            </p:cNvPr>
            <p:cNvGrpSpPr/>
            <p:nvPr/>
          </p:nvGrpSpPr>
          <p:grpSpPr>
            <a:xfrm>
              <a:off x="2630103" y="2269740"/>
              <a:ext cx="235869" cy="183428"/>
              <a:chOff x="3996266" y="2798648"/>
              <a:chExt cx="358187" cy="270457"/>
            </a:xfrm>
          </p:grpSpPr>
          <p:sp>
            <p:nvSpPr>
              <p:cNvPr id="169" name="正方形/長方形 168">
                <a:extLst>
                  <a:ext uri="{FF2B5EF4-FFF2-40B4-BE49-F238E27FC236}">
                    <a16:creationId xmlns:a16="http://schemas.microsoft.com/office/drawing/2014/main" id="{7BD8DDFC-51CF-4DBA-406D-784B11DB2A99}"/>
                  </a:ext>
                </a:extLst>
              </p:cNvPr>
              <p:cNvSpPr/>
              <p:nvPr/>
            </p:nvSpPr>
            <p:spPr>
              <a:xfrm>
                <a:off x="3996266" y="2823571"/>
                <a:ext cx="245534" cy="24553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0" name="二等辺三角形 169">
                <a:extLst>
                  <a:ext uri="{FF2B5EF4-FFF2-40B4-BE49-F238E27FC236}">
                    <a16:creationId xmlns:a16="http://schemas.microsoft.com/office/drawing/2014/main" id="{1FC0B95D-A51A-E43A-0F4F-226FE86FF5DA}"/>
                  </a:ext>
                </a:extLst>
              </p:cNvPr>
              <p:cNvSpPr/>
              <p:nvPr/>
            </p:nvSpPr>
            <p:spPr>
              <a:xfrm rot="2673933">
                <a:off x="4007257" y="2798648"/>
                <a:ext cx="347196" cy="173598"/>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60" name="グループ化 159">
              <a:extLst>
                <a:ext uri="{FF2B5EF4-FFF2-40B4-BE49-F238E27FC236}">
                  <a16:creationId xmlns:a16="http://schemas.microsoft.com/office/drawing/2014/main" id="{FBBAFF58-F61A-357A-A4AF-6717CBDD7432}"/>
                </a:ext>
              </a:extLst>
            </p:cNvPr>
            <p:cNvGrpSpPr/>
            <p:nvPr/>
          </p:nvGrpSpPr>
          <p:grpSpPr>
            <a:xfrm>
              <a:off x="3806830" y="2286629"/>
              <a:ext cx="235869" cy="183428"/>
              <a:chOff x="3996266" y="2798648"/>
              <a:chExt cx="358187" cy="270457"/>
            </a:xfrm>
          </p:grpSpPr>
          <p:sp>
            <p:nvSpPr>
              <p:cNvPr id="167" name="正方形/長方形 166">
                <a:extLst>
                  <a:ext uri="{FF2B5EF4-FFF2-40B4-BE49-F238E27FC236}">
                    <a16:creationId xmlns:a16="http://schemas.microsoft.com/office/drawing/2014/main" id="{E025F997-419A-F9A2-1F19-7456202A16E6}"/>
                  </a:ext>
                </a:extLst>
              </p:cNvPr>
              <p:cNvSpPr/>
              <p:nvPr/>
            </p:nvSpPr>
            <p:spPr>
              <a:xfrm>
                <a:off x="3996266" y="2823571"/>
                <a:ext cx="245534" cy="24553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8" name="二等辺三角形 167">
                <a:extLst>
                  <a:ext uri="{FF2B5EF4-FFF2-40B4-BE49-F238E27FC236}">
                    <a16:creationId xmlns:a16="http://schemas.microsoft.com/office/drawing/2014/main" id="{6B02A1DB-712E-AED8-4702-AAC026D04140}"/>
                  </a:ext>
                </a:extLst>
              </p:cNvPr>
              <p:cNvSpPr/>
              <p:nvPr/>
            </p:nvSpPr>
            <p:spPr>
              <a:xfrm rot="2673933">
                <a:off x="4007257" y="2798648"/>
                <a:ext cx="347196" cy="173598"/>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61" name="グループ化 160">
              <a:extLst>
                <a:ext uri="{FF2B5EF4-FFF2-40B4-BE49-F238E27FC236}">
                  <a16:creationId xmlns:a16="http://schemas.microsoft.com/office/drawing/2014/main" id="{01590537-A6A7-CCDE-475F-2DC4435962B3}"/>
                </a:ext>
              </a:extLst>
            </p:cNvPr>
            <p:cNvGrpSpPr/>
            <p:nvPr/>
          </p:nvGrpSpPr>
          <p:grpSpPr>
            <a:xfrm>
              <a:off x="4983557" y="2303518"/>
              <a:ext cx="235869" cy="183428"/>
              <a:chOff x="3996266" y="2798648"/>
              <a:chExt cx="358187" cy="270457"/>
            </a:xfrm>
          </p:grpSpPr>
          <p:sp>
            <p:nvSpPr>
              <p:cNvPr id="165" name="正方形/長方形 164">
                <a:extLst>
                  <a:ext uri="{FF2B5EF4-FFF2-40B4-BE49-F238E27FC236}">
                    <a16:creationId xmlns:a16="http://schemas.microsoft.com/office/drawing/2014/main" id="{9A0B408B-35CF-F2E4-7922-6ECB70D29AAB}"/>
                  </a:ext>
                </a:extLst>
              </p:cNvPr>
              <p:cNvSpPr/>
              <p:nvPr/>
            </p:nvSpPr>
            <p:spPr>
              <a:xfrm>
                <a:off x="3996266" y="2823571"/>
                <a:ext cx="245534" cy="24553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6" name="二等辺三角形 165">
                <a:extLst>
                  <a:ext uri="{FF2B5EF4-FFF2-40B4-BE49-F238E27FC236}">
                    <a16:creationId xmlns:a16="http://schemas.microsoft.com/office/drawing/2014/main" id="{34D39DF5-1D60-B63D-E1C0-BF70E4A037B8}"/>
                  </a:ext>
                </a:extLst>
              </p:cNvPr>
              <p:cNvSpPr/>
              <p:nvPr/>
            </p:nvSpPr>
            <p:spPr>
              <a:xfrm rot="2673933">
                <a:off x="4007257" y="2798648"/>
                <a:ext cx="347196" cy="173598"/>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62" name="グループ化 161">
              <a:extLst>
                <a:ext uri="{FF2B5EF4-FFF2-40B4-BE49-F238E27FC236}">
                  <a16:creationId xmlns:a16="http://schemas.microsoft.com/office/drawing/2014/main" id="{139DAC19-C706-807A-23D1-B90618DB1D54}"/>
                </a:ext>
              </a:extLst>
            </p:cNvPr>
            <p:cNvGrpSpPr/>
            <p:nvPr/>
          </p:nvGrpSpPr>
          <p:grpSpPr>
            <a:xfrm>
              <a:off x="4380787" y="2278191"/>
              <a:ext cx="235869" cy="183428"/>
              <a:chOff x="3996266" y="2798648"/>
              <a:chExt cx="358187" cy="270457"/>
            </a:xfrm>
          </p:grpSpPr>
          <p:sp>
            <p:nvSpPr>
              <p:cNvPr id="163" name="正方形/長方形 162">
                <a:extLst>
                  <a:ext uri="{FF2B5EF4-FFF2-40B4-BE49-F238E27FC236}">
                    <a16:creationId xmlns:a16="http://schemas.microsoft.com/office/drawing/2014/main" id="{8BACD629-BB19-19F9-BF1D-A531C60E83AC}"/>
                  </a:ext>
                </a:extLst>
              </p:cNvPr>
              <p:cNvSpPr/>
              <p:nvPr/>
            </p:nvSpPr>
            <p:spPr>
              <a:xfrm>
                <a:off x="3996266" y="2823571"/>
                <a:ext cx="245534" cy="24553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4" name="二等辺三角形 163">
                <a:extLst>
                  <a:ext uri="{FF2B5EF4-FFF2-40B4-BE49-F238E27FC236}">
                    <a16:creationId xmlns:a16="http://schemas.microsoft.com/office/drawing/2014/main" id="{2364D5F3-98D2-C814-038C-DBD2E942B40B}"/>
                  </a:ext>
                </a:extLst>
              </p:cNvPr>
              <p:cNvSpPr/>
              <p:nvPr/>
            </p:nvSpPr>
            <p:spPr>
              <a:xfrm rot="2673933">
                <a:off x="4007257" y="2798648"/>
                <a:ext cx="347196" cy="173598"/>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189" name="テキスト ボックス 188">
            <a:extLst>
              <a:ext uri="{FF2B5EF4-FFF2-40B4-BE49-F238E27FC236}">
                <a16:creationId xmlns:a16="http://schemas.microsoft.com/office/drawing/2014/main" id="{FFDAFAA8-14F6-02DA-A21F-87C23B2A7B22}"/>
              </a:ext>
            </a:extLst>
          </p:cNvPr>
          <p:cNvSpPr txBox="1"/>
          <p:nvPr/>
        </p:nvSpPr>
        <p:spPr>
          <a:xfrm>
            <a:off x="4033048" y="3748350"/>
            <a:ext cx="660076" cy="276999"/>
          </a:xfrm>
          <a:prstGeom prst="rect">
            <a:avLst/>
          </a:prstGeom>
          <a:noFill/>
        </p:spPr>
        <p:txBody>
          <a:bodyPr wrap="square" rtlCol="0">
            <a:spAutoFit/>
          </a:bodyPr>
          <a:lstStyle/>
          <a:p>
            <a:r>
              <a:rPr kumimoji="1" lang="en-US" altLang="ja-JP" sz="1200" dirty="0">
                <a:latin typeface="Arial" panose="020B0604020202020204" pitchFamily="34" charset="0"/>
                <a:cs typeface="Arial" panose="020B0604020202020204" pitchFamily="34" charset="0"/>
              </a:rPr>
              <a:t>DAH</a:t>
            </a:r>
            <a:endParaRPr kumimoji="1" lang="ja-JP" altLang="en-US" sz="1200" dirty="0">
              <a:latin typeface="Arial" panose="020B0604020202020204" pitchFamily="34" charset="0"/>
              <a:cs typeface="Arial" panose="020B0604020202020204" pitchFamily="34" charset="0"/>
            </a:endParaRPr>
          </a:p>
        </p:txBody>
      </p:sp>
      <p:sp>
        <p:nvSpPr>
          <p:cNvPr id="190" name="テキスト ボックス 189">
            <a:extLst>
              <a:ext uri="{FF2B5EF4-FFF2-40B4-BE49-F238E27FC236}">
                <a16:creationId xmlns:a16="http://schemas.microsoft.com/office/drawing/2014/main" id="{9D2413D3-9BE4-645A-2D4F-66ACA1E9F589}"/>
              </a:ext>
            </a:extLst>
          </p:cNvPr>
          <p:cNvSpPr txBox="1"/>
          <p:nvPr/>
        </p:nvSpPr>
        <p:spPr>
          <a:xfrm>
            <a:off x="4064580" y="6676931"/>
            <a:ext cx="1469551" cy="276999"/>
          </a:xfrm>
          <a:prstGeom prst="rect">
            <a:avLst/>
          </a:prstGeom>
          <a:noFill/>
        </p:spPr>
        <p:txBody>
          <a:bodyPr wrap="square" rtlCol="0">
            <a:spAutoFit/>
          </a:bodyPr>
          <a:lstStyle/>
          <a:p>
            <a:r>
              <a:rPr kumimoji="1" lang="en-US" altLang="ja-JP" sz="1200" i="1" dirty="0">
                <a:latin typeface="Arial" panose="020B0604020202020204" pitchFamily="34" charset="0"/>
                <a:cs typeface="Arial" panose="020B0604020202020204" pitchFamily="34" charset="0"/>
              </a:rPr>
              <a:t>N</a:t>
            </a:r>
            <a:r>
              <a:rPr kumimoji="1" lang="en-US" altLang="ja-JP" sz="1200" dirty="0">
                <a:latin typeface="Arial" panose="020B0604020202020204" pitchFamily="34" charset="0"/>
                <a:cs typeface="Arial" panose="020B0604020202020204" pitchFamily="34" charset="0"/>
              </a:rPr>
              <a:t>-</a:t>
            </a:r>
            <a:r>
              <a:rPr kumimoji="1" lang="en-US" altLang="ja-JP" sz="1200" dirty="0" err="1">
                <a:latin typeface="Arial" panose="020B0604020202020204" pitchFamily="34" charset="0"/>
                <a:cs typeface="Arial" panose="020B0604020202020204" pitchFamily="34" charset="0"/>
              </a:rPr>
              <a:t>sulfoheparosan</a:t>
            </a:r>
            <a:endParaRPr kumimoji="1" lang="ja-JP" alt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87772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88A70E2-987C-E55A-A6B9-B9E1E3A680A1}"/>
              </a:ext>
            </a:extLst>
          </p:cNvPr>
          <p:cNvSpPr txBox="1"/>
          <p:nvPr/>
        </p:nvSpPr>
        <p:spPr>
          <a:xfrm>
            <a:off x="206216" y="304857"/>
            <a:ext cx="279244" cy="276999"/>
          </a:xfrm>
          <a:prstGeom prst="rect">
            <a:avLst/>
          </a:prstGeom>
          <a:noFill/>
        </p:spPr>
        <p:txBody>
          <a:bodyPr wrap="none" rtlCol="0">
            <a:spAutoFit/>
          </a:bodyPr>
          <a:lstStyle/>
          <a:p>
            <a:r>
              <a:rPr lang="en-US" altLang="ja-JP" sz="1200" b="1" dirty="0">
                <a:latin typeface="Arial" panose="020B0604020202020204" pitchFamily="34" charset="0"/>
                <a:cs typeface="Arial" panose="020B0604020202020204" pitchFamily="34" charset="0"/>
              </a:rPr>
              <a:t>i)</a:t>
            </a:r>
            <a:endParaRPr lang="ja-JP" altLang="en-US" sz="1200" b="1" dirty="0">
              <a:latin typeface="Arial" panose="020B0604020202020204" pitchFamily="34" charset="0"/>
              <a:cs typeface="Arial" panose="020B0604020202020204" pitchFamily="34" charset="0"/>
            </a:endParaRPr>
          </a:p>
        </p:txBody>
      </p:sp>
      <p:sp>
        <p:nvSpPr>
          <p:cNvPr id="4" name="テキスト ボックス 3">
            <a:extLst>
              <a:ext uri="{FF2B5EF4-FFF2-40B4-BE49-F238E27FC236}">
                <a16:creationId xmlns:a16="http://schemas.microsoft.com/office/drawing/2014/main" id="{2E04CE4D-DF42-A89E-4F85-944B7B50CC82}"/>
              </a:ext>
            </a:extLst>
          </p:cNvPr>
          <p:cNvSpPr txBox="1"/>
          <p:nvPr/>
        </p:nvSpPr>
        <p:spPr>
          <a:xfrm>
            <a:off x="485460" y="327940"/>
            <a:ext cx="3429000" cy="253916"/>
          </a:xfrm>
          <a:prstGeom prst="rect">
            <a:avLst/>
          </a:prstGeom>
          <a:noFill/>
        </p:spPr>
        <p:txBody>
          <a:bodyPr wrap="square">
            <a:spAutoFit/>
          </a:bodyPr>
          <a:lstStyle/>
          <a:p>
            <a:pPr algn="just"/>
            <a:r>
              <a:rPr lang="en-US" altLang="ja-JP" sz="1050" i="1" kern="100" dirty="0" err="1">
                <a:effectLst/>
                <a:latin typeface="ＭＳ ゴシック" panose="020B0609070205080204" pitchFamily="49" charset="-128"/>
                <a:ea typeface="游明朝" panose="02020400000000000000" pitchFamily="18" charset="-128"/>
                <a:cs typeface="ＭＳ ゴシック" panose="020B0609070205080204" pitchFamily="49" charset="-128"/>
              </a:rPr>
              <a:t>rlmJ-Δgor</a:t>
            </a:r>
            <a:r>
              <a:rPr lang="en-US" altLang="ja-JP" sz="1050" kern="100" dirty="0">
                <a:effectLst/>
                <a:latin typeface="ＭＳ ゴシック" panose="020B0609070205080204" pitchFamily="49" charset="-128"/>
                <a:ea typeface="游明朝" panose="02020400000000000000" pitchFamily="18" charset="-128"/>
                <a:cs typeface="ＭＳ ゴシック" panose="020B0609070205080204" pitchFamily="49" charset="-128"/>
              </a:rPr>
              <a:t>(</a:t>
            </a:r>
            <a:r>
              <a:rPr lang="en-US" altLang="ja-JP" sz="1050" kern="100" dirty="0" err="1">
                <a:effectLst/>
                <a:latin typeface="ＭＳ ゴシック" panose="020B0609070205080204" pitchFamily="49" charset="-128"/>
                <a:ea typeface="游明朝" panose="02020400000000000000" pitchFamily="18" charset="-128"/>
                <a:cs typeface="ＭＳ ゴシック" panose="020B0609070205080204" pitchFamily="49" charset="-128"/>
              </a:rPr>
              <a:t>FRT</a:t>
            </a:r>
            <a:r>
              <a:rPr lang="en-US" altLang="ja-JP" sz="1050" kern="100" dirty="0">
                <a:effectLst/>
                <a:latin typeface="ＭＳ ゴシック" panose="020B0609070205080204" pitchFamily="49" charset="-128"/>
                <a:ea typeface="游明朝" panose="02020400000000000000" pitchFamily="18" charset="-128"/>
                <a:cs typeface="ＭＳ ゴシック" panose="020B0609070205080204" pitchFamily="49" charset="-128"/>
              </a:rPr>
              <a:t>)</a:t>
            </a:r>
            <a:r>
              <a:rPr lang="en-US" altLang="ja-JP" sz="1050" i="1" kern="100" dirty="0">
                <a:effectLst/>
                <a:latin typeface="ＭＳ ゴシック" panose="020B0609070205080204" pitchFamily="49" charset="-128"/>
                <a:ea typeface="游明朝" panose="02020400000000000000" pitchFamily="18" charset="-128"/>
                <a:cs typeface="ＭＳ ゴシック" panose="020B0609070205080204" pitchFamily="49" charset="-128"/>
              </a:rPr>
              <a:t>-</a:t>
            </a:r>
            <a:r>
              <a:rPr lang="en-US" altLang="ja-JP" sz="1050" i="1" kern="100" dirty="0" err="1">
                <a:effectLst/>
                <a:latin typeface="ＭＳ ゴシック" panose="020B0609070205080204" pitchFamily="49" charset="-128"/>
                <a:ea typeface="游明朝" panose="02020400000000000000" pitchFamily="18" charset="-128"/>
                <a:cs typeface="ＭＳ ゴシック" panose="020B0609070205080204" pitchFamily="49" charset="-128"/>
              </a:rPr>
              <a:t>dinQ-agrA-agrB-arsR</a:t>
            </a:r>
            <a:endParaRPr lang="ja-JP" altLang="ja-JP" sz="1050" kern="100" dirty="0">
              <a:effectLst/>
              <a:latin typeface="游明朝" panose="02020400000000000000" pitchFamily="18" charset="-128"/>
              <a:ea typeface="游明朝" panose="02020400000000000000" pitchFamily="18" charset="-128"/>
              <a:cs typeface="Courier New" panose="02070309020205020404" pitchFamily="49" charset="0"/>
            </a:endParaRPr>
          </a:p>
        </p:txBody>
      </p:sp>
      <p:pic>
        <p:nvPicPr>
          <p:cNvPr id="5" name="図 4">
            <a:extLst>
              <a:ext uri="{FF2B5EF4-FFF2-40B4-BE49-F238E27FC236}">
                <a16:creationId xmlns:a16="http://schemas.microsoft.com/office/drawing/2014/main" id="{A508DA74-6460-0995-2D5E-9C9179CA7659}"/>
              </a:ext>
            </a:extLst>
          </p:cNvPr>
          <p:cNvPicPr>
            <a:picLocks noChangeAspect="1"/>
          </p:cNvPicPr>
          <p:nvPr/>
        </p:nvPicPr>
        <p:blipFill>
          <a:blip r:embed="rId2"/>
          <a:stretch>
            <a:fillRect/>
          </a:stretch>
        </p:blipFill>
        <p:spPr>
          <a:xfrm>
            <a:off x="775371" y="604939"/>
            <a:ext cx="4054191" cy="975445"/>
          </a:xfrm>
          <a:prstGeom prst="rect">
            <a:avLst/>
          </a:prstGeom>
        </p:spPr>
      </p:pic>
      <p:pic>
        <p:nvPicPr>
          <p:cNvPr id="7" name="図 6">
            <a:extLst>
              <a:ext uri="{FF2B5EF4-FFF2-40B4-BE49-F238E27FC236}">
                <a16:creationId xmlns:a16="http://schemas.microsoft.com/office/drawing/2014/main" id="{6F8FE25A-7DD5-EF40-05AB-8E573EEBEB88}"/>
              </a:ext>
            </a:extLst>
          </p:cNvPr>
          <p:cNvPicPr>
            <a:picLocks noChangeAspect="1"/>
          </p:cNvPicPr>
          <p:nvPr/>
        </p:nvPicPr>
        <p:blipFill>
          <a:blip r:embed="rId3"/>
          <a:stretch>
            <a:fillRect/>
          </a:stretch>
        </p:blipFill>
        <p:spPr>
          <a:xfrm>
            <a:off x="962275" y="1766379"/>
            <a:ext cx="3867287" cy="4904794"/>
          </a:xfrm>
          <a:prstGeom prst="rect">
            <a:avLst/>
          </a:prstGeom>
        </p:spPr>
      </p:pic>
      <p:pic>
        <p:nvPicPr>
          <p:cNvPr id="9" name="図 8">
            <a:extLst>
              <a:ext uri="{FF2B5EF4-FFF2-40B4-BE49-F238E27FC236}">
                <a16:creationId xmlns:a16="http://schemas.microsoft.com/office/drawing/2014/main" id="{BAE43CA4-87EC-65AD-99F2-65646C69B244}"/>
              </a:ext>
            </a:extLst>
          </p:cNvPr>
          <p:cNvPicPr>
            <a:picLocks noChangeAspect="1"/>
          </p:cNvPicPr>
          <p:nvPr/>
        </p:nvPicPr>
        <p:blipFill>
          <a:blip r:embed="rId4"/>
          <a:stretch>
            <a:fillRect/>
          </a:stretch>
        </p:blipFill>
        <p:spPr>
          <a:xfrm>
            <a:off x="979209" y="6508181"/>
            <a:ext cx="3867286" cy="5078880"/>
          </a:xfrm>
          <a:prstGeom prst="rect">
            <a:avLst/>
          </a:prstGeom>
        </p:spPr>
      </p:pic>
    </p:spTree>
    <p:extLst>
      <p:ext uri="{BB962C8B-B14F-4D97-AF65-F5344CB8AC3E}">
        <p14:creationId xmlns:p14="http://schemas.microsoft.com/office/powerpoint/2010/main" val="35095210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35D4CD7B-8426-B56B-6CCD-B88004263C70}"/>
              </a:ext>
            </a:extLst>
          </p:cNvPr>
          <p:cNvSpPr txBox="1"/>
          <p:nvPr/>
        </p:nvSpPr>
        <p:spPr>
          <a:xfrm>
            <a:off x="206216" y="304857"/>
            <a:ext cx="279244" cy="276999"/>
          </a:xfrm>
          <a:prstGeom prst="rect">
            <a:avLst/>
          </a:prstGeom>
          <a:noFill/>
        </p:spPr>
        <p:txBody>
          <a:bodyPr wrap="none" rtlCol="0">
            <a:spAutoFit/>
          </a:bodyPr>
          <a:lstStyle/>
          <a:p>
            <a:r>
              <a:rPr lang="en-US" altLang="ja-JP" sz="1200" b="1" dirty="0">
                <a:latin typeface="Arial" panose="020B0604020202020204" pitchFamily="34" charset="0"/>
                <a:cs typeface="Arial" panose="020B0604020202020204" pitchFamily="34" charset="0"/>
              </a:rPr>
              <a:t>j)</a:t>
            </a:r>
            <a:endParaRPr lang="ja-JP" altLang="en-US" sz="1200" b="1" dirty="0">
              <a:latin typeface="Arial" panose="020B0604020202020204" pitchFamily="34" charset="0"/>
              <a:cs typeface="Arial" panose="020B0604020202020204" pitchFamily="34" charset="0"/>
            </a:endParaRPr>
          </a:p>
        </p:txBody>
      </p:sp>
      <p:pic>
        <p:nvPicPr>
          <p:cNvPr id="3" name="図 2">
            <a:extLst>
              <a:ext uri="{FF2B5EF4-FFF2-40B4-BE49-F238E27FC236}">
                <a16:creationId xmlns:a16="http://schemas.microsoft.com/office/drawing/2014/main" id="{F8BAD915-203C-FB9C-D4F2-7A173FEB716B}"/>
              </a:ext>
            </a:extLst>
          </p:cNvPr>
          <p:cNvPicPr>
            <a:picLocks noChangeAspect="1"/>
          </p:cNvPicPr>
          <p:nvPr/>
        </p:nvPicPr>
        <p:blipFill>
          <a:blip r:embed="rId2"/>
          <a:stretch>
            <a:fillRect/>
          </a:stretch>
        </p:blipFill>
        <p:spPr>
          <a:xfrm>
            <a:off x="968216" y="761590"/>
            <a:ext cx="3732526" cy="4741288"/>
          </a:xfrm>
          <a:prstGeom prst="rect">
            <a:avLst/>
          </a:prstGeom>
        </p:spPr>
      </p:pic>
      <p:pic>
        <p:nvPicPr>
          <p:cNvPr id="5" name="図 4">
            <a:extLst>
              <a:ext uri="{FF2B5EF4-FFF2-40B4-BE49-F238E27FC236}">
                <a16:creationId xmlns:a16="http://schemas.microsoft.com/office/drawing/2014/main" id="{B5A30E47-EB92-065B-215F-CEBB642E507C}"/>
              </a:ext>
            </a:extLst>
          </p:cNvPr>
          <p:cNvPicPr>
            <a:picLocks noChangeAspect="1"/>
          </p:cNvPicPr>
          <p:nvPr/>
        </p:nvPicPr>
        <p:blipFill>
          <a:blip r:embed="rId3"/>
          <a:stretch>
            <a:fillRect/>
          </a:stretch>
        </p:blipFill>
        <p:spPr>
          <a:xfrm>
            <a:off x="968216" y="5502878"/>
            <a:ext cx="3732526" cy="4583175"/>
          </a:xfrm>
          <a:prstGeom prst="rect">
            <a:avLst/>
          </a:prstGeom>
        </p:spPr>
      </p:pic>
      <p:sp>
        <p:nvSpPr>
          <p:cNvPr id="6" name="テキスト ボックス 5">
            <a:extLst>
              <a:ext uri="{FF2B5EF4-FFF2-40B4-BE49-F238E27FC236}">
                <a16:creationId xmlns:a16="http://schemas.microsoft.com/office/drawing/2014/main" id="{CE02224E-DA56-20C7-AAD6-F1D13BDDEEE3}"/>
              </a:ext>
            </a:extLst>
          </p:cNvPr>
          <p:cNvSpPr txBox="1"/>
          <p:nvPr/>
        </p:nvSpPr>
        <p:spPr>
          <a:xfrm>
            <a:off x="485460" y="327940"/>
            <a:ext cx="4419826" cy="415498"/>
          </a:xfrm>
          <a:prstGeom prst="rect">
            <a:avLst/>
          </a:prstGeom>
          <a:noFill/>
        </p:spPr>
        <p:txBody>
          <a:bodyPr wrap="square">
            <a:spAutoFit/>
          </a:bodyPr>
          <a:lstStyle/>
          <a:p>
            <a:pPr algn="just"/>
            <a:r>
              <a:rPr lang="en-US" altLang="ja-JP" sz="1050" kern="100" dirty="0">
                <a:effectLst/>
                <a:latin typeface="ＭＳ ゴシック" panose="020B0609070205080204" pitchFamily="49" charset="-128"/>
                <a:ea typeface="游明朝" panose="02020400000000000000" pitchFamily="18" charset="-128"/>
                <a:cs typeface="ＭＳ ゴシック" panose="020B0609070205080204" pitchFamily="49" charset="-128"/>
              </a:rPr>
              <a:t>Sequence of </a:t>
            </a:r>
            <a:r>
              <a:rPr lang="en-US" altLang="ja-JP" sz="1050" i="1" kern="100" dirty="0" err="1">
                <a:effectLst/>
                <a:latin typeface="ＭＳ ゴシック" panose="020B0609070205080204" pitchFamily="49" charset="-128"/>
                <a:ea typeface="游明朝" panose="02020400000000000000" pitchFamily="18" charset="-128"/>
                <a:cs typeface="ＭＳ ゴシック" panose="020B0609070205080204" pitchFamily="49" charset="-128"/>
              </a:rPr>
              <a:t>aphC</a:t>
            </a:r>
            <a:r>
              <a:rPr lang="en-US" altLang="ja-JP" sz="1050" i="1" kern="100" dirty="0">
                <a:effectLst/>
                <a:latin typeface="ＭＳ ゴシック" panose="020B0609070205080204" pitchFamily="49" charset="-128"/>
                <a:ea typeface="游明朝" panose="02020400000000000000" pitchFamily="18" charset="-128"/>
                <a:cs typeface="ＭＳ ゴシック" panose="020B0609070205080204" pitchFamily="49" charset="-128"/>
              </a:rPr>
              <a:t> </a:t>
            </a:r>
            <a:r>
              <a:rPr lang="en-US" altLang="ja-JP" sz="1050" kern="100" dirty="0">
                <a:effectLst/>
                <a:latin typeface="ＭＳ ゴシック" panose="020B0609070205080204" pitchFamily="49" charset="-128"/>
                <a:ea typeface="游明朝" panose="02020400000000000000" pitchFamily="18" charset="-128"/>
                <a:cs typeface="ＭＳ ゴシック" panose="020B0609070205080204" pitchFamily="49" charset="-128"/>
              </a:rPr>
              <a:t>wild type (upper line), </a:t>
            </a:r>
            <a:r>
              <a:rPr lang="en-US" altLang="ja-JP" sz="1050" kern="100" dirty="0" err="1">
                <a:effectLst/>
                <a:latin typeface="ＭＳ ゴシック" panose="020B0609070205080204" pitchFamily="49" charset="-128"/>
                <a:ea typeface="游明朝" panose="02020400000000000000" pitchFamily="18" charset="-128"/>
                <a:cs typeface="ＭＳ ゴシック" panose="020B0609070205080204" pitchFamily="49" charset="-128"/>
              </a:rPr>
              <a:t>Y39D</a:t>
            </a:r>
            <a:r>
              <a:rPr lang="en-US" altLang="ja-JP" sz="1050" kern="100" dirty="0">
                <a:effectLst/>
                <a:latin typeface="ＭＳ ゴシック" panose="020B0609070205080204" pitchFamily="49" charset="-128"/>
                <a:ea typeface="游明朝" panose="02020400000000000000" pitchFamily="18" charset="-128"/>
                <a:cs typeface="ＭＳ ゴシック" panose="020B0609070205080204" pitchFamily="49" charset="-128"/>
              </a:rPr>
              <a:t> (</a:t>
            </a:r>
            <a:r>
              <a:rPr lang="en-US" altLang="ja-JP" sz="1050" kern="100" dirty="0" err="1">
                <a:effectLst/>
                <a:latin typeface="ＭＳ ゴシック" panose="020B0609070205080204" pitchFamily="49" charset="-128"/>
                <a:ea typeface="游明朝" panose="02020400000000000000" pitchFamily="18" charset="-128"/>
                <a:cs typeface="ＭＳ ゴシック" panose="020B0609070205080204" pitchFamily="49" charset="-128"/>
              </a:rPr>
              <a:t>middle</a:t>
            </a:r>
            <a:r>
              <a:rPr lang="en-US" altLang="ja-JP" sz="1050" kern="100" dirty="0" err="1">
                <a:latin typeface="ＭＳ ゴシック" panose="020B0609070205080204" pitchFamily="49" charset="-128"/>
                <a:ea typeface="游明朝" panose="02020400000000000000" pitchFamily="18" charset="-128"/>
                <a:cs typeface="ＭＳ ゴシック" panose="020B0609070205080204" pitchFamily="49" charset="-128"/>
              </a:rPr>
              <a:t>line</a:t>
            </a:r>
            <a:r>
              <a:rPr lang="en-US" altLang="ja-JP" sz="1050" kern="100" dirty="0">
                <a:latin typeface="ＭＳ ゴシック" panose="020B0609070205080204" pitchFamily="49" charset="-128"/>
                <a:ea typeface="游明朝" panose="02020400000000000000" pitchFamily="18" charset="-128"/>
                <a:cs typeface="ＭＳ ゴシック" panose="020B0609070205080204" pitchFamily="49" charset="-128"/>
              </a:rPr>
              <a:t>),</a:t>
            </a:r>
            <a:r>
              <a:rPr lang="ja-JP" altLang="en-US" sz="1050" kern="100" dirty="0">
                <a:latin typeface="ＭＳ ゴシック" panose="020B0609070205080204" pitchFamily="49" charset="-128"/>
                <a:ea typeface="游明朝" panose="02020400000000000000" pitchFamily="18" charset="-128"/>
                <a:cs typeface="ＭＳ ゴシック" panose="020B0609070205080204" pitchFamily="49" charset="-128"/>
              </a:rPr>
              <a:t> </a:t>
            </a:r>
            <a:r>
              <a:rPr lang="en-US" altLang="ja-JP" sz="1050" kern="100" dirty="0">
                <a:latin typeface="ＭＳ ゴシック" panose="020B0609070205080204" pitchFamily="49" charset="-128"/>
                <a:ea typeface="游明朝" panose="02020400000000000000" pitchFamily="18" charset="-128"/>
                <a:cs typeface="ＭＳ ゴシック" panose="020B0609070205080204" pitchFamily="49" charset="-128"/>
              </a:rPr>
              <a:t>and</a:t>
            </a:r>
            <a:r>
              <a:rPr lang="ja-JP" altLang="en-US" sz="1050" kern="100" dirty="0">
                <a:latin typeface="ＭＳ ゴシック" panose="020B0609070205080204" pitchFamily="49" charset="-128"/>
                <a:ea typeface="游明朝" panose="02020400000000000000" pitchFamily="18" charset="-128"/>
                <a:cs typeface="ＭＳ ゴシック" panose="020B0609070205080204" pitchFamily="49" charset="-128"/>
              </a:rPr>
              <a:t> </a:t>
            </a:r>
            <a:r>
              <a:rPr lang="en-US" altLang="ja-JP" sz="1050" kern="100" dirty="0" err="1">
                <a:latin typeface="ＭＳ ゴシック" panose="020B0609070205080204" pitchFamily="49" charset="-128"/>
                <a:ea typeface="游明朝" panose="02020400000000000000" pitchFamily="18" charset="-128"/>
                <a:cs typeface="ＭＳ ゴシック" panose="020B0609070205080204" pitchFamily="49" charset="-128"/>
              </a:rPr>
              <a:t>ΔF37</a:t>
            </a:r>
            <a:r>
              <a:rPr lang="en-US" altLang="ja-JP" sz="1050" kern="100" dirty="0">
                <a:latin typeface="ＭＳ ゴシック" panose="020B0609070205080204" pitchFamily="49" charset="-128"/>
                <a:ea typeface="游明朝" panose="02020400000000000000" pitchFamily="18" charset="-128"/>
                <a:cs typeface="ＭＳ ゴシック" panose="020B0609070205080204" pitchFamily="49" charset="-128"/>
              </a:rPr>
              <a:t>(bottom line)</a:t>
            </a:r>
            <a:endParaRPr lang="ja-JP" altLang="ja-JP" sz="1050" kern="100" dirty="0">
              <a:effectLst/>
              <a:latin typeface="游明朝" panose="02020400000000000000" pitchFamily="18" charset="-128"/>
              <a:ea typeface="游明朝" panose="02020400000000000000" pitchFamily="18" charset="-128"/>
              <a:cs typeface="Courier New" panose="02070309020205020404" pitchFamily="49" charset="0"/>
            </a:endParaRPr>
          </a:p>
        </p:txBody>
      </p:sp>
    </p:spTree>
    <p:extLst>
      <p:ext uri="{BB962C8B-B14F-4D97-AF65-F5344CB8AC3E}">
        <p14:creationId xmlns:p14="http://schemas.microsoft.com/office/powerpoint/2010/main" val="35847771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225480F-4AFC-5F8D-28E0-61739CF1E110}"/>
              </a:ext>
            </a:extLst>
          </p:cNvPr>
          <p:cNvSpPr txBox="1"/>
          <p:nvPr/>
        </p:nvSpPr>
        <p:spPr>
          <a:xfrm>
            <a:off x="206216" y="304857"/>
            <a:ext cx="320922" cy="276999"/>
          </a:xfrm>
          <a:prstGeom prst="rect">
            <a:avLst/>
          </a:prstGeom>
          <a:noFill/>
        </p:spPr>
        <p:txBody>
          <a:bodyPr wrap="none" rtlCol="0">
            <a:spAutoFit/>
          </a:bodyPr>
          <a:lstStyle/>
          <a:p>
            <a:r>
              <a:rPr lang="en-US" altLang="ja-JP" sz="1200" b="1" dirty="0">
                <a:latin typeface="Arial" panose="020B0604020202020204" pitchFamily="34" charset="0"/>
                <a:cs typeface="Arial" panose="020B0604020202020204" pitchFamily="34" charset="0"/>
              </a:rPr>
              <a:t>k)</a:t>
            </a:r>
            <a:endParaRPr lang="ja-JP" altLang="en-US" sz="1200" b="1"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4488AAF5-0811-456B-0781-0F3AC597E6D8}"/>
              </a:ext>
            </a:extLst>
          </p:cNvPr>
          <p:cNvSpPr>
            <a:spLocks noChangeArrowheads="1"/>
          </p:cNvSpPr>
          <p:nvPr/>
        </p:nvSpPr>
        <p:spPr bwMode="auto">
          <a:xfrm>
            <a:off x="645583" y="443356"/>
            <a:ext cx="3606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ja-JP" sz="1000" b="0" i="1" u="none" strike="noStrike" cap="none" normalizeH="0" baseline="0" dirty="0" err="1">
                <a:ln>
                  <a:noFill/>
                </a:ln>
                <a:solidFill>
                  <a:schemeClr val="tx1"/>
                </a:solidFill>
                <a:effectLst/>
                <a:latin typeface="Symbol" panose="05050102010706020507" pitchFamily="18" charset="2"/>
                <a:ea typeface="ＭＳ ゴシック" panose="020B0609070205080204" pitchFamily="49" charset="-128"/>
                <a:cs typeface="ＭＳ ゴシック" panose="020B0609070205080204" pitchFamily="49" charset="-128"/>
              </a:rPr>
              <a:t>D</a:t>
            </a:r>
            <a:r>
              <a:rPr kumimoji="0" lang="fr-FR" altLang="ja-JP" sz="1000" b="0" i="1" u="none" strike="noStrike" cap="none" normalizeH="0" baseline="0" dirty="0" err="1">
                <a:ln>
                  <a:noFill/>
                </a:ln>
                <a:solidFill>
                  <a:schemeClr val="tx1"/>
                </a:solidFill>
                <a:effectLst/>
                <a:latin typeface="游明朝" panose="02020400000000000000" pitchFamily="18" charset="-128"/>
                <a:ea typeface="游明朝" panose="02020400000000000000" pitchFamily="18" charset="-128"/>
                <a:cs typeface="ＭＳ ゴシック" panose="020B0609070205080204" pitchFamily="49" charset="-128"/>
              </a:rPr>
              <a:t>amn</a:t>
            </a:r>
            <a:r>
              <a:rPr kumimoji="0" lang="fr-FR" altLang="ja-JP" sz="10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cs typeface="ＭＳ ゴシック" panose="020B0609070205080204" pitchFamily="49" charset="-128"/>
              </a:rPr>
              <a:t>::</a:t>
            </a:r>
            <a:r>
              <a:rPr kumimoji="0" lang="fr-FR" altLang="ja-JP" sz="1000" b="0" i="0" u="none" strike="noStrike" cap="none" normalizeH="0" baseline="0" dirty="0" err="1">
                <a:ln>
                  <a:noFill/>
                </a:ln>
                <a:solidFill>
                  <a:schemeClr val="tx1"/>
                </a:solidFill>
                <a:effectLst/>
                <a:latin typeface="游明朝" panose="02020400000000000000" pitchFamily="18" charset="-128"/>
                <a:ea typeface="游明朝" panose="02020400000000000000" pitchFamily="18" charset="-128"/>
                <a:cs typeface="ＭＳ ゴシック" panose="020B0609070205080204" pitchFamily="49" charset="-128"/>
              </a:rPr>
              <a:t>T7</a:t>
            </a:r>
            <a:r>
              <a:rPr kumimoji="0" lang="fr-FR" altLang="ja-JP" sz="10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cs typeface="ＭＳ ゴシック" panose="020B0609070205080204" pitchFamily="49" charset="-128"/>
              </a:rPr>
              <a:t> </a:t>
            </a:r>
            <a:r>
              <a:rPr kumimoji="0" lang="fr-FR" altLang="ja-JP" sz="1000" b="0" i="0" u="none" strike="noStrike" cap="none" normalizeH="0" baseline="0" dirty="0" err="1">
                <a:ln>
                  <a:noFill/>
                </a:ln>
                <a:solidFill>
                  <a:schemeClr val="tx1"/>
                </a:solidFill>
                <a:effectLst/>
                <a:latin typeface="游明朝" panose="02020400000000000000" pitchFamily="18" charset="-128"/>
                <a:ea typeface="游明朝" panose="02020400000000000000" pitchFamily="18" charset="-128"/>
                <a:cs typeface="ＭＳ ゴシック" panose="020B0609070205080204" pitchFamily="49" charset="-128"/>
              </a:rPr>
              <a:t>promoter-</a:t>
            </a:r>
            <a:r>
              <a:rPr kumimoji="0" lang="fr-FR" altLang="ja-JP" sz="1000" b="0" i="1" u="none" strike="noStrike" cap="none" normalizeH="0" baseline="0" dirty="0" err="1">
                <a:ln>
                  <a:noFill/>
                </a:ln>
                <a:solidFill>
                  <a:schemeClr val="tx1"/>
                </a:solidFill>
                <a:effectLst/>
                <a:latin typeface="游明朝" panose="02020400000000000000" pitchFamily="18" charset="-128"/>
                <a:ea typeface="游明朝" panose="02020400000000000000" pitchFamily="18" charset="-128"/>
                <a:cs typeface="ＭＳ ゴシック" panose="020B0609070205080204" pitchFamily="49" charset="-128"/>
              </a:rPr>
              <a:t>MET3</a:t>
            </a:r>
            <a:r>
              <a:rPr kumimoji="0" lang="fr-FR" altLang="ja-JP" sz="1000" b="0" i="0" u="none" strike="noStrike" cap="none" normalizeH="0" baseline="0" dirty="0" err="1">
                <a:ln>
                  <a:noFill/>
                </a:ln>
                <a:solidFill>
                  <a:schemeClr val="tx1"/>
                </a:solidFill>
                <a:effectLst/>
                <a:latin typeface="游明朝" panose="02020400000000000000" pitchFamily="18" charset="-128"/>
                <a:ea typeface="游明朝" panose="02020400000000000000" pitchFamily="18" charset="-128"/>
                <a:cs typeface="ＭＳ ゴシック" panose="020B0609070205080204" pitchFamily="49" charset="-128"/>
              </a:rPr>
              <a:t>-RBS-</a:t>
            </a:r>
            <a:r>
              <a:rPr kumimoji="0" lang="fr-FR" altLang="ja-JP" sz="1000" b="0" i="1" u="none" strike="noStrike" cap="none" normalizeH="0" baseline="0" dirty="0" err="1">
                <a:ln>
                  <a:noFill/>
                </a:ln>
                <a:solidFill>
                  <a:schemeClr val="tx1"/>
                </a:solidFill>
                <a:effectLst/>
                <a:latin typeface="游明朝" panose="02020400000000000000" pitchFamily="18" charset="-128"/>
                <a:ea typeface="游明朝" panose="02020400000000000000" pitchFamily="18" charset="-128"/>
                <a:cs typeface="ＭＳ ゴシック" panose="020B0609070205080204" pitchFamily="49" charset="-128"/>
              </a:rPr>
              <a:t>MET14</a:t>
            </a:r>
            <a:r>
              <a:rPr kumimoji="0" lang="fr-FR" altLang="ja-JP" sz="1000" b="0" i="0" u="none" strike="noStrike" cap="none" normalizeH="0" baseline="0" dirty="0" err="1">
                <a:ln>
                  <a:noFill/>
                </a:ln>
                <a:solidFill>
                  <a:schemeClr val="tx1"/>
                </a:solidFill>
                <a:effectLst/>
                <a:latin typeface="游明朝" panose="02020400000000000000" pitchFamily="18" charset="-128"/>
                <a:ea typeface="游明朝" panose="02020400000000000000" pitchFamily="18" charset="-128"/>
                <a:cs typeface="ＭＳ ゴシック" panose="020B0609070205080204" pitchFamily="49" charset="-128"/>
              </a:rPr>
              <a:t>-T7</a:t>
            </a:r>
            <a:r>
              <a:rPr kumimoji="0" lang="fr-FR" altLang="ja-JP" sz="10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cs typeface="ＭＳ ゴシック" panose="020B0609070205080204" pitchFamily="49" charset="-128"/>
              </a:rPr>
              <a:t> </a:t>
            </a:r>
            <a:r>
              <a:rPr kumimoji="0" lang="fr-FR" altLang="ja-JP" sz="1000" b="0" i="0" u="none" strike="noStrike" cap="none" normalizeH="0" baseline="0" dirty="0" err="1">
                <a:ln>
                  <a:noFill/>
                </a:ln>
                <a:solidFill>
                  <a:schemeClr val="tx1"/>
                </a:solidFill>
                <a:effectLst/>
                <a:latin typeface="游明朝" panose="02020400000000000000" pitchFamily="18" charset="-128"/>
                <a:ea typeface="游明朝" panose="02020400000000000000" pitchFamily="18" charset="-128"/>
                <a:cs typeface="ＭＳ ゴシック" panose="020B0609070205080204" pitchFamily="49" charset="-128"/>
              </a:rPr>
              <a:t>terminator</a:t>
            </a:r>
            <a:endParaRPr kumimoji="0" lang="fr-FR" altLang="ja-JP" sz="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ja-JP" sz="1800" b="0" i="0" u="none" strike="noStrike" cap="none" normalizeH="0" baseline="0" dirty="0">
              <a:ln>
                <a:noFill/>
              </a:ln>
              <a:solidFill>
                <a:schemeClr val="tx1"/>
              </a:solidFill>
              <a:effectLst/>
              <a:latin typeface="Arial" panose="020B0604020202020204" pitchFamily="34" charset="0"/>
            </a:endParaRPr>
          </a:p>
        </p:txBody>
      </p:sp>
      <p:pic>
        <p:nvPicPr>
          <p:cNvPr id="1025" name="図 1">
            <a:extLst>
              <a:ext uri="{FF2B5EF4-FFF2-40B4-BE49-F238E27FC236}">
                <a16:creationId xmlns:a16="http://schemas.microsoft.com/office/drawing/2014/main" id="{414C6254-681A-2B09-515D-C03C98552F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600" y="762057"/>
            <a:ext cx="3143250" cy="476250"/>
          </a:xfrm>
          <a:prstGeom prst="rect">
            <a:avLst/>
          </a:prstGeom>
          <a:noFill/>
          <a:extLst>
            <a:ext uri="{909E8E84-426E-40DD-AFC4-6F175D3DCCD1}">
              <a14:hiddenFill xmlns:a14="http://schemas.microsoft.com/office/drawing/2010/main">
                <a:solidFill>
                  <a:srgbClr val="FFFFFF"/>
                </a:solidFill>
              </a14:hiddenFill>
            </a:ext>
          </a:extLst>
        </p:spPr>
      </p:pic>
      <p:pic>
        <p:nvPicPr>
          <p:cNvPr id="6" name="図 5">
            <a:extLst>
              <a:ext uri="{FF2B5EF4-FFF2-40B4-BE49-F238E27FC236}">
                <a16:creationId xmlns:a16="http://schemas.microsoft.com/office/drawing/2014/main" id="{2A8E8621-1DC9-2C63-D016-A331C3A736C3}"/>
              </a:ext>
            </a:extLst>
          </p:cNvPr>
          <p:cNvPicPr>
            <a:picLocks noChangeAspect="1"/>
          </p:cNvPicPr>
          <p:nvPr/>
        </p:nvPicPr>
        <p:blipFill>
          <a:blip r:embed="rId3"/>
          <a:stretch>
            <a:fillRect/>
          </a:stretch>
        </p:blipFill>
        <p:spPr>
          <a:xfrm>
            <a:off x="32890" y="1406660"/>
            <a:ext cx="3396110" cy="5537402"/>
          </a:xfrm>
          <a:prstGeom prst="rect">
            <a:avLst/>
          </a:prstGeom>
        </p:spPr>
      </p:pic>
      <p:pic>
        <p:nvPicPr>
          <p:cNvPr id="8" name="図 7">
            <a:extLst>
              <a:ext uri="{FF2B5EF4-FFF2-40B4-BE49-F238E27FC236}">
                <a16:creationId xmlns:a16="http://schemas.microsoft.com/office/drawing/2014/main" id="{2274699C-A878-ED3E-0E34-95B56F90EB4B}"/>
              </a:ext>
            </a:extLst>
          </p:cNvPr>
          <p:cNvPicPr>
            <a:picLocks noChangeAspect="1"/>
          </p:cNvPicPr>
          <p:nvPr/>
        </p:nvPicPr>
        <p:blipFill>
          <a:blip r:embed="rId4"/>
          <a:stretch>
            <a:fillRect/>
          </a:stretch>
        </p:blipFill>
        <p:spPr>
          <a:xfrm>
            <a:off x="3285067" y="1791380"/>
            <a:ext cx="3396109" cy="5075695"/>
          </a:xfrm>
          <a:prstGeom prst="rect">
            <a:avLst/>
          </a:prstGeom>
        </p:spPr>
      </p:pic>
    </p:spTree>
    <p:extLst>
      <p:ext uri="{BB962C8B-B14F-4D97-AF65-F5344CB8AC3E}">
        <p14:creationId xmlns:p14="http://schemas.microsoft.com/office/powerpoint/2010/main" val="6939676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64620A47-3E29-D28C-CC0B-8E9459768F20}"/>
              </a:ext>
            </a:extLst>
          </p:cNvPr>
          <p:cNvSpPr txBox="1"/>
          <p:nvPr/>
        </p:nvSpPr>
        <p:spPr>
          <a:xfrm>
            <a:off x="206216" y="304857"/>
            <a:ext cx="279244" cy="276999"/>
          </a:xfrm>
          <a:prstGeom prst="rect">
            <a:avLst/>
          </a:prstGeom>
          <a:noFill/>
        </p:spPr>
        <p:txBody>
          <a:bodyPr wrap="none" rtlCol="0">
            <a:spAutoFit/>
          </a:bodyPr>
          <a:lstStyle/>
          <a:p>
            <a:r>
              <a:rPr lang="en-US" altLang="ja-JP" sz="1200" b="1" dirty="0">
                <a:latin typeface="Arial" panose="020B0604020202020204" pitchFamily="34" charset="0"/>
                <a:cs typeface="Arial" panose="020B0604020202020204" pitchFamily="34" charset="0"/>
              </a:rPr>
              <a:t>l)</a:t>
            </a:r>
            <a:endParaRPr lang="ja-JP" altLang="en-US" sz="1200" b="1" dirty="0">
              <a:latin typeface="Arial" panose="020B0604020202020204" pitchFamily="34" charset="0"/>
              <a:cs typeface="Arial" panose="020B0604020202020204" pitchFamily="34" charset="0"/>
            </a:endParaRPr>
          </a:p>
        </p:txBody>
      </p:sp>
      <p:pic>
        <p:nvPicPr>
          <p:cNvPr id="6" name="図 5">
            <a:extLst>
              <a:ext uri="{FF2B5EF4-FFF2-40B4-BE49-F238E27FC236}">
                <a16:creationId xmlns:a16="http://schemas.microsoft.com/office/drawing/2014/main" id="{C8B8E2BA-A7C2-EE21-72DF-1A0DE6C84681}"/>
              </a:ext>
            </a:extLst>
          </p:cNvPr>
          <p:cNvPicPr>
            <a:picLocks noChangeAspect="1"/>
          </p:cNvPicPr>
          <p:nvPr/>
        </p:nvPicPr>
        <p:blipFill>
          <a:blip r:embed="rId2"/>
          <a:stretch>
            <a:fillRect/>
          </a:stretch>
        </p:blipFill>
        <p:spPr>
          <a:xfrm>
            <a:off x="527340" y="351732"/>
            <a:ext cx="5044440" cy="230124"/>
          </a:xfrm>
          <a:prstGeom prst="rect">
            <a:avLst/>
          </a:prstGeom>
        </p:spPr>
      </p:pic>
      <p:pic>
        <p:nvPicPr>
          <p:cNvPr id="7" name="図 6">
            <a:extLst>
              <a:ext uri="{FF2B5EF4-FFF2-40B4-BE49-F238E27FC236}">
                <a16:creationId xmlns:a16="http://schemas.microsoft.com/office/drawing/2014/main" id="{F3D85EA9-DA79-6AD1-EF47-068DB5964213}"/>
              </a:ext>
            </a:extLst>
          </p:cNvPr>
          <p:cNvPicPr>
            <a:picLocks noChangeAspect="1"/>
          </p:cNvPicPr>
          <p:nvPr/>
        </p:nvPicPr>
        <p:blipFill>
          <a:blip r:embed="rId3"/>
          <a:stretch>
            <a:fillRect/>
          </a:stretch>
        </p:blipFill>
        <p:spPr>
          <a:xfrm>
            <a:off x="527340" y="761302"/>
            <a:ext cx="5212532" cy="475529"/>
          </a:xfrm>
          <a:prstGeom prst="rect">
            <a:avLst/>
          </a:prstGeom>
        </p:spPr>
      </p:pic>
      <p:pic>
        <p:nvPicPr>
          <p:cNvPr id="9" name="図 8">
            <a:extLst>
              <a:ext uri="{FF2B5EF4-FFF2-40B4-BE49-F238E27FC236}">
                <a16:creationId xmlns:a16="http://schemas.microsoft.com/office/drawing/2014/main" id="{14D65A28-E2BD-FA4E-D593-4F26CE8BD233}"/>
              </a:ext>
            </a:extLst>
          </p:cNvPr>
          <p:cNvPicPr>
            <a:picLocks noChangeAspect="1"/>
          </p:cNvPicPr>
          <p:nvPr/>
        </p:nvPicPr>
        <p:blipFill>
          <a:blip r:embed="rId4"/>
          <a:stretch>
            <a:fillRect/>
          </a:stretch>
        </p:blipFill>
        <p:spPr>
          <a:xfrm>
            <a:off x="0" y="1416277"/>
            <a:ext cx="3386853" cy="4908380"/>
          </a:xfrm>
          <a:prstGeom prst="rect">
            <a:avLst/>
          </a:prstGeom>
        </p:spPr>
      </p:pic>
      <p:pic>
        <p:nvPicPr>
          <p:cNvPr id="11" name="図 10">
            <a:extLst>
              <a:ext uri="{FF2B5EF4-FFF2-40B4-BE49-F238E27FC236}">
                <a16:creationId xmlns:a16="http://schemas.microsoft.com/office/drawing/2014/main" id="{27561E5D-089C-91CA-666F-DFC72215150A}"/>
              </a:ext>
            </a:extLst>
          </p:cNvPr>
          <p:cNvPicPr>
            <a:picLocks noChangeAspect="1"/>
          </p:cNvPicPr>
          <p:nvPr/>
        </p:nvPicPr>
        <p:blipFill>
          <a:blip r:embed="rId5"/>
          <a:stretch>
            <a:fillRect/>
          </a:stretch>
        </p:blipFill>
        <p:spPr>
          <a:xfrm>
            <a:off x="42146" y="6483448"/>
            <a:ext cx="3386854" cy="5522311"/>
          </a:xfrm>
          <a:prstGeom prst="rect">
            <a:avLst/>
          </a:prstGeom>
        </p:spPr>
      </p:pic>
      <p:pic>
        <p:nvPicPr>
          <p:cNvPr id="13" name="図 12">
            <a:extLst>
              <a:ext uri="{FF2B5EF4-FFF2-40B4-BE49-F238E27FC236}">
                <a16:creationId xmlns:a16="http://schemas.microsoft.com/office/drawing/2014/main" id="{B263D7EF-6279-6E0C-0917-95C5E3F55BD8}"/>
              </a:ext>
            </a:extLst>
          </p:cNvPr>
          <p:cNvPicPr>
            <a:picLocks noChangeAspect="1"/>
          </p:cNvPicPr>
          <p:nvPr/>
        </p:nvPicPr>
        <p:blipFill>
          <a:blip r:embed="rId6"/>
          <a:stretch>
            <a:fillRect/>
          </a:stretch>
        </p:blipFill>
        <p:spPr>
          <a:xfrm>
            <a:off x="3386853" y="1602901"/>
            <a:ext cx="3386854" cy="5522311"/>
          </a:xfrm>
          <a:prstGeom prst="rect">
            <a:avLst/>
          </a:prstGeom>
        </p:spPr>
      </p:pic>
      <p:pic>
        <p:nvPicPr>
          <p:cNvPr id="15" name="図 14">
            <a:extLst>
              <a:ext uri="{FF2B5EF4-FFF2-40B4-BE49-F238E27FC236}">
                <a16:creationId xmlns:a16="http://schemas.microsoft.com/office/drawing/2014/main" id="{13BF13A2-8C34-D34A-286D-A99ACB32C9D0}"/>
              </a:ext>
            </a:extLst>
          </p:cNvPr>
          <p:cNvPicPr>
            <a:picLocks noChangeAspect="1"/>
          </p:cNvPicPr>
          <p:nvPr/>
        </p:nvPicPr>
        <p:blipFill>
          <a:blip r:embed="rId7"/>
          <a:stretch>
            <a:fillRect/>
          </a:stretch>
        </p:blipFill>
        <p:spPr>
          <a:xfrm>
            <a:off x="3395134" y="7142145"/>
            <a:ext cx="3386853" cy="1227862"/>
          </a:xfrm>
          <a:prstGeom prst="rect">
            <a:avLst/>
          </a:prstGeom>
        </p:spPr>
      </p:pic>
    </p:spTree>
    <p:extLst>
      <p:ext uri="{BB962C8B-B14F-4D97-AF65-F5344CB8AC3E}">
        <p14:creationId xmlns:p14="http://schemas.microsoft.com/office/powerpoint/2010/main" val="36644212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1EC0021-3F37-5BE2-C03B-02B86B79007B}"/>
              </a:ext>
            </a:extLst>
          </p:cNvPr>
          <p:cNvSpPr txBox="1"/>
          <p:nvPr/>
        </p:nvSpPr>
        <p:spPr>
          <a:xfrm>
            <a:off x="206216" y="304857"/>
            <a:ext cx="372218" cy="276999"/>
          </a:xfrm>
          <a:prstGeom prst="rect">
            <a:avLst/>
          </a:prstGeom>
          <a:noFill/>
        </p:spPr>
        <p:txBody>
          <a:bodyPr wrap="none" rtlCol="0">
            <a:spAutoFit/>
          </a:bodyPr>
          <a:lstStyle/>
          <a:p>
            <a:r>
              <a:rPr lang="en-US" altLang="ja-JP" sz="1200" b="1" dirty="0">
                <a:latin typeface="Arial" panose="020B0604020202020204" pitchFamily="34" charset="0"/>
                <a:cs typeface="Arial" panose="020B0604020202020204" pitchFamily="34" charset="0"/>
              </a:rPr>
              <a:t>m)</a:t>
            </a:r>
            <a:endParaRPr lang="ja-JP" altLang="en-US" sz="1200" b="1" dirty="0">
              <a:latin typeface="Arial" panose="020B0604020202020204" pitchFamily="34" charset="0"/>
              <a:cs typeface="Arial" panose="020B0604020202020204" pitchFamily="34" charset="0"/>
            </a:endParaRPr>
          </a:p>
        </p:txBody>
      </p:sp>
      <p:sp>
        <p:nvSpPr>
          <p:cNvPr id="6" name="テキスト ボックス 5">
            <a:extLst>
              <a:ext uri="{FF2B5EF4-FFF2-40B4-BE49-F238E27FC236}">
                <a16:creationId xmlns:a16="http://schemas.microsoft.com/office/drawing/2014/main" id="{CDADBC66-095C-E8F6-103B-8D080F0F5D7E}"/>
              </a:ext>
            </a:extLst>
          </p:cNvPr>
          <p:cNvSpPr txBox="1"/>
          <p:nvPr/>
        </p:nvSpPr>
        <p:spPr>
          <a:xfrm>
            <a:off x="536756" y="327940"/>
            <a:ext cx="1926167" cy="253916"/>
          </a:xfrm>
          <a:prstGeom prst="rect">
            <a:avLst/>
          </a:prstGeom>
          <a:noFill/>
        </p:spPr>
        <p:txBody>
          <a:bodyPr wrap="square">
            <a:spAutoFit/>
          </a:bodyPr>
          <a:lstStyle/>
          <a:p>
            <a:pPr algn="just"/>
            <a:r>
              <a:rPr lang="fr-FR" altLang="ja-JP" sz="1050" i="1" kern="100" dirty="0" err="1">
                <a:effectLst/>
                <a:latin typeface="ＭＳ ゴシック" panose="020B0609070205080204" pitchFamily="49" charset="-128"/>
                <a:ea typeface="游明朝" panose="02020400000000000000" pitchFamily="18" charset="-128"/>
                <a:cs typeface="ＭＳ ゴシック" panose="020B0609070205080204" pitchFamily="49" charset="-128"/>
              </a:rPr>
              <a:t>purT-DE3</a:t>
            </a:r>
            <a:r>
              <a:rPr lang="fr-FR" altLang="ja-JP" sz="1050" i="1" kern="100" dirty="0">
                <a:effectLst/>
                <a:latin typeface="ＭＳ ゴシック" panose="020B0609070205080204" pitchFamily="49" charset="-128"/>
                <a:ea typeface="游明朝" panose="02020400000000000000" pitchFamily="18" charset="-128"/>
                <a:cs typeface="ＭＳ ゴシック" panose="020B0609070205080204" pitchFamily="49" charset="-128"/>
              </a:rPr>
              <a:t>(</a:t>
            </a:r>
            <a:r>
              <a:rPr lang="fr-FR" altLang="ja-JP" sz="1050" i="1" kern="100" dirty="0" err="1">
                <a:effectLst/>
                <a:latin typeface="Symbol" panose="05050102010706020507" pitchFamily="18" charset="2"/>
                <a:ea typeface="ＭＳ ゴシック" panose="020B0609070205080204" pitchFamily="49" charset="-128"/>
                <a:cs typeface="ＭＳ ゴシック" panose="020B0609070205080204" pitchFamily="49" charset="-128"/>
              </a:rPr>
              <a:t>D</a:t>
            </a:r>
            <a:r>
              <a:rPr lang="fr-FR" altLang="ja-JP" sz="1050" i="1" kern="100" dirty="0" err="1">
                <a:effectLst/>
                <a:latin typeface="ＭＳ ゴシック" panose="020B0609070205080204" pitchFamily="49" charset="-128"/>
                <a:ea typeface="游明朝" panose="02020400000000000000" pitchFamily="18" charset="-128"/>
                <a:cs typeface="ＭＳ ゴシック" panose="020B0609070205080204" pitchFamily="49" charset="-128"/>
              </a:rPr>
              <a:t>lacI</a:t>
            </a:r>
            <a:r>
              <a:rPr lang="fr-FR" altLang="ja-JP" sz="1050" i="1" kern="100" dirty="0">
                <a:effectLst/>
                <a:latin typeface="ＭＳ ゴシック" panose="020B0609070205080204" pitchFamily="49" charset="-128"/>
                <a:ea typeface="游明朝" panose="02020400000000000000" pitchFamily="18" charset="-128"/>
                <a:cs typeface="ＭＳ ゴシック" panose="020B0609070205080204" pitchFamily="49" charset="-128"/>
              </a:rPr>
              <a:t>)-</a:t>
            </a:r>
            <a:r>
              <a:rPr lang="fr-FR" altLang="ja-JP" sz="1050" i="1" kern="100" dirty="0" err="1">
                <a:effectLst/>
                <a:latin typeface="ＭＳ ゴシック" panose="020B0609070205080204" pitchFamily="49" charset="-128"/>
                <a:ea typeface="游明朝" panose="02020400000000000000" pitchFamily="18" charset="-128"/>
                <a:cs typeface="ＭＳ ゴシック" panose="020B0609070205080204" pitchFamily="49" charset="-128"/>
              </a:rPr>
              <a:t>gltD</a:t>
            </a:r>
            <a:endParaRPr lang="ja-JP" altLang="ja-JP" sz="1050" kern="100" dirty="0">
              <a:effectLst/>
              <a:latin typeface="游明朝" panose="02020400000000000000" pitchFamily="18" charset="-128"/>
              <a:ea typeface="游明朝" panose="02020400000000000000" pitchFamily="18" charset="-128"/>
              <a:cs typeface="Courier New" panose="02070309020205020404" pitchFamily="49" charset="0"/>
            </a:endParaRPr>
          </a:p>
        </p:txBody>
      </p:sp>
      <p:pic>
        <p:nvPicPr>
          <p:cNvPr id="7" name="図 6">
            <a:extLst>
              <a:ext uri="{FF2B5EF4-FFF2-40B4-BE49-F238E27FC236}">
                <a16:creationId xmlns:a16="http://schemas.microsoft.com/office/drawing/2014/main" id="{F29695DF-1A2E-377C-5705-C2994D487B82}"/>
              </a:ext>
            </a:extLst>
          </p:cNvPr>
          <p:cNvPicPr>
            <a:picLocks noChangeAspect="1"/>
          </p:cNvPicPr>
          <p:nvPr/>
        </p:nvPicPr>
        <p:blipFill>
          <a:blip r:embed="rId2"/>
          <a:stretch>
            <a:fillRect/>
          </a:stretch>
        </p:blipFill>
        <p:spPr>
          <a:xfrm>
            <a:off x="760814" y="726750"/>
            <a:ext cx="3913971" cy="646232"/>
          </a:xfrm>
          <a:prstGeom prst="rect">
            <a:avLst/>
          </a:prstGeom>
        </p:spPr>
      </p:pic>
      <p:pic>
        <p:nvPicPr>
          <p:cNvPr id="9" name="図 8">
            <a:extLst>
              <a:ext uri="{FF2B5EF4-FFF2-40B4-BE49-F238E27FC236}">
                <a16:creationId xmlns:a16="http://schemas.microsoft.com/office/drawing/2014/main" id="{9C17D36D-8CF4-7B0F-D9BD-329AF066597C}"/>
              </a:ext>
            </a:extLst>
          </p:cNvPr>
          <p:cNvPicPr>
            <a:picLocks noChangeAspect="1"/>
          </p:cNvPicPr>
          <p:nvPr/>
        </p:nvPicPr>
        <p:blipFill>
          <a:blip r:embed="rId3"/>
          <a:stretch>
            <a:fillRect/>
          </a:stretch>
        </p:blipFill>
        <p:spPr>
          <a:xfrm>
            <a:off x="-184180" y="1556866"/>
            <a:ext cx="3575685" cy="5020002"/>
          </a:xfrm>
          <a:prstGeom prst="rect">
            <a:avLst/>
          </a:prstGeom>
        </p:spPr>
      </p:pic>
      <p:pic>
        <p:nvPicPr>
          <p:cNvPr id="11" name="図 10">
            <a:extLst>
              <a:ext uri="{FF2B5EF4-FFF2-40B4-BE49-F238E27FC236}">
                <a16:creationId xmlns:a16="http://schemas.microsoft.com/office/drawing/2014/main" id="{EF8A8C36-123D-0E39-A925-931C82A70CCD}"/>
              </a:ext>
            </a:extLst>
          </p:cNvPr>
          <p:cNvPicPr>
            <a:picLocks noChangeAspect="1"/>
          </p:cNvPicPr>
          <p:nvPr/>
        </p:nvPicPr>
        <p:blipFill>
          <a:blip r:embed="rId4"/>
          <a:stretch>
            <a:fillRect/>
          </a:stretch>
        </p:blipFill>
        <p:spPr>
          <a:xfrm>
            <a:off x="3282315" y="1721676"/>
            <a:ext cx="3575685" cy="5830202"/>
          </a:xfrm>
          <a:prstGeom prst="rect">
            <a:avLst/>
          </a:prstGeom>
        </p:spPr>
      </p:pic>
      <p:pic>
        <p:nvPicPr>
          <p:cNvPr id="13" name="図 12">
            <a:extLst>
              <a:ext uri="{FF2B5EF4-FFF2-40B4-BE49-F238E27FC236}">
                <a16:creationId xmlns:a16="http://schemas.microsoft.com/office/drawing/2014/main" id="{843955AC-D259-6225-2D8C-23EBEEDE316A}"/>
              </a:ext>
            </a:extLst>
          </p:cNvPr>
          <p:cNvPicPr>
            <a:picLocks noChangeAspect="1"/>
          </p:cNvPicPr>
          <p:nvPr/>
        </p:nvPicPr>
        <p:blipFill>
          <a:blip r:embed="rId5"/>
          <a:stretch>
            <a:fillRect/>
          </a:stretch>
        </p:blipFill>
        <p:spPr>
          <a:xfrm>
            <a:off x="3282315" y="7568811"/>
            <a:ext cx="3575684" cy="2753601"/>
          </a:xfrm>
          <a:prstGeom prst="rect">
            <a:avLst/>
          </a:prstGeom>
        </p:spPr>
      </p:pic>
    </p:spTree>
    <p:extLst>
      <p:ext uri="{BB962C8B-B14F-4D97-AF65-F5344CB8AC3E}">
        <p14:creationId xmlns:p14="http://schemas.microsoft.com/office/powerpoint/2010/main" val="36686887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A250E9D-3325-1600-4767-CCBAA8BD0AD1}"/>
              </a:ext>
            </a:extLst>
          </p:cNvPr>
          <p:cNvSpPr txBox="1"/>
          <p:nvPr/>
        </p:nvSpPr>
        <p:spPr>
          <a:xfrm>
            <a:off x="260005" y="330093"/>
            <a:ext cx="4909524" cy="307777"/>
          </a:xfrm>
          <a:prstGeom prst="rect">
            <a:avLst/>
          </a:prstGeom>
          <a:noFill/>
        </p:spPr>
        <p:txBody>
          <a:bodyPr wrap="square" rtlCol="0">
            <a:spAutoFit/>
          </a:bodyPr>
          <a:lstStyle/>
          <a:p>
            <a:r>
              <a:rPr lang="en-US" altLang="ja-JP" sz="1400" b="1" dirty="0">
                <a:latin typeface="Arial" panose="020B0604020202020204" pitchFamily="34" charset="0"/>
                <a:cs typeface="Arial" panose="020B0604020202020204" pitchFamily="34" charset="0"/>
              </a:rPr>
              <a:t>Supplementary Fig. 3  Plasmids used in this study</a:t>
            </a:r>
            <a:endParaRPr lang="ja-JP" altLang="en-US" sz="1400" b="1" dirty="0">
              <a:latin typeface="Arial" panose="020B0604020202020204" pitchFamily="34" charset="0"/>
              <a:cs typeface="Arial" panose="020B0604020202020204" pitchFamily="34" charset="0"/>
            </a:endParaRPr>
          </a:p>
        </p:txBody>
      </p:sp>
      <p:pic>
        <p:nvPicPr>
          <p:cNvPr id="3" name="図 2">
            <a:extLst>
              <a:ext uri="{FF2B5EF4-FFF2-40B4-BE49-F238E27FC236}">
                <a16:creationId xmlns:a16="http://schemas.microsoft.com/office/drawing/2014/main" id="{5B69422F-DE0E-A8CB-5709-ADE6E18D732F}"/>
              </a:ext>
            </a:extLst>
          </p:cNvPr>
          <p:cNvPicPr>
            <a:picLocks noChangeAspect="1"/>
          </p:cNvPicPr>
          <p:nvPr/>
        </p:nvPicPr>
        <p:blipFill>
          <a:blip r:embed="rId2"/>
          <a:stretch>
            <a:fillRect/>
          </a:stretch>
        </p:blipFill>
        <p:spPr>
          <a:xfrm>
            <a:off x="459828" y="1421099"/>
            <a:ext cx="2672520" cy="1880416"/>
          </a:xfrm>
          <a:prstGeom prst="rect">
            <a:avLst/>
          </a:prstGeom>
        </p:spPr>
      </p:pic>
      <p:pic>
        <p:nvPicPr>
          <p:cNvPr id="5" name="図 4">
            <a:extLst>
              <a:ext uri="{FF2B5EF4-FFF2-40B4-BE49-F238E27FC236}">
                <a16:creationId xmlns:a16="http://schemas.microsoft.com/office/drawing/2014/main" id="{2F261023-62FA-E7E0-CC1D-10835C6B88F7}"/>
              </a:ext>
            </a:extLst>
          </p:cNvPr>
          <p:cNvPicPr>
            <a:picLocks noChangeAspect="1"/>
          </p:cNvPicPr>
          <p:nvPr/>
        </p:nvPicPr>
        <p:blipFill>
          <a:blip r:embed="rId3"/>
          <a:stretch>
            <a:fillRect/>
          </a:stretch>
        </p:blipFill>
        <p:spPr>
          <a:xfrm>
            <a:off x="3690109" y="1421099"/>
            <a:ext cx="2708063" cy="1880415"/>
          </a:xfrm>
          <a:prstGeom prst="rect">
            <a:avLst/>
          </a:prstGeom>
        </p:spPr>
      </p:pic>
      <p:pic>
        <p:nvPicPr>
          <p:cNvPr id="11" name="図 10">
            <a:extLst>
              <a:ext uri="{FF2B5EF4-FFF2-40B4-BE49-F238E27FC236}">
                <a16:creationId xmlns:a16="http://schemas.microsoft.com/office/drawing/2014/main" id="{F4D2D97E-F8AC-FD80-F5AE-662BF8D941E4}"/>
              </a:ext>
            </a:extLst>
          </p:cNvPr>
          <p:cNvPicPr>
            <a:picLocks noChangeAspect="1"/>
          </p:cNvPicPr>
          <p:nvPr/>
        </p:nvPicPr>
        <p:blipFill>
          <a:blip r:embed="rId4"/>
          <a:stretch>
            <a:fillRect/>
          </a:stretch>
        </p:blipFill>
        <p:spPr>
          <a:xfrm>
            <a:off x="813048" y="3662507"/>
            <a:ext cx="2530281" cy="1910147"/>
          </a:xfrm>
          <a:prstGeom prst="rect">
            <a:avLst/>
          </a:prstGeom>
        </p:spPr>
      </p:pic>
      <p:pic>
        <p:nvPicPr>
          <p:cNvPr id="12" name="図 11">
            <a:extLst>
              <a:ext uri="{FF2B5EF4-FFF2-40B4-BE49-F238E27FC236}">
                <a16:creationId xmlns:a16="http://schemas.microsoft.com/office/drawing/2014/main" id="{228B9844-9EDD-8C9B-C754-F4A821E5D052}"/>
              </a:ext>
            </a:extLst>
          </p:cNvPr>
          <p:cNvPicPr>
            <a:picLocks noChangeAspect="1"/>
          </p:cNvPicPr>
          <p:nvPr/>
        </p:nvPicPr>
        <p:blipFill>
          <a:blip r:embed="rId5"/>
          <a:stretch>
            <a:fillRect/>
          </a:stretch>
        </p:blipFill>
        <p:spPr>
          <a:xfrm>
            <a:off x="3724528" y="3662507"/>
            <a:ext cx="2639225" cy="1969522"/>
          </a:xfrm>
          <a:prstGeom prst="rect">
            <a:avLst/>
          </a:prstGeom>
        </p:spPr>
      </p:pic>
      <p:pic>
        <p:nvPicPr>
          <p:cNvPr id="13" name="図 12">
            <a:extLst>
              <a:ext uri="{FF2B5EF4-FFF2-40B4-BE49-F238E27FC236}">
                <a16:creationId xmlns:a16="http://schemas.microsoft.com/office/drawing/2014/main" id="{B276D83F-BF6F-E3CC-82BC-1B5DB494E18D}"/>
              </a:ext>
            </a:extLst>
          </p:cNvPr>
          <p:cNvPicPr>
            <a:picLocks noChangeAspect="1"/>
          </p:cNvPicPr>
          <p:nvPr/>
        </p:nvPicPr>
        <p:blipFill>
          <a:blip r:embed="rId6"/>
          <a:stretch>
            <a:fillRect/>
          </a:stretch>
        </p:blipFill>
        <p:spPr>
          <a:xfrm>
            <a:off x="731291" y="6004093"/>
            <a:ext cx="2693795" cy="1953085"/>
          </a:xfrm>
          <a:prstGeom prst="rect">
            <a:avLst/>
          </a:prstGeom>
        </p:spPr>
      </p:pic>
      <p:pic>
        <p:nvPicPr>
          <p:cNvPr id="14" name="図 13">
            <a:extLst>
              <a:ext uri="{FF2B5EF4-FFF2-40B4-BE49-F238E27FC236}">
                <a16:creationId xmlns:a16="http://schemas.microsoft.com/office/drawing/2014/main" id="{683E464A-70E6-5E64-4BF0-F353D441F3BC}"/>
              </a:ext>
            </a:extLst>
          </p:cNvPr>
          <p:cNvPicPr>
            <a:picLocks noChangeAspect="1"/>
          </p:cNvPicPr>
          <p:nvPr/>
        </p:nvPicPr>
        <p:blipFill>
          <a:blip r:embed="rId7"/>
          <a:stretch>
            <a:fillRect/>
          </a:stretch>
        </p:blipFill>
        <p:spPr>
          <a:xfrm>
            <a:off x="3656370" y="6004093"/>
            <a:ext cx="2775541" cy="1848137"/>
          </a:xfrm>
          <a:prstGeom prst="rect">
            <a:avLst/>
          </a:prstGeom>
        </p:spPr>
      </p:pic>
      <p:sp>
        <p:nvSpPr>
          <p:cNvPr id="15" name="テキスト ボックス 14">
            <a:extLst>
              <a:ext uri="{FF2B5EF4-FFF2-40B4-BE49-F238E27FC236}">
                <a16:creationId xmlns:a16="http://schemas.microsoft.com/office/drawing/2014/main" id="{2445FF55-A319-A74C-E7A8-76A1974AC69B}"/>
              </a:ext>
            </a:extLst>
          </p:cNvPr>
          <p:cNvSpPr txBox="1"/>
          <p:nvPr/>
        </p:nvSpPr>
        <p:spPr>
          <a:xfrm>
            <a:off x="1505876" y="2174252"/>
            <a:ext cx="835281" cy="276999"/>
          </a:xfrm>
          <a:prstGeom prst="rect">
            <a:avLst/>
          </a:prstGeom>
          <a:noFill/>
        </p:spPr>
        <p:txBody>
          <a:bodyPr wrap="square" rtlCol="0">
            <a:spAutoFit/>
          </a:bodyPr>
          <a:lstStyle/>
          <a:p>
            <a:r>
              <a:rPr lang="en-US" altLang="ja-JP" sz="1200" dirty="0" err="1">
                <a:latin typeface="Arial" panose="020B0604020202020204" pitchFamily="34" charset="0"/>
                <a:cs typeface="Arial" panose="020B0604020202020204" pitchFamily="34" charset="0"/>
              </a:rPr>
              <a:t>pKBM1</a:t>
            </a:r>
            <a:endParaRPr lang="ja-JP" altLang="en-US" sz="1200" dirty="0">
              <a:latin typeface="Arial" panose="020B0604020202020204" pitchFamily="34" charset="0"/>
              <a:cs typeface="Arial" panose="020B0604020202020204" pitchFamily="34" charset="0"/>
            </a:endParaRPr>
          </a:p>
        </p:txBody>
      </p:sp>
      <p:sp>
        <p:nvSpPr>
          <p:cNvPr id="16" name="テキスト ボックス 15">
            <a:extLst>
              <a:ext uri="{FF2B5EF4-FFF2-40B4-BE49-F238E27FC236}">
                <a16:creationId xmlns:a16="http://schemas.microsoft.com/office/drawing/2014/main" id="{C9567572-A61A-DDD4-606F-9D8B7FABA11A}"/>
              </a:ext>
            </a:extLst>
          </p:cNvPr>
          <p:cNvSpPr txBox="1"/>
          <p:nvPr/>
        </p:nvSpPr>
        <p:spPr>
          <a:xfrm>
            <a:off x="4516843" y="2200046"/>
            <a:ext cx="835281" cy="276999"/>
          </a:xfrm>
          <a:prstGeom prst="rect">
            <a:avLst/>
          </a:prstGeom>
          <a:noFill/>
        </p:spPr>
        <p:txBody>
          <a:bodyPr wrap="square" rtlCol="0">
            <a:spAutoFit/>
          </a:bodyPr>
          <a:lstStyle/>
          <a:p>
            <a:r>
              <a:rPr lang="en-US" altLang="ja-JP" sz="1200" dirty="0" err="1">
                <a:latin typeface="Arial" panose="020B0604020202020204" pitchFamily="34" charset="0"/>
                <a:cs typeface="Arial" panose="020B0604020202020204" pitchFamily="34" charset="0"/>
              </a:rPr>
              <a:t>pKBM3</a:t>
            </a:r>
            <a:endParaRPr lang="ja-JP" altLang="en-US" sz="1200" dirty="0">
              <a:latin typeface="Arial" panose="020B0604020202020204" pitchFamily="34" charset="0"/>
              <a:cs typeface="Arial" panose="020B0604020202020204" pitchFamily="34" charset="0"/>
            </a:endParaRPr>
          </a:p>
        </p:txBody>
      </p:sp>
      <p:sp>
        <p:nvSpPr>
          <p:cNvPr id="17" name="テキスト ボックス 16">
            <a:extLst>
              <a:ext uri="{FF2B5EF4-FFF2-40B4-BE49-F238E27FC236}">
                <a16:creationId xmlns:a16="http://schemas.microsoft.com/office/drawing/2014/main" id="{A1A55FA2-5959-C8C2-EE20-AB6649585FA8}"/>
              </a:ext>
            </a:extLst>
          </p:cNvPr>
          <p:cNvSpPr txBox="1"/>
          <p:nvPr/>
        </p:nvSpPr>
        <p:spPr>
          <a:xfrm>
            <a:off x="1505875" y="4479080"/>
            <a:ext cx="835281" cy="276999"/>
          </a:xfrm>
          <a:prstGeom prst="rect">
            <a:avLst/>
          </a:prstGeom>
          <a:noFill/>
        </p:spPr>
        <p:txBody>
          <a:bodyPr wrap="square" rtlCol="0">
            <a:spAutoFit/>
          </a:bodyPr>
          <a:lstStyle/>
          <a:p>
            <a:r>
              <a:rPr lang="en-US" altLang="ja-JP" sz="1200" dirty="0" err="1">
                <a:latin typeface="Arial" panose="020B0604020202020204" pitchFamily="34" charset="0"/>
                <a:cs typeface="Arial" panose="020B0604020202020204" pitchFamily="34" charset="0"/>
              </a:rPr>
              <a:t>pKBM4</a:t>
            </a:r>
            <a:endParaRPr lang="ja-JP" altLang="en-US" sz="1200" dirty="0">
              <a:latin typeface="Arial" panose="020B0604020202020204" pitchFamily="34" charset="0"/>
              <a:cs typeface="Arial" panose="020B0604020202020204" pitchFamily="34" charset="0"/>
            </a:endParaRPr>
          </a:p>
        </p:txBody>
      </p:sp>
      <p:sp>
        <p:nvSpPr>
          <p:cNvPr id="18" name="テキスト ボックス 17">
            <a:extLst>
              <a:ext uri="{FF2B5EF4-FFF2-40B4-BE49-F238E27FC236}">
                <a16:creationId xmlns:a16="http://schemas.microsoft.com/office/drawing/2014/main" id="{D39F422C-E128-1C13-8FB9-43DB450B3D71}"/>
              </a:ext>
            </a:extLst>
          </p:cNvPr>
          <p:cNvSpPr txBox="1"/>
          <p:nvPr/>
        </p:nvSpPr>
        <p:spPr>
          <a:xfrm>
            <a:off x="4516842" y="4479079"/>
            <a:ext cx="835281" cy="276999"/>
          </a:xfrm>
          <a:prstGeom prst="rect">
            <a:avLst/>
          </a:prstGeom>
          <a:noFill/>
        </p:spPr>
        <p:txBody>
          <a:bodyPr wrap="square" rtlCol="0">
            <a:spAutoFit/>
          </a:bodyPr>
          <a:lstStyle/>
          <a:p>
            <a:r>
              <a:rPr lang="en-US" altLang="ja-JP" sz="1200" dirty="0" err="1">
                <a:latin typeface="Arial" panose="020B0604020202020204" pitchFamily="34" charset="0"/>
                <a:cs typeface="Arial" panose="020B0604020202020204" pitchFamily="34" charset="0"/>
              </a:rPr>
              <a:t>pKBM5</a:t>
            </a:r>
            <a:endParaRPr lang="ja-JP" altLang="en-US" sz="1200" dirty="0">
              <a:latin typeface="Arial" panose="020B0604020202020204" pitchFamily="34" charset="0"/>
              <a:cs typeface="Arial" panose="020B0604020202020204" pitchFamily="34" charset="0"/>
            </a:endParaRPr>
          </a:p>
        </p:txBody>
      </p:sp>
      <p:sp>
        <p:nvSpPr>
          <p:cNvPr id="19" name="テキスト ボックス 18">
            <a:extLst>
              <a:ext uri="{FF2B5EF4-FFF2-40B4-BE49-F238E27FC236}">
                <a16:creationId xmlns:a16="http://schemas.microsoft.com/office/drawing/2014/main" id="{9E88A677-D14A-5AC6-E86B-00C82E6A5176}"/>
              </a:ext>
            </a:extLst>
          </p:cNvPr>
          <p:cNvSpPr txBox="1"/>
          <p:nvPr/>
        </p:nvSpPr>
        <p:spPr>
          <a:xfrm>
            <a:off x="1501946" y="6789661"/>
            <a:ext cx="835281" cy="276999"/>
          </a:xfrm>
          <a:prstGeom prst="rect">
            <a:avLst/>
          </a:prstGeom>
          <a:noFill/>
        </p:spPr>
        <p:txBody>
          <a:bodyPr wrap="square" rtlCol="0">
            <a:spAutoFit/>
          </a:bodyPr>
          <a:lstStyle/>
          <a:p>
            <a:r>
              <a:rPr lang="en-US" altLang="ja-JP" sz="1200" dirty="0" err="1">
                <a:latin typeface="Arial" panose="020B0604020202020204" pitchFamily="34" charset="0"/>
                <a:cs typeface="Arial" panose="020B0604020202020204" pitchFamily="34" charset="0"/>
              </a:rPr>
              <a:t>pKBM6</a:t>
            </a:r>
            <a:endParaRPr lang="ja-JP" altLang="en-US" sz="1200" dirty="0">
              <a:latin typeface="Arial" panose="020B0604020202020204" pitchFamily="34" charset="0"/>
              <a:cs typeface="Arial" panose="020B0604020202020204" pitchFamily="34" charset="0"/>
            </a:endParaRPr>
          </a:p>
        </p:txBody>
      </p:sp>
      <p:sp>
        <p:nvSpPr>
          <p:cNvPr id="20" name="テキスト ボックス 19">
            <a:extLst>
              <a:ext uri="{FF2B5EF4-FFF2-40B4-BE49-F238E27FC236}">
                <a16:creationId xmlns:a16="http://schemas.microsoft.com/office/drawing/2014/main" id="{E09F710C-DBCD-4526-B421-1669E8ED77D8}"/>
              </a:ext>
            </a:extLst>
          </p:cNvPr>
          <p:cNvSpPr txBox="1"/>
          <p:nvPr/>
        </p:nvSpPr>
        <p:spPr>
          <a:xfrm>
            <a:off x="4547033" y="6789660"/>
            <a:ext cx="835281" cy="276999"/>
          </a:xfrm>
          <a:prstGeom prst="rect">
            <a:avLst/>
          </a:prstGeom>
          <a:noFill/>
        </p:spPr>
        <p:txBody>
          <a:bodyPr wrap="square" rtlCol="0">
            <a:spAutoFit/>
          </a:bodyPr>
          <a:lstStyle/>
          <a:p>
            <a:r>
              <a:rPr lang="en-US" altLang="ja-JP" sz="1200" dirty="0" err="1">
                <a:latin typeface="Arial" panose="020B0604020202020204" pitchFamily="34" charset="0"/>
                <a:cs typeface="Arial" panose="020B0604020202020204" pitchFamily="34" charset="0"/>
              </a:rPr>
              <a:t>pKBM7</a:t>
            </a:r>
            <a:endParaRPr lang="ja-JP" altLang="en-US" sz="1200" dirty="0">
              <a:latin typeface="Arial" panose="020B0604020202020204" pitchFamily="34" charset="0"/>
              <a:cs typeface="Arial" panose="020B0604020202020204" pitchFamily="34" charset="0"/>
            </a:endParaRPr>
          </a:p>
        </p:txBody>
      </p:sp>
      <p:sp>
        <p:nvSpPr>
          <p:cNvPr id="4" name="テキスト ボックス 3">
            <a:extLst>
              <a:ext uri="{FF2B5EF4-FFF2-40B4-BE49-F238E27FC236}">
                <a16:creationId xmlns:a16="http://schemas.microsoft.com/office/drawing/2014/main" id="{5600E763-6A1B-D738-EC93-E0441653CC66}"/>
              </a:ext>
            </a:extLst>
          </p:cNvPr>
          <p:cNvSpPr txBox="1"/>
          <p:nvPr/>
        </p:nvSpPr>
        <p:spPr>
          <a:xfrm>
            <a:off x="260005" y="622463"/>
            <a:ext cx="5769603" cy="461665"/>
          </a:xfrm>
          <a:prstGeom prst="rect">
            <a:avLst/>
          </a:prstGeom>
          <a:noFill/>
        </p:spPr>
        <p:txBody>
          <a:bodyPr wrap="square" rtlCol="0">
            <a:spAutoFit/>
          </a:bodyPr>
          <a:lstStyle/>
          <a:p>
            <a:r>
              <a:rPr kumimoji="1" lang="en-US" altLang="ja-JP" sz="1200" dirty="0">
                <a:latin typeface="Arial" panose="020B0604020202020204" pitchFamily="34" charset="0"/>
                <a:cs typeface="Arial" panose="020B0604020202020204" pitchFamily="34" charset="0"/>
              </a:rPr>
              <a:t>Plasmid maps of </a:t>
            </a:r>
            <a:r>
              <a:rPr kumimoji="1" lang="en-US" altLang="ja-JP" sz="1200" dirty="0" err="1">
                <a:latin typeface="Arial" panose="020B0604020202020204" pitchFamily="34" charset="0"/>
                <a:cs typeface="Arial" panose="020B0604020202020204" pitchFamily="34" charset="0"/>
              </a:rPr>
              <a:t>pKBM1</a:t>
            </a:r>
            <a:r>
              <a:rPr kumimoji="1" lang="en-US" altLang="ja-JP" sz="1200" dirty="0">
                <a:latin typeface="Arial" panose="020B0604020202020204" pitchFamily="34" charset="0"/>
                <a:cs typeface="Arial" panose="020B0604020202020204" pitchFamily="34" charset="0"/>
              </a:rPr>
              <a:t>, </a:t>
            </a:r>
            <a:r>
              <a:rPr kumimoji="1" lang="en-US" altLang="ja-JP" sz="1200" dirty="0" err="1">
                <a:latin typeface="Arial" panose="020B0604020202020204" pitchFamily="34" charset="0"/>
                <a:cs typeface="Arial" panose="020B0604020202020204" pitchFamily="34" charset="0"/>
              </a:rPr>
              <a:t>pKBM3</a:t>
            </a:r>
            <a:r>
              <a:rPr kumimoji="1" lang="en-US" altLang="ja-JP" sz="1200" dirty="0">
                <a:latin typeface="Arial" panose="020B0604020202020204" pitchFamily="34" charset="0"/>
                <a:cs typeface="Arial" panose="020B0604020202020204" pitchFamily="34" charset="0"/>
              </a:rPr>
              <a:t>, </a:t>
            </a:r>
            <a:r>
              <a:rPr kumimoji="1" lang="en-US" altLang="ja-JP" sz="1200" dirty="0" err="1">
                <a:latin typeface="Arial" panose="020B0604020202020204" pitchFamily="34" charset="0"/>
                <a:cs typeface="Arial" panose="020B0604020202020204" pitchFamily="34" charset="0"/>
              </a:rPr>
              <a:t>pKBM4</a:t>
            </a:r>
            <a:r>
              <a:rPr kumimoji="1" lang="en-US" altLang="ja-JP" sz="1200" dirty="0">
                <a:latin typeface="Arial" panose="020B0604020202020204" pitchFamily="34" charset="0"/>
                <a:cs typeface="Arial" panose="020B0604020202020204" pitchFamily="34" charset="0"/>
              </a:rPr>
              <a:t>, </a:t>
            </a:r>
            <a:r>
              <a:rPr kumimoji="1" lang="en-US" altLang="ja-JP" sz="1200" dirty="0" err="1">
                <a:latin typeface="Arial" panose="020B0604020202020204" pitchFamily="34" charset="0"/>
                <a:cs typeface="Arial" panose="020B0604020202020204" pitchFamily="34" charset="0"/>
              </a:rPr>
              <a:t>pKBM5</a:t>
            </a:r>
            <a:r>
              <a:rPr kumimoji="1" lang="en-US" altLang="ja-JP" sz="1200" dirty="0">
                <a:latin typeface="Arial" panose="020B0604020202020204" pitchFamily="34" charset="0"/>
                <a:cs typeface="Arial" panose="020B0604020202020204" pitchFamily="34" charset="0"/>
              </a:rPr>
              <a:t>, </a:t>
            </a:r>
            <a:r>
              <a:rPr kumimoji="1" lang="en-US" altLang="ja-JP" sz="1200" dirty="0" err="1">
                <a:latin typeface="Arial" panose="020B0604020202020204" pitchFamily="34" charset="0"/>
                <a:cs typeface="Arial" panose="020B0604020202020204" pitchFamily="34" charset="0"/>
              </a:rPr>
              <a:t>pKBM6</a:t>
            </a:r>
            <a:r>
              <a:rPr kumimoji="1" lang="en-US" altLang="ja-JP" sz="1200" dirty="0">
                <a:latin typeface="Arial" panose="020B0604020202020204" pitchFamily="34" charset="0"/>
                <a:cs typeface="Arial" panose="020B0604020202020204" pitchFamily="34" charset="0"/>
              </a:rPr>
              <a:t> and </a:t>
            </a:r>
            <a:r>
              <a:rPr kumimoji="1" lang="en-US" altLang="ja-JP" sz="1200" dirty="0" err="1">
                <a:latin typeface="Arial" panose="020B0604020202020204" pitchFamily="34" charset="0"/>
                <a:cs typeface="Arial" panose="020B0604020202020204" pitchFamily="34" charset="0"/>
              </a:rPr>
              <a:t>pKBM7</a:t>
            </a:r>
            <a:r>
              <a:rPr kumimoji="1" lang="en-US" altLang="ja-JP" sz="1200" dirty="0">
                <a:latin typeface="Arial" panose="020B0604020202020204" pitchFamily="34" charset="0"/>
                <a:cs typeface="Arial" panose="020B0604020202020204" pitchFamily="34" charset="0"/>
              </a:rPr>
              <a:t>, showing relevant genes, promoters, selection markers and origins of replication.</a:t>
            </a:r>
            <a:endParaRPr kumimoji="1" lang="ja-JP" alt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72316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グラフ 1">
            <a:extLst>
              <a:ext uri="{FF2B5EF4-FFF2-40B4-BE49-F238E27FC236}">
                <a16:creationId xmlns:a16="http://schemas.microsoft.com/office/drawing/2014/main" id="{6E65B695-4C40-58C1-E798-49A90FE501A4}"/>
              </a:ext>
            </a:extLst>
          </p:cNvPr>
          <p:cNvGraphicFramePr>
            <a:graphicFrameLocks/>
          </p:cNvGraphicFramePr>
          <p:nvPr>
            <p:extLst>
              <p:ext uri="{D42A27DB-BD31-4B8C-83A1-F6EECF244321}">
                <p14:modId xmlns:p14="http://schemas.microsoft.com/office/powerpoint/2010/main" val="1860969540"/>
              </p:ext>
            </p:extLst>
          </p:nvPr>
        </p:nvGraphicFramePr>
        <p:xfrm>
          <a:off x="657656" y="2543048"/>
          <a:ext cx="3603835" cy="216230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グラフ 2">
            <a:extLst>
              <a:ext uri="{FF2B5EF4-FFF2-40B4-BE49-F238E27FC236}">
                <a16:creationId xmlns:a16="http://schemas.microsoft.com/office/drawing/2014/main" id="{28814BFB-A06C-9A0E-D42B-22C49F2DA826}"/>
              </a:ext>
            </a:extLst>
          </p:cNvPr>
          <p:cNvGraphicFramePr>
            <a:graphicFrameLocks/>
          </p:cNvGraphicFramePr>
          <p:nvPr>
            <p:extLst>
              <p:ext uri="{D42A27DB-BD31-4B8C-83A1-F6EECF244321}">
                <p14:modId xmlns:p14="http://schemas.microsoft.com/office/powerpoint/2010/main" val="3601171955"/>
              </p:ext>
            </p:extLst>
          </p:nvPr>
        </p:nvGraphicFramePr>
        <p:xfrm>
          <a:off x="736396" y="5005771"/>
          <a:ext cx="3564293" cy="136645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グラフ 3">
            <a:extLst>
              <a:ext uri="{FF2B5EF4-FFF2-40B4-BE49-F238E27FC236}">
                <a16:creationId xmlns:a16="http://schemas.microsoft.com/office/drawing/2014/main" id="{BDDAD3F1-40FF-A0B9-FA00-39BD760A9EE6}"/>
              </a:ext>
            </a:extLst>
          </p:cNvPr>
          <p:cNvGraphicFramePr>
            <a:graphicFrameLocks/>
          </p:cNvGraphicFramePr>
          <p:nvPr>
            <p:extLst>
              <p:ext uri="{D42A27DB-BD31-4B8C-83A1-F6EECF244321}">
                <p14:modId xmlns:p14="http://schemas.microsoft.com/office/powerpoint/2010/main" val="3536639335"/>
              </p:ext>
            </p:extLst>
          </p:nvPr>
        </p:nvGraphicFramePr>
        <p:xfrm>
          <a:off x="4277470" y="2858589"/>
          <a:ext cx="2357509" cy="1674282"/>
        </p:xfrm>
        <a:graphic>
          <a:graphicData uri="http://schemas.openxmlformats.org/drawingml/2006/chart">
            <c:chart xmlns:c="http://schemas.openxmlformats.org/drawingml/2006/chart" xmlns:r="http://schemas.openxmlformats.org/officeDocument/2006/relationships" r:id="rId4"/>
          </a:graphicData>
        </a:graphic>
      </p:graphicFrame>
      <p:sp>
        <p:nvSpPr>
          <p:cNvPr id="5" name="テキスト ボックス 4">
            <a:extLst>
              <a:ext uri="{FF2B5EF4-FFF2-40B4-BE49-F238E27FC236}">
                <a16:creationId xmlns:a16="http://schemas.microsoft.com/office/drawing/2014/main" id="{87A0F60A-382C-B780-9FA8-8FFDB8DB2B5D}"/>
              </a:ext>
            </a:extLst>
          </p:cNvPr>
          <p:cNvSpPr txBox="1"/>
          <p:nvPr/>
        </p:nvSpPr>
        <p:spPr>
          <a:xfrm>
            <a:off x="4463807" y="3375848"/>
            <a:ext cx="538848" cy="276999"/>
          </a:xfrm>
          <a:prstGeom prst="rect">
            <a:avLst/>
          </a:prstGeom>
          <a:noFill/>
        </p:spPr>
        <p:txBody>
          <a:bodyPr wrap="square" rtlCol="0">
            <a:spAutoFit/>
          </a:bodyPr>
          <a:lstStyle/>
          <a:p>
            <a:r>
              <a:rPr lang="en-US" altLang="ja-JP" sz="1200" dirty="0" err="1">
                <a:latin typeface="Arial" panose="020B0604020202020204" pitchFamily="34" charset="0"/>
                <a:cs typeface="Arial" panose="020B0604020202020204" pitchFamily="34" charset="0"/>
              </a:rPr>
              <a:t>TriS</a:t>
            </a:r>
            <a:endParaRPr lang="ja-JP" altLang="en-US" sz="1200" dirty="0">
              <a:latin typeface="Arial" panose="020B0604020202020204" pitchFamily="34" charset="0"/>
              <a:cs typeface="Arial" panose="020B0604020202020204" pitchFamily="34" charset="0"/>
            </a:endParaRPr>
          </a:p>
        </p:txBody>
      </p:sp>
      <p:sp>
        <p:nvSpPr>
          <p:cNvPr id="6" name="テキスト ボックス 5">
            <a:extLst>
              <a:ext uri="{FF2B5EF4-FFF2-40B4-BE49-F238E27FC236}">
                <a16:creationId xmlns:a16="http://schemas.microsoft.com/office/drawing/2014/main" id="{B362D63D-974C-5406-4223-3E05E6CA7502}"/>
              </a:ext>
            </a:extLst>
          </p:cNvPr>
          <p:cNvSpPr txBox="1"/>
          <p:nvPr/>
        </p:nvSpPr>
        <p:spPr>
          <a:xfrm>
            <a:off x="4463807" y="4170106"/>
            <a:ext cx="585473" cy="276999"/>
          </a:xfrm>
          <a:prstGeom prst="rect">
            <a:avLst/>
          </a:prstGeom>
          <a:noFill/>
        </p:spPr>
        <p:txBody>
          <a:bodyPr wrap="square" rtlCol="0">
            <a:spAutoFit/>
          </a:bodyPr>
          <a:lstStyle/>
          <a:p>
            <a:r>
              <a:rPr lang="en-US" altLang="ja-JP" sz="1200" dirty="0" err="1">
                <a:latin typeface="Arial" panose="020B0604020202020204" pitchFamily="34" charset="0"/>
                <a:cs typeface="Arial" panose="020B0604020202020204" pitchFamily="34" charset="0"/>
              </a:rPr>
              <a:t>NS2S</a:t>
            </a:r>
            <a:endParaRPr lang="ja-JP" altLang="en-US" sz="1200" dirty="0">
              <a:latin typeface="Arial" panose="020B0604020202020204" pitchFamily="34" charset="0"/>
              <a:cs typeface="Arial" panose="020B0604020202020204" pitchFamily="34" charset="0"/>
            </a:endParaRPr>
          </a:p>
        </p:txBody>
      </p:sp>
      <p:sp>
        <p:nvSpPr>
          <p:cNvPr id="7" name="テキスト ボックス 6">
            <a:extLst>
              <a:ext uri="{FF2B5EF4-FFF2-40B4-BE49-F238E27FC236}">
                <a16:creationId xmlns:a16="http://schemas.microsoft.com/office/drawing/2014/main" id="{20AF413F-3DBB-E576-E593-47C0D3EABE03}"/>
              </a:ext>
            </a:extLst>
          </p:cNvPr>
          <p:cNvSpPr txBox="1"/>
          <p:nvPr/>
        </p:nvSpPr>
        <p:spPr>
          <a:xfrm>
            <a:off x="5539357" y="4295060"/>
            <a:ext cx="585473" cy="276999"/>
          </a:xfrm>
          <a:prstGeom prst="rect">
            <a:avLst/>
          </a:prstGeom>
          <a:noFill/>
        </p:spPr>
        <p:txBody>
          <a:bodyPr wrap="square" rtlCol="0">
            <a:spAutoFit/>
          </a:bodyPr>
          <a:lstStyle/>
          <a:p>
            <a:r>
              <a:rPr lang="en-US" altLang="ja-JP" sz="1200" dirty="0" err="1">
                <a:latin typeface="Arial" panose="020B0604020202020204" pitchFamily="34" charset="0"/>
                <a:cs typeface="Arial" panose="020B0604020202020204" pitchFamily="34" charset="0"/>
              </a:rPr>
              <a:t>NS6S</a:t>
            </a:r>
            <a:endParaRPr lang="ja-JP" altLang="en-US" sz="1200" dirty="0">
              <a:latin typeface="Arial" panose="020B0604020202020204" pitchFamily="34" charset="0"/>
              <a:cs typeface="Arial" panose="020B0604020202020204" pitchFamily="34" charset="0"/>
            </a:endParaRPr>
          </a:p>
        </p:txBody>
      </p:sp>
      <p:sp>
        <p:nvSpPr>
          <p:cNvPr id="8" name="テキスト ボックス 7">
            <a:extLst>
              <a:ext uri="{FF2B5EF4-FFF2-40B4-BE49-F238E27FC236}">
                <a16:creationId xmlns:a16="http://schemas.microsoft.com/office/drawing/2014/main" id="{949543A0-4D24-86C6-EF27-7665BD9D65B3}"/>
              </a:ext>
            </a:extLst>
          </p:cNvPr>
          <p:cNvSpPr txBox="1"/>
          <p:nvPr/>
        </p:nvSpPr>
        <p:spPr>
          <a:xfrm>
            <a:off x="5761219" y="3414668"/>
            <a:ext cx="585473" cy="276999"/>
          </a:xfrm>
          <a:prstGeom prst="rect">
            <a:avLst/>
          </a:prstGeom>
          <a:noFill/>
        </p:spPr>
        <p:txBody>
          <a:bodyPr wrap="square" rtlCol="0">
            <a:spAutoFit/>
          </a:bodyPr>
          <a:lstStyle/>
          <a:p>
            <a:r>
              <a:rPr lang="en-US" altLang="ja-JP" sz="1200" dirty="0">
                <a:latin typeface="Arial" panose="020B0604020202020204" pitchFamily="34" charset="0"/>
                <a:cs typeface="Arial" panose="020B0604020202020204" pitchFamily="34" charset="0"/>
              </a:rPr>
              <a:t>NS</a:t>
            </a:r>
            <a:endParaRPr lang="ja-JP" altLang="en-US" sz="1200" dirty="0">
              <a:latin typeface="Arial" panose="020B0604020202020204" pitchFamily="34" charset="0"/>
              <a:cs typeface="Arial" panose="020B0604020202020204" pitchFamily="34" charset="0"/>
            </a:endParaRPr>
          </a:p>
        </p:txBody>
      </p:sp>
      <p:sp>
        <p:nvSpPr>
          <p:cNvPr id="9" name="テキスト ボックス 8">
            <a:extLst>
              <a:ext uri="{FF2B5EF4-FFF2-40B4-BE49-F238E27FC236}">
                <a16:creationId xmlns:a16="http://schemas.microsoft.com/office/drawing/2014/main" id="{2B0ED487-5F46-D9CF-9DC4-235E2AE7EA4E}"/>
              </a:ext>
            </a:extLst>
          </p:cNvPr>
          <p:cNvSpPr txBox="1"/>
          <p:nvPr/>
        </p:nvSpPr>
        <p:spPr>
          <a:xfrm>
            <a:off x="5539357" y="3022655"/>
            <a:ext cx="443725" cy="276999"/>
          </a:xfrm>
          <a:prstGeom prst="rect">
            <a:avLst/>
          </a:prstGeom>
          <a:noFill/>
        </p:spPr>
        <p:txBody>
          <a:bodyPr wrap="square" rtlCol="0">
            <a:spAutoFit/>
          </a:bodyPr>
          <a:lstStyle/>
          <a:p>
            <a:r>
              <a:rPr lang="en-US" altLang="ja-JP" sz="1200" dirty="0">
                <a:latin typeface="Arial" panose="020B0604020202020204" pitchFamily="34" charset="0"/>
                <a:cs typeface="Arial" panose="020B0604020202020204" pitchFamily="34" charset="0"/>
              </a:rPr>
              <a:t>0S</a:t>
            </a:r>
            <a:endParaRPr lang="ja-JP" altLang="en-US" sz="1200" dirty="0">
              <a:latin typeface="Arial" panose="020B0604020202020204" pitchFamily="34" charset="0"/>
              <a:cs typeface="Arial" panose="020B0604020202020204" pitchFamily="34" charset="0"/>
            </a:endParaRPr>
          </a:p>
        </p:txBody>
      </p:sp>
      <p:sp>
        <p:nvSpPr>
          <p:cNvPr id="10" name="テキスト ボックス 9">
            <a:extLst>
              <a:ext uri="{FF2B5EF4-FFF2-40B4-BE49-F238E27FC236}">
                <a16:creationId xmlns:a16="http://schemas.microsoft.com/office/drawing/2014/main" id="{E6814401-60E8-E747-7377-C276073DB953}"/>
              </a:ext>
            </a:extLst>
          </p:cNvPr>
          <p:cNvSpPr txBox="1"/>
          <p:nvPr/>
        </p:nvSpPr>
        <p:spPr>
          <a:xfrm>
            <a:off x="5008715" y="2815866"/>
            <a:ext cx="648203" cy="276999"/>
          </a:xfrm>
          <a:prstGeom prst="rect">
            <a:avLst/>
          </a:prstGeom>
          <a:noFill/>
        </p:spPr>
        <p:txBody>
          <a:bodyPr wrap="square" rtlCol="0">
            <a:spAutoFit/>
          </a:bodyPr>
          <a:lstStyle/>
          <a:p>
            <a:r>
              <a:rPr lang="en-US" altLang="ja-JP" sz="1200" dirty="0" err="1">
                <a:latin typeface="Arial" panose="020B0604020202020204" pitchFamily="34" charset="0"/>
                <a:cs typeface="Arial" panose="020B0604020202020204" pitchFamily="34" charset="0"/>
              </a:rPr>
              <a:t>Tet4</a:t>
            </a:r>
            <a:endParaRPr lang="ja-JP" altLang="en-US" sz="1200" dirty="0">
              <a:latin typeface="Arial" panose="020B0604020202020204" pitchFamily="34" charset="0"/>
              <a:cs typeface="Arial" panose="020B0604020202020204" pitchFamily="34" charset="0"/>
            </a:endParaRPr>
          </a:p>
        </p:txBody>
      </p:sp>
      <p:sp>
        <p:nvSpPr>
          <p:cNvPr id="11" name="テキスト ボックス 10">
            <a:extLst>
              <a:ext uri="{FF2B5EF4-FFF2-40B4-BE49-F238E27FC236}">
                <a16:creationId xmlns:a16="http://schemas.microsoft.com/office/drawing/2014/main" id="{816EF400-9446-CCC6-4627-F58B6FF250F9}"/>
              </a:ext>
            </a:extLst>
          </p:cNvPr>
          <p:cNvSpPr txBox="1"/>
          <p:nvPr/>
        </p:nvSpPr>
        <p:spPr>
          <a:xfrm>
            <a:off x="6124829" y="3617123"/>
            <a:ext cx="443725" cy="276999"/>
          </a:xfrm>
          <a:prstGeom prst="rect">
            <a:avLst/>
          </a:prstGeom>
          <a:noFill/>
        </p:spPr>
        <p:txBody>
          <a:bodyPr wrap="square" rtlCol="0">
            <a:spAutoFit/>
          </a:bodyPr>
          <a:lstStyle/>
          <a:p>
            <a:r>
              <a:rPr lang="en-US" altLang="ja-JP" sz="1200" dirty="0">
                <a:latin typeface="Arial" panose="020B0604020202020204" pitchFamily="34" charset="0"/>
                <a:cs typeface="Arial" panose="020B0604020202020204" pitchFamily="34" charset="0"/>
              </a:rPr>
              <a:t>6S</a:t>
            </a:r>
            <a:endParaRPr lang="ja-JP" altLang="en-US" sz="1200" dirty="0">
              <a:latin typeface="Arial" panose="020B0604020202020204" pitchFamily="34" charset="0"/>
              <a:cs typeface="Arial" panose="020B0604020202020204" pitchFamily="34" charset="0"/>
            </a:endParaRPr>
          </a:p>
        </p:txBody>
      </p:sp>
      <p:sp>
        <p:nvSpPr>
          <p:cNvPr id="12" name="テキスト ボックス 11">
            <a:extLst>
              <a:ext uri="{FF2B5EF4-FFF2-40B4-BE49-F238E27FC236}">
                <a16:creationId xmlns:a16="http://schemas.microsoft.com/office/drawing/2014/main" id="{D83E172B-1BF3-AEDA-9570-09EC958BC288}"/>
              </a:ext>
            </a:extLst>
          </p:cNvPr>
          <p:cNvSpPr txBox="1"/>
          <p:nvPr/>
        </p:nvSpPr>
        <p:spPr>
          <a:xfrm>
            <a:off x="6111737" y="3815606"/>
            <a:ext cx="443725" cy="276999"/>
          </a:xfrm>
          <a:prstGeom prst="rect">
            <a:avLst/>
          </a:prstGeom>
          <a:noFill/>
        </p:spPr>
        <p:txBody>
          <a:bodyPr wrap="square" rtlCol="0">
            <a:spAutoFit/>
          </a:bodyPr>
          <a:lstStyle/>
          <a:p>
            <a:r>
              <a:rPr lang="en-US" altLang="ja-JP" sz="1200" dirty="0">
                <a:latin typeface="Arial" panose="020B0604020202020204" pitchFamily="34" charset="0"/>
                <a:cs typeface="Arial" panose="020B0604020202020204" pitchFamily="34" charset="0"/>
              </a:rPr>
              <a:t>2S</a:t>
            </a:r>
            <a:endParaRPr lang="ja-JP" altLang="en-US" sz="1200" dirty="0">
              <a:latin typeface="Arial" panose="020B0604020202020204" pitchFamily="34" charset="0"/>
              <a:cs typeface="Arial" panose="020B0604020202020204" pitchFamily="34" charset="0"/>
            </a:endParaRPr>
          </a:p>
        </p:txBody>
      </p:sp>
      <p:sp>
        <p:nvSpPr>
          <p:cNvPr id="13" name="テキスト ボックス 12">
            <a:extLst>
              <a:ext uri="{FF2B5EF4-FFF2-40B4-BE49-F238E27FC236}">
                <a16:creationId xmlns:a16="http://schemas.microsoft.com/office/drawing/2014/main" id="{F8676C7B-963F-34DF-11D4-B141ED1CA130}"/>
              </a:ext>
            </a:extLst>
          </p:cNvPr>
          <p:cNvSpPr txBox="1"/>
          <p:nvPr/>
        </p:nvSpPr>
        <p:spPr>
          <a:xfrm>
            <a:off x="4313586" y="3810733"/>
            <a:ext cx="585473" cy="276999"/>
          </a:xfrm>
          <a:prstGeom prst="rect">
            <a:avLst/>
          </a:prstGeom>
          <a:noFill/>
        </p:spPr>
        <p:txBody>
          <a:bodyPr wrap="square" rtlCol="0">
            <a:spAutoFit/>
          </a:bodyPr>
          <a:lstStyle/>
          <a:p>
            <a:r>
              <a:rPr lang="en-US" altLang="ja-JP" sz="1200" dirty="0" err="1">
                <a:latin typeface="Arial" panose="020B0604020202020204" pitchFamily="34" charset="0"/>
                <a:cs typeface="Arial" panose="020B0604020202020204" pitchFamily="34" charset="0"/>
              </a:rPr>
              <a:t>2S6S</a:t>
            </a:r>
            <a:endParaRPr lang="ja-JP" altLang="en-US" sz="1200" dirty="0">
              <a:latin typeface="Arial" panose="020B0604020202020204" pitchFamily="34" charset="0"/>
              <a:cs typeface="Arial" panose="020B0604020202020204" pitchFamily="34" charset="0"/>
            </a:endParaRPr>
          </a:p>
        </p:txBody>
      </p:sp>
      <p:sp>
        <p:nvSpPr>
          <p:cNvPr id="14" name="テキスト ボックス 13">
            <a:extLst>
              <a:ext uri="{FF2B5EF4-FFF2-40B4-BE49-F238E27FC236}">
                <a16:creationId xmlns:a16="http://schemas.microsoft.com/office/drawing/2014/main" id="{5B79FC8F-A75E-A576-CADD-77C3D4F83349}"/>
              </a:ext>
            </a:extLst>
          </p:cNvPr>
          <p:cNvSpPr txBox="1"/>
          <p:nvPr/>
        </p:nvSpPr>
        <p:spPr>
          <a:xfrm rot="16200000">
            <a:off x="-302618" y="5201391"/>
            <a:ext cx="1441037" cy="523220"/>
          </a:xfrm>
          <a:prstGeom prst="rect">
            <a:avLst/>
          </a:prstGeom>
          <a:noFill/>
        </p:spPr>
        <p:txBody>
          <a:bodyPr wrap="square" rtlCol="0">
            <a:spAutoFit/>
          </a:bodyPr>
          <a:lstStyle/>
          <a:p>
            <a:r>
              <a:rPr kumimoji="1" lang="en-US" altLang="ja-JP" sz="1400" dirty="0" err="1"/>
              <a:t>Tetrasaccharides</a:t>
            </a:r>
            <a:r>
              <a:rPr kumimoji="1" lang="en-US" altLang="ja-JP" sz="1400" dirty="0"/>
              <a:t> content (%)</a:t>
            </a:r>
            <a:endParaRPr kumimoji="1" lang="ja-JP" altLang="en-US" sz="1400" dirty="0"/>
          </a:p>
        </p:txBody>
      </p:sp>
      <p:sp>
        <p:nvSpPr>
          <p:cNvPr id="15" name="テキスト ボックス 14">
            <a:extLst>
              <a:ext uri="{FF2B5EF4-FFF2-40B4-BE49-F238E27FC236}">
                <a16:creationId xmlns:a16="http://schemas.microsoft.com/office/drawing/2014/main" id="{C15915E1-6A85-AFAE-269D-751E1BAC8089}"/>
              </a:ext>
            </a:extLst>
          </p:cNvPr>
          <p:cNvSpPr txBox="1"/>
          <p:nvPr/>
        </p:nvSpPr>
        <p:spPr>
          <a:xfrm rot="16200000">
            <a:off x="-219760" y="3357590"/>
            <a:ext cx="1628719" cy="523220"/>
          </a:xfrm>
          <a:prstGeom prst="rect">
            <a:avLst/>
          </a:prstGeom>
          <a:noFill/>
        </p:spPr>
        <p:txBody>
          <a:bodyPr wrap="square" rtlCol="0">
            <a:spAutoFit/>
          </a:bodyPr>
          <a:lstStyle/>
          <a:p>
            <a:r>
              <a:rPr lang="en-US" altLang="ja-JP" sz="1400" dirty="0"/>
              <a:t>D</a:t>
            </a:r>
            <a:r>
              <a:rPr kumimoji="1" lang="en-US" altLang="ja-JP" sz="1400" dirty="0"/>
              <a:t>isaccharides content (%)</a:t>
            </a:r>
            <a:endParaRPr kumimoji="1" lang="ja-JP" altLang="en-US" sz="1400" dirty="0"/>
          </a:p>
        </p:txBody>
      </p:sp>
      <p:sp>
        <p:nvSpPr>
          <p:cNvPr id="16" name="テキスト ボックス 15">
            <a:extLst>
              <a:ext uri="{FF2B5EF4-FFF2-40B4-BE49-F238E27FC236}">
                <a16:creationId xmlns:a16="http://schemas.microsoft.com/office/drawing/2014/main" id="{505B72EC-D94A-76BC-3BC7-5C4DA80B6D8B}"/>
              </a:ext>
            </a:extLst>
          </p:cNvPr>
          <p:cNvSpPr txBox="1"/>
          <p:nvPr/>
        </p:nvSpPr>
        <p:spPr>
          <a:xfrm>
            <a:off x="2241380" y="6302622"/>
            <a:ext cx="1107126" cy="461665"/>
          </a:xfrm>
          <a:prstGeom prst="rect">
            <a:avLst/>
          </a:prstGeom>
          <a:noFill/>
        </p:spPr>
        <p:txBody>
          <a:bodyPr wrap="square" rtlCol="0">
            <a:spAutoFit/>
          </a:bodyPr>
          <a:lstStyle/>
          <a:p>
            <a:r>
              <a:rPr lang="en-US" altLang="ja-JP" sz="1200" dirty="0">
                <a:latin typeface="Arial" panose="020B0604020202020204" pitchFamily="34" charset="0"/>
                <a:cs typeface="Arial" panose="020B0604020202020204" pitchFamily="34" charset="0"/>
              </a:rPr>
              <a:t>Reaction time (h)</a:t>
            </a:r>
            <a:endParaRPr lang="ja-JP" altLang="en-US" sz="1200" dirty="0">
              <a:latin typeface="Arial" panose="020B0604020202020204" pitchFamily="34" charset="0"/>
              <a:cs typeface="Arial" panose="020B0604020202020204" pitchFamily="34" charset="0"/>
            </a:endParaRPr>
          </a:p>
        </p:txBody>
      </p:sp>
      <p:sp>
        <p:nvSpPr>
          <p:cNvPr id="17" name="テキスト ボックス 16">
            <a:extLst>
              <a:ext uri="{FF2B5EF4-FFF2-40B4-BE49-F238E27FC236}">
                <a16:creationId xmlns:a16="http://schemas.microsoft.com/office/drawing/2014/main" id="{AB77B7FC-C4FE-3A2D-7FB8-F8B9C61EEE83}"/>
              </a:ext>
            </a:extLst>
          </p:cNvPr>
          <p:cNvSpPr txBox="1"/>
          <p:nvPr/>
        </p:nvSpPr>
        <p:spPr>
          <a:xfrm>
            <a:off x="166467" y="2214044"/>
            <a:ext cx="356102" cy="276999"/>
          </a:xfrm>
          <a:prstGeom prst="rect">
            <a:avLst/>
          </a:prstGeom>
          <a:noFill/>
        </p:spPr>
        <p:txBody>
          <a:bodyPr wrap="square" rtlCol="0">
            <a:spAutoFit/>
          </a:bodyPr>
          <a:lstStyle/>
          <a:p>
            <a:r>
              <a:rPr lang="en-US" altLang="ja-JP" sz="1200" b="1" dirty="0">
                <a:latin typeface="Arial" panose="020B0604020202020204" pitchFamily="34" charset="0"/>
                <a:cs typeface="Arial" panose="020B0604020202020204" pitchFamily="34" charset="0"/>
              </a:rPr>
              <a:t>a)</a:t>
            </a:r>
            <a:endParaRPr lang="ja-JP" altLang="en-US" sz="1200" b="1" dirty="0">
              <a:latin typeface="Arial" panose="020B0604020202020204" pitchFamily="34" charset="0"/>
              <a:cs typeface="Arial" panose="020B0604020202020204" pitchFamily="34" charset="0"/>
            </a:endParaRPr>
          </a:p>
        </p:txBody>
      </p:sp>
      <p:sp>
        <p:nvSpPr>
          <p:cNvPr id="18" name="テキスト ボックス 17">
            <a:extLst>
              <a:ext uri="{FF2B5EF4-FFF2-40B4-BE49-F238E27FC236}">
                <a16:creationId xmlns:a16="http://schemas.microsoft.com/office/drawing/2014/main" id="{97AACF2A-30DF-E6C4-86D1-C8961895F405}"/>
              </a:ext>
            </a:extLst>
          </p:cNvPr>
          <p:cNvSpPr txBox="1"/>
          <p:nvPr/>
        </p:nvSpPr>
        <p:spPr>
          <a:xfrm>
            <a:off x="158400" y="4487008"/>
            <a:ext cx="356102" cy="276999"/>
          </a:xfrm>
          <a:prstGeom prst="rect">
            <a:avLst/>
          </a:prstGeom>
          <a:noFill/>
        </p:spPr>
        <p:txBody>
          <a:bodyPr wrap="square" rtlCol="0">
            <a:spAutoFit/>
          </a:bodyPr>
          <a:lstStyle/>
          <a:p>
            <a:r>
              <a:rPr lang="en-US" altLang="ja-JP" sz="1200" b="1" dirty="0">
                <a:latin typeface="Arial" panose="020B0604020202020204" pitchFamily="34" charset="0"/>
                <a:cs typeface="Arial" panose="020B0604020202020204" pitchFamily="34" charset="0"/>
              </a:rPr>
              <a:t>b)</a:t>
            </a:r>
            <a:endParaRPr lang="ja-JP" altLang="en-US" sz="1200" b="1" dirty="0">
              <a:latin typeface="Arial" panose="020B0604020202020204" pitchFamily="34" charset="0"/>
              <a:cs typeface="Arial" panose="020B0604020202020204" pitchFamily="34" charset="0"/>
            </a:endParaRPr>
          </a:p>
        </p:txBody>
      </p:sp>
      <p:sp>
        <p:nvSpPr>
          <p:cNvPr id="19" name="テキスト ボックス 18">
            <a:extLst>
              <a:ext uri="{FF2B5EF4-FFF2-40B4-BE49-F238E27FC236}">
                <a16:creationId xmlns:a16="http://schemas.microsoft.com/office/drawing/2014/main" id="{EF92F7AD-D5CD-EA5A-5DE9-513F6A8EEF53}"/>
              </a:ext>
            </a:extLst>
          </p:cNvPr>
          <p:cNvSpPr txBox="1"/>
          <p:nvPr/>
        </p:nvSpPr>
        <p:spPr>
          <a:xfrm>
            <a:off x="4283235" y="2214046"/>
            <a:ext cx="339090" cy="276998"/>
          </a:xfrm>
          <a:prstGeom prst="rect">
            <a:avLst/>
          </a:prstGeom>
          <a:noFill/>
        </p:spPr>
        <p:txBody>
          <a:bodyPr wrap="square" rtlCol="0">
            <a:spAutoFit/>
          </a:bodyPr>
          <a:lstStyle/>
          <a:p>
            <a:r>
              <a:rPr lang="en-US" altLang="ja-JP" sz="1200" b="1" dirty="0">
                <a:latin typeface="Arial" panose="020B0604020202020204" pitchFamily="34" charset="0"/>
                <a:cs typeface="Arial" panose="020B0604020202020204" pitchFamily="34" charset="0"/>
              </a:rPr>
              <a:t>c)</a:t>
            </a:r>
            <a:endParaRPr lang="ja-JP" altLang="en-US" sz="1200" b="1" dirty="0">
              <a:latin typeface="Arial" panose="020B0604020202020204" pitchFamily="34" charset="0"/>
              <a:cs typeface="Arial" panose="020B0604020202020204" pitchFamily="34" charset="0"/>
            </a:endParaRPr>
          </a:p>
        </p:txBody>
      </p:sp>
      <p:sp>
        <p:nvSpPr>
          <p:cNvPr id="20" name="テキスト ボックス 19">
            <a:extLst>
              <a:ext uri="{FF2B5EF4-FFF2-40B4-BE49-F238E27FC236}">
                <a16:creationId xmlns:a16="http://schemas.microsoft.com/office/drawing/2014/main" id="{0A686BE7-0BBF-4475-AB4B-38B509FEA369}"/>
              </a:ext>
            </a:extLst>
          </p:cNvPr>
          <p:cNvSpPr txBox="1"/>
          <p:nvPr/>
        </p:nvSpPr>
        <p:spPr>
          <a:xfrm>
            <a:off x="139178" y="329595"/>
            <a:ext cx="6718822" cy="276999"/>
          </a:xfrm>
          <a:prstGeom prst="rect">
            <a:avLst/>
          </a:prstGeom>
          <a:noFill/>
        </p:spPr>
        <p:txBody>
          <a:bodyPr wrap="square" rtlCol="0">
            <a:spAutoFit/>
          </a:bodyPr>
          <a:lstStyle/>
          <a:p>
            <a:r>
              <a:rPr lang="en-US" altLang="ja-JP" sz="1200" b="1" dirty="0">
                <a:latin typeface="Arial" panose="020B0604020202020204" pitchFamily="34" charset="0"/>
                <a:cs typeface="Arial" panose="020B0604020202020204" pitchFamily="34" charset="0"/>
              </a:rPr>
              <a:t>Extended data Fig. </a:t>
            </a:r>
            <a:r>
              <a:rPr lang="ja-JP" altLang="en-US" sz="1200" b="1" dirty="0">
                <a:latin typeface="Arial" panose="020B0604020202020204" pitchFamily="34" charset="0"/>
                <a:cs typeface="Arial" panose="020B0604020202020204" pitchFamily="34" charset="0"/>
              </a:rPr>
              <a:t>３</a:t>
            </a:r>
            <a:r>
              <a:rPr lang="en-US" altLang="ja-JP" sz="1200" b="1" dirty="0">
                <a:latin typeface="Arial" panose="020B0604020202020204" pitchFamily="34" charset="0"/>
                <a:cs typeface="Arial" panose="020B0604020202020204" pitchFamily="34" charset="0"/>
              </a:rPr>
              <a:t> Changes in sugar composition upon simultaneous enzyme addition </a:t>
            </a:r>
            <a:endParaRPr lang="ja-JP" altLang="en-US" sz="1200" b="1" dirty="0">
              <a:latin typeface="Arial" panose="020B0604020202020204" pitchFamily="34" charset="0"/>
              <a:cs typeface="Arial" panose="020B0604020202020204" pitchFamily="34" charset="0"/>
            </a:endParaRPr>
          </a:p>
        </p:txBody>
      </p:sp>
      <p:sp>
        <p:nvSpPr>
          <p:cNvPr id="21" name="テキスト ボックス 20">
            <a:extLst>
              <a:ext uri="{FF2B5EF4-FFF2-40B4-BE49-F238E27FC236}">
                <a16:creationId xmlns:a16="http://schemas.microsoft.com/office/drawing/2014/main" id="{4B983D95-50A9-8C31-F624-A7132AF9D9A7}"/>
              </a:ext>
            </a:extLst>
          </p:cNvPr>
          <p:cNvSpPr txBox="1"/>
          <p:nvPr/>
        </p:nvSpPr>
        <p:spPr>
          <a:xfrm>
            <a:off x="139179" y="854874"/>
            <a:ext cx="6381938" cy="830997"/>
          </a:xfrm>
          <a:prstGeom prst="rect">
            <a:avLst/>
          </a:prstGeom>
          <a:noFill/>
        </p:spPr>
        <p:txBody>
          <a:bodyPr wrap="square" rtlCol="0">
            <a:spAutoFit/>
          </a:bodyPr>
          <a:lstStyle/>
          <a:p>
            <a:r>
              <a:rPr lang="en-US" altLang="ja-JP" sz="1200" b="1" dirty="0">
                <a:latin typeface="Arial" panose="020B0604020202020204" pitchFamily="34" charset="0"/>
                <a:cs typeface="Arial" panose="020B0604020202020204" pitchFamily="34" charset="0"/>
              </a:rPr>
              <a:t>a) </a:t>
            </a:r>
            <a:r>
              <a:rPr lang="en-US" altLang="ja-JP" sz="1200" dirty="0">
                <a:latin typeface="Arial" panose="020B0604020202020204" pitchFamily="34" charset="0"/>
                <a:cs typeface="Arial" panose="020B0604020202020204" pitchFamily="34" charset="0"/>
              </a:rPr>
              <a:t>Time course of the disaccharide composition during the whole-cell reaction with simultaneous addition of NST, </a:t>
            </a:r>
            <a:r>
              <a:rPr lang="en-US" altLang="ja-JP" sz="1200" dirty="0" err="1">
                <a:latin typeface="Arial" panose="020B0604020202020204" pitchFamily="34" charset="0"/>
                <a:cs typeface="Arial" panose="020B0604020202020204" pitchFamily="34" charset="0"/>
              </a:rPr>
              <a:t>C5</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2OST</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6OST</a:t>
            </a:r>
            <a:r>
              <a:rPr lang="en-US" altLang="ja-JP" sz="1200" dirty="0">
                <a:latin typeface="Arial" panose="020B0604020202020204" pitchFamily="34" charset="0"/>
                <a:cs typeface="Arial" panose="020B0604020202020204" pitchFamily="34" charset="0"/>
              </a:rPr>
              <a:t> and </a:t>
            </a:r>
            <a:r>
              <a:rPr lang="en-US" altLang="ja-JP" sz="1200" dirty="0" err="1">
                <a:latin typeface="Arial" panose="020B0604020202020204" pitchFamily="34" charset="0"/>
                <a:cs typeface="Arial" panose="020B0604020202020204" pitchFamily="34" charset="0"/>
              </a:rPr>
              <a:t>3OST</a:t>
            </a:r>
            <a:r>
              <a:rPr lang="en-US" altLang="ja-JP" sz="1200" dirty="0">
                <a:latin typeface="Arial" panose="020B0604020202020204" pitchFamily="34" charset="0"/>
                <a:cs typeface="Arial" panose="020B0604020202020204" pitchFamily="34" charset="0"/>
              </a:rPr>
              <a:t>. </a:t>
            </a:r>
            <a:r>
              <a:rPr lang="ja-JP" altLang="en-US" sz="1200" dirty="0">
                <a:solidFill>
                  <a:schemeClr val="accent2"/>
                </a:solidFill>
                <a:latin typeface="Arial" panose="020B0604020202020204" pitchFamily="34" charset="0"/>
                <a:cs typeface="Arial" panose="020B0604020202020204" pitchFamily="34" charset="0"/>
              </a:rPr>
              <a:t>●</a:t>
            </a:r>
            <a:r>
              <a:rPr lang="en-US" altLang="ja-JP" sz="1200" dirty="0">
                <a:latin typeface="Arial" panose="020B0604020202020204" pitchFamily="34" charset="0"/>
                <a:cs typeface="Arial" panose="020B0604020202020204" pitchFamily="34" charset="0"/>
              </a:rPr>
              <a:t>; NS, </a:t>
            </a:r>
            <a:r>
              <a:rPr lang="ja-JP" altLang="en-US" sz="1200" dirty="0">
                <a:solidFill>
                  <a:schemeClr val="accent1">
                    <a:lumMod val="75000"/>
                  </a:schemeClr>
                </a:solidFill>
                <a:latin typeface="Arial" panose="020B0604020202020204" pitchFamily="34" charset="0"/>
                <a:cs typeface="Arial" panose="020B0604020202020204" pitchFamily="34" charset="0"/>
              </a:rPr>
              <a:t>●</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NS2S</a:t>
            </a:r>
            <a:r>
              <a:rPr lang="en-US" altLang="ja-JP" sz="1200" dirty="0">
                <a:latin typeface="Arial" panose="020B0604020202020204" pitchFamily="34" charset="0"/>
                <a:cs typeface="Arial" panose="020B0604020202020204" pitchFamily="34" charset="0"/>
              </a:rPr>
              <a:t>, </a:t>
            </a:r>
            <a:r>
              <a:rPr lang="ja-JP" altLang="en-US" sz="1200" dirty="0">
                <a:solidFill>
                  <a:schemeClr val="accent5">
                    <a:lumMod val="60000"/>
                    <a:lumOff val="40000"/>
                  </a:schemeClr>
                </a:solidFill>
                <a:latin typeface="Arial" panose="020B0604020202020204" pitchFamily="34" charset="0"/>
                <a:cs typeface="Arial" panose="020B0604020202020204" pitchFamily="34" charset="0"/>
              </a:rPr>
              <a:t>●</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NS6S</a:t>
            </a:r>
            <a:r>
              <a:rPr lang="en-US" altLang="ja-JP" sz="1200" dirty="0">
                <a:latin typeface="Arial" panose="020B0604020202020204" pitchFamily="34" charset="0"/>
                <a:cs typeface="Arial" panose="020B0604020202020204" pitchFamily="34" charset="0"/>
              </a:rPr>
              <a:t>, </a:t>
            </a:r>
            <a:r>
              <a:rPr lang="ja-JP" altLang="en-US" sz="1200" dirty="0">
                <a:solidFill>
                  <a:srgbClr val="00B050"/>
                </a:solidFill>
                <a:latin typeface="Arial" panose="020B0604020202020204" pitchFamily="34" charset="0"/>
                <a:cs typeface="Arial" panose="020B0604020202020204" pitchFamily="34" charset="0"/>
              </a:rPr>
              <a:t>●</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TriS</a:t>
            </a:r>
            <a:r>
              <a:rPr lang="en-US" altLang="ja-JP" sz="1200" dirty="0">
                <a:latin typeface="Arial" panose="020B0604020202020204" pitchFamily="34" charset="0"/>
                <a:cs typeface="Arial" panose="020B0604020202020204" pitchFamily="34" charset="0"/>
              </a:rPr>
              <a:t>. </a:t>
            </a:r>
            <a:r>
              <a:rPr lang="en-US" altLang="ja-JP" sz="1200" b="1" dirty="0">
                <a:latin typeface="Arial" panose="020B0604020202020204" pitchFamily="34" charset="0"/>
                <a:cs typeface="Arial" panose="020B0604020202020204" pitchFamily="34" charset="0"/>
              </a:rPr>
              <a:t>b) </a:t>
            </a:r>
            <a:r>
              <a:rPr lang="en-US" altLang="ja-JP" sz="1200" dirty="0">
                <a:latin typeface="Arial" panose="020B0604020202020204" pitchFamily="34" charset="0"/>
                <a:cs typeface="Arial" panose="020B0604020202020204" pitchFamily="34" charset="0"/>
              </a:rPr>
              <a:t>Time </a:t>
            </a:r>
            <a:r>
              <a:rPr lang="en-US" altLang="ja-JP" sz="1200" dirty="0" err="1">
                <a:latin typeface="Arial" panose="020B0604020202020204" pitchFamily="34" charset="0"/>
                <a:cs typeface="Arial" panose="020B0604020202020204" pitchFamily="34" charset="0"/>
              </a:rPr>
              <a:t>couse</a:t>
            </a:r>
            <a:r>
              <a:rPr lang="en-US" altLang="ja-JP" sz="1200" dirty="0">
                <a:latin typeface="Arial" panose="020B0604020202020204" pitchFamily="34" charset="0"/>
                <a:cs typeface="Arial" panose="020B0604020202020204" pitchFamily="34" charset="0"/>
              </a:rPr>
              <a:t> of the </a:t>
            </a:r>
            <a:r>
              <a:rPr lang="en-US" altLang="ja-JP" sz="1200" dirty="0" err="1">
                <a:latin typeface="Arial" panose="020B0604020202020204" pitchFamily="34" charset="0"/>
                <a:cs typeface="Arial" panose="020B0604020202020204" pitchFamily="34" charset="0"/>
              </a:rPr>
              <a:t>tetrasaccharide</a:t>
            </a:r>
            <a:r>
              <a:rPr lang="en-US" altLang="ja-JP" sz="1200" dirty="0">
                <a:latin typeface="Arial" panose="020B0604020202020204" pitchFamily="34" charset="0"/>
                <a:cs typeface="Arial" panose="020B0604020202020204" pitchFamily="34" charset="0"/>
              </a:rPr>
              <a:t> composition during the same reaction. </a:t>
            </a:r>
            <a:r>
              <a:rPr lang="ja-JP" altLang="en-US" sz="1200" dirty="0">
                <a:solidFill>
                  <a:schemeClr val="bg1">
                    <a:lumMod val="85000"/>
                  </a:schemeClr>
                </a:solidFill>
                <a:latin typeface="Arial" panose="020B0604020202020204" pitchFamily="34" charset="0"/>
                <a:cs typeface="Arial" panose="020B0604020202020204" pitchFamily="34" charset="0"/>
              </a:rPr>
              <a:t>●</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Tet1</a:t>
            </a:r>
            <a:r>
              <a:rPr lang="en-US" altLang="ja-JP" sz="1200" dirty="0">
                <a:latin typeface="Arial" panose="020B0604020202020204" pitchFamily="34" charset="0"/>
                <a:cs typeface="Arial" panose="020B0604020202020204" pitchFamily="34" charset="0"/>
              </a:rPr>
              <a:t>, </a:t>
            </a:r>
            <a:r>
              <a:rPr lang="ja-JP" altLang="en-US" sz="1200" dirty="0">
                <a:solidFill>
                  <a:srgbClr val="FF0000"/>
                </a:solidFill>
                <a:latin typeface="Arial" panose="020B0604020202020204" pitchFamily="34" charset="0"/>
                <a:cs typeface="Arial" panose="020B0604020202020204" pitchFamily="34" charset="0"/>
              </a:rPr>
              <a:t>●</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Tet2</a:t>
            </a:r>
            <a:r>
              <a:rPr lang="en-US" altLang="ja-JP" sz="1200" dirty="0">
                <a:latin typeface="Arial" panose="020B0604020202020204" pitchFamily="34" charset="0"/>
                <a:cs typeface="Arial" panose="020B0604020202020204" pitchFamily="34" charset="0"/>
              </a:rPr>
              <a:t>, </a:t>
            </a:r>
            <a:r>
              <a:rPr lang="ja-JP" altLang="en-US" sz="1200" dirty="0">
                <a:solidFill>
                  <a:srgbClr val="FFC000"/>
                </a:solidFill>
                <a:latin typeface="Arial" panose="020B0604020202020204" pitchFamily="34" charset="0"/>
                <a:cs typeface="Arial" panose="020B0604020202020204" pitchFamily="34" charset="0"/>
              </a:rPr>
              <a:t>●</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Tet3</a:t>
            </a:r>
            <a:r>
              <a:rPr lang="en-US" altLang="ja-JP" sz="1200" dirty="0">
                <a:latin typeface="Arial" panose="020B0604020202020204" pitchFamily="34" charset="0"/>
                <a:cs typeface="Arial" panose="020B0604020202020204" pitchFamily="34" charset="0"/>
              </a:rPr>
              <a:t>, </a:t>
            </a:r>
            <a:r>
              <a:rPr lang="ja-JP" altLang="en-US" sz="1200" dirty="0">
                <a:solidFill>
                  <a:srgbClr val="7030A0"/>
                </a:solidFill>
                <a:latin typeface="Arial" panose="020B0604020202020204" pitchFamily="34" charset="0"/>
                <a:cs typeface="Arial" panose="020B0604020202020204" pitchFamily="34" charset="0"/>
              </a:rPr>
              <a:t>●</a:t>
            </a:r>
            <a:r>
              <a:rPr lang="en-US" altLang="ja-JP" sz="1200" dirty="0" err="1">
                <a:latin typeface="Arial" panose="020B0604020202020204" pitchFamily="34" charset="0"/>
                <a:cs typeface="Arial" panose="020B0604020202020204" pitchFamily="34" charset="0"/>
              </a:rPr>
              <a:t>Tet4</a:t>
            </a:r>
            <a:r>
              <a:rPr lang="en-US" altLang="ja-JP" sz="1200" dirty="0">
                <a:latin typeface="Arial" panose="020B0604020202020204" pitchFamily="34" charset="0"/>
                <a:cs typeface="Arial" panose="020B0604020202020204" pitchFamily="34" charset="0"/>
              </a:rPr>
              <a:t>. </a:t>
            </a:r>
            <a:r>
              <a:rPr lang="en-US" altLang="ja-JP" sz="1200" b="1" dirty="0">
                <a:latin typeface="Arial" panose="020B0604020202020204" pitchFamily="34" charset="0"/>
                <a:cs typeface="Arial" panose="020B0604020202020204" pitchFamily="34" charset="0"/>
              </a:rPr>
              <a:t>c) </a:t>
            </a:r>
            <a:r>
              <a:rPr lang="en-US" altLang="ja-JP" sz="1200" dirty="0">
                <a:latin typeface="Arial" panose="020B0604020202020204" pitchFamily="34" charset="0"/>
                <a:cs typeface="Arial" panose="020B0604020202020204" pitchFamily="34" charset="0"/>
              </a:rPr>
              <a:t>Di-and </a:t>
            </a:r>
            <a:r>
              <a:rPr lang="en-US" altLang="ja-JP" sz="1200" dirty="0" err="1">
                <a:latin typeface="Arial" panose="020B0604020202020204" pitchFamily="34" charset="0"/>
                <a:cs typeface="Arial" panose="020B0604020202020204" pitchFamily="34" charset="0"/>
              </a:rPr>
              <a:t>tetrasaccahride</a:t>
            </a:r>
            <a:r>
              <a:rPr lang="en-US" altLang="ja-JP" sz="1200" dirty="0">
                <a:latin typeface="Arial" panose="020B0604020202020204" pitchFamily="34" charset="0"/>
                <a:cs typeface="Arial" panose="020B0604020202020204" pitchFamily="34" charset="0"/>
              </a:rPr>
              <a:t> composition at the reaction end point.</a:t>
            </a:r>
            <a:endParaRPr lang="ja-JP" alt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92593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28B3538-8EC4-FAF5-4B53-39CD1FE43326}"/>
              </a:ext>
            </a:extLst>
          </p:cNvPr>
          <p:cNvSpPr txBox="1"/>
          <p:nvPr/>
        </p:nvSpPr>
        <p:spPr>
          <a:xfrm>
            <a:off x="71753" y="1457102"/>
            <a:ext cx="6589689" cy="307777"/>
          </a:xfrm>
          <a:prstGeom prst="rect">
            <a:avLst/>
          </a:prstGeom>
          <a:noFill/>
        </p:spPr>
        <p:txBody>
          <a:bodyPr wrap="none" rtlCol="0">
            <a:spAutoFit/>
          </a:bodyPr>
          <a:lstStyle/>
          <a:p>
            <a:r>
              <a:rPr lang="en-US" altLang="ja-JP" sz="1400" b="1" dirty="0">
                <a:latin typeface="Arial" panose="020B0604020202020204" pitchFamily="34" charset="0"/>
                <a:cs typeface="Arial" panose="020B0604020202020204" pitchFamily="34" charset="0"/>
              </a:rPr>
              <a:t>Extended data</a:t>
            </a:r>
            <a:r>
              <a:rPr kumimoji="1" lang="en-US" altLang="ja-JP" sz="1400" b="1" dirty="0">
                <a:latin typeface="Arial" panose="020B0604020202020204" pitchFamily="34" charset="0"/>
                <a:cs typeface="Arial" panose="020B0604020202020204" pitchFamily="34" charset="0"/>
              </a:rPr>
              <a:t> Table 1</a:t>
            </a:r>
            <a:r>
              <a:rPr lang="en-US" altLang="ja-JP" sz="1400" b="1" dirty="0">
                <a:latin typeface="Arial" panose="020B0604020202020204" pitchFamily="34" charset="0"/>
                <a:cs typeface="Arial" panose="020B0604020202020204" pitchFamily="34" charset="0"/>
              </a:rPr>
              <a:t> USP compliance of BEH produced at different scales</a:t>
            </a:r>
            <a:endParaRPr kumimoji="1" lang="ja-JP" altLang="en-US" sz="1400" b="1" dirty="0">
              <a:latin typeface="Arial" panose="020B0604020202020204" pitchFamily="34" charset="0"/>
              <a:cs typeface="Arial" panose="020B0604020202020204" pitchFamily="34" charset="0"/>
            </a:endParaRPr>
          </a:p>
        </p:txBody>
      </p:sp>
      <p:sp>
        <p:nvSpPr>
          <p:cNvPr id="5" name="テキスト ボックス 4">
            <a:extLst>
              <a:ext uri="{FF2B5EF4-FFF2-40B4-BE49-F238E27FC236}">
                <a16:creationId xmlns:a16="http://schemas.microsoft.com/office/drawing/2014/main" id="{BB52EE2A-BC67-2D1E-EF99-1AC8E9E53B60}"/>
              </a:ext>
            </a:extLst>
          </p:cNvPr>
          <p:cNvSpPr txBox="1"/>
          <p:nvPr/>
        </p:nvSpPr>
        <p:spPr>
          <a:xfrm>
            <a:off x="71754" y="1813743"/>
            <a:ext cx="6714493" cy="1015663"/>
          </a:xfrm>
          <a:prstGeom prst="rect">
            <a:avLst/>
          </a:prstGeom>
          <a:noFill/>
        </p:spPr>
        <p:txBody>
          <a:bodyPr wrap="square" rtlCol="0">
            <a:spAutoFit/>
          </a:bodyPr>
          <a:lstStyle/>
          <a:p>
            <a:r>
              <a:rPr lang="en-US" altLang="ja-JP" sz="1200" dirty="0">
                <a:latin typeface="Arial" panose="020B0604020202020204" pitchFamily="34" charset="0"/>
                <a:cs typeface="Arial" panose="020B0604020202020204" pitchFamily="34" charset="0"/>
              </a:rPr>
              <a:t>USP NF analytical criteria and results for BEH produced at the 3-L, 30-L and 3-</a:t>
            </a:r>
            <a:r>
              <a:rPr lang="en-US" altLang="ja-JP" sz="1200" dirty="0" err="1">
                <a:latin typeface="Arial" panose="020B0604020202020204" pitchFamily="34" charset="0"/>
                <a:cs typeface="Arial" panose="020B0604020202020204" pitchFamily="34" charset="0"/>
              </a:rPr>
              <a:t>kL</a:t>
            </a:r>
            <a:r>
              <a:rPr lang="en-US" altLang="ja-JP" sz="1200" dirty="0">
                <a:latin typeface="Arial" panose="020B0604020202020204" pitchFamily="34" charset="0"/>
                <a:cs typeface="Arial" panose="020B0604020202020204" pitchFamily="34" charset="0"/>
              </a:rPr>
              <a:t> scales. NMR analysis, molecular weight determination and anticoagulant activities were measured as described in Methods. All other tests were conducted according to the USP NF 2025, Issue 3 heparin monograph</a:t>
            </a:r>
            <a:r>
              <a:rPr lang="en-US" altLang="ja-JP" sz="1200" dirty="0">
                <a:effectLst/>
                <a:latin typeface="Arial" panose="020B0604020202020204" pitchFamily="34" charset="0"/>
                <a:ea typeface="游明朝" panose="02020400000000000000" pitchFamily="18" charset="-128"/>
                <a:cs typeface="Arial" panose="020B0604020202020204" pitchFamily="34" charset="0"/>
              </a:rPr>
              <a:t>. Criteria definitions for NMR identity, chromatographic identity and absence of </a:t>
            </a:r>
            <a:r>
              <a:rPr lang="en-US" altLang="ja-JP" sz="1200" dirty="0" err="1">
                <a:effectLst/>
                <a:latin typeface="Arial" panose="020B0604020202020204" pitchFamily="34" charset="0"/>
                <a:ea typeface="游明朝" panose="02020400000000000000" pitchFamily="18" charset="-128"/>
                <a:cs typeface="Arial" panose="020B0604020202020204" pitchFamily="34" charset="0"/>
              </a:rPr>
              <a:t>oversulfated</a:t>
            </a:r>
            <a:r>
              <a:rPr lang="en-US" altLang="ja-JP" sz="1200" dirty="0">
                <a:effectLst/>
                <a:latin typeface="Arial" panose="020B0604020202020204" pitchFamily="34" charset="0"/>
                <a:ea typeface="游明朝" panose="02020400000000000000" pitchFamily="18" charset="-128"/>
                <a:cs typeface="Arial" panose="020B0604020202020204" pitchFamily="34" charset="0"/>
              </a:rPr>
              <a:t> chondroitin sulfate are provided below the table. NA, not assayed.</a:t>
            </a:r>
            <a:endParaRPr lang="ja-JP" altLang="en-US" sz="1200" dirty="0">
              <a:latin typeface="Arial" panose="020B0604020202020204" pitchFamily="34" charset="0"/>
              <a:cs typeface="Arial" panose="020B0604020202020204" pitchFamily="34" charset="0"/>
            </a:endParaRPr>
          </a:p>
        </p:txBody>
      </p:sp>
      <p:sp>
        <p:nvSpPr>
          <p:cNvPr id="7" name="テキスト ボックス 6">
            <a:extLst>
              <a:ext uri="{FF2B5EF4-FFF2-40B4-BE49-F238E27FC236}">
                <a16:creationId xmlns:a16="http://schemas.microsoft.com/office/drawing/2014/main" id="{D532C778-AC30-24BA-8AA5-C8223775ECE5}"/>
              </a:ext>
            </a:extLst>
          </p:cNvPr>
          <p:cNvSpPr txBox="1"/>
          <p:nvPr/>
        </p:nvSpPr>
        <p:spPr>
          <a:xfrm>
            <a:off x="778598" y="8888643"/>
            <a:ext cx="184731" cy="369332"/>
          </a:xfrm>
          <a:prstGeom prst="rect">
            <a:avLst/>
          </a:prstGeom>
          <a:noFill/>
        </p:spPr>
        <p:txBody>
          <a:bodyPr wrap="none" rtlCol="0">
            <a:spAutoFit/>
          </a:bodyPr>
          <a:lstStyle/>
          <a:p>
            <a:endParaRPr kumimoji="1" lang="ja-JP" altLang="en-US" dirty="0"/>
          </a:p>
        </p:txBody>
      </p:sp>
      <p:sp>
        <p:nvSpPr>
          <p:cNvPr id="8" name="テキスト ボックス 7">
            <a:extLst>
              <a:ext uri="{FF2B5EF4-FFF2-40B4-BE49-F238E27FC236}">
                <a16:creationId xmlns:a16="http://schemas.microsoft.com/office/drawing/2014/main" id="{F476504E-453F-F683-D985-61A4E783CD3F}"/>
              </a:ext>
            </a:extLst>
          </p:cNvPr>
          <p:cNvSpPr txBox="1"/>
          <p:nvPr/>
        </p:nvSpPr>
        <p:spPr>
          <a:xfrm>
            <a:off x="405127" y="8458268"/>
            <a:ext cx="6047744" cy="2123658"/>
          </a:xfrm>
          <a:prstGeom prst="rect">
            <a:avLst/>
          </a:prstGeom>
          <a:noFill/>
        </p:spPr>
        <p:txBody>
          <a:bodyPr wrap="square" rtlCol="0">
            <a:spAutoFit/>
          </a:bodyPr>
          <a:lstStyle/>
          <a:p>
            <a:r>
              <a:rPr kumimoji="0" lang="en-US" altLang="ja-JP" sz="1200" b="0" i="0" u="none" strike="noStrike" kern="1200" cap="none" spc="0" normalizeH="0" baseline="0" noProof="0" dirty="0">
                <a:ln>
                  <a:noFill/>
                </a:ln>
                <a:solidFill>
                  <a:prstClr val="black"/>
                </a:solidFill>
                <a:effectLst/>
                <a:uLnTx/>
                <a:uFillTx/>
                <a:latin typeface="Arial" panose="020B0604020202020204" pitchFamily="34" charset="0"/>
                <a:ea typeface="游明朝" panose="02020400000000000000" pitchFamily="18" charset="-128"/>
                <a:cs typeface="Arial" panose="020B0604020202020204" pitchFamily="34" charset="0"/>
              </a:rPr>
              <a:t>Criteria *: </a:t>
            </a:r>
            <a:r>
              <a:rPr kumimoji="0" lang="en-US" altLang="ja-JP" sz="1200" b="0" i="0" u="none" strike="noStrike" kern="1200" cap="none" spc="0" normalizeH="0" baseline="0" noProof="0" dirty="0">
                <a:ln>
                  <a:noFill/>
                </a:ln>
                <a:effectLst/>
                <a:uLnTx/>
                <a:uFillTx/>
                <a:latin typeface="Arial" panose="020B0604020202020204" pitchFamily="34" charset="0"/>
                <a:ea typeface="游明朝" panose="02020400000000000000" pitchFamily="18" charset="-128"/>
                <a:cs typeface="Arial" panose="020B0604020202020204" pitchFamily="34" charset="0"/>
              </a:rPr>
              <a:t>The ppm values for </a:t>
            </a:r>
            <a:r>
              <a:rPr kumimoji="0" lang="en-US" altLang="ja-JP" sz="1200" b="0" i="0" u="none" strike="noStrike" kern="1200" cap="none" spc="0" normalizeH="0" baseline="0" noProof="0" dirty="0" err="1">
                <a:ln>
                  <a:noFill/>
                </a:ln>
                <a:effectLst/>
                <a:uLnTx/>
                <a:uFillTx/>
                <a:latin typeface="Arial" panose="020B0604020202020204" pitchFamily="34" charset="0"/>
                <a:ea typeface="游明朝" panose="02020400000000000000" pitchFamily="18" charset="-128"/>
                <a:cs typeface="Arial" panose="020B0604020202020204" pitchFamily="34" charset="0"/>
              </a:rPr>
              <a:t>H1</a:t>
            </a:r>
            <a:r>
              <a:rPr kumimoji="0" lang="en-US" altLang="ja-JP" sz="1200" b="0" i="0" u="none" strike="noStrike" kern="1200" cap="none" spc="0" normalizeH="0" baseline="0" noProof="0" dirty="0">
                <a:ln>
                  <a:noFill/>
                </a:ln>
                <a:effectLst/>
                <a:uLnTx/>
                <a:uFillTx/>
                <a:latin typeface="Arial" panose="020B0604020202020204" pitchFamily="34" charset="0"/>
                <a:ea typeface="游明朝" panose="02020400000000000000" pitchFamily="18" charset="-128"/>
                <a:cs typeface="Arial" panose="020B0604020202020204" pitchFamily="34" charset="0"/>
              </a:rPr>
              <a:t> of </a:t>
            </a:r>
            <a:r>
              <a:rPr kumimoji="0" lang="en-US" altLang="ja-JP" sz="1200" b="0" i="0" u="none" strike="noStrike" kern="1200" cap="none" spc="0" normalizeH="0" baseline="0" noProof="0" dirty="0" err="1">
                <a:ln>
                  <a:noFill/>
                </a:ln>
                <a:effectLst/>
                <a:uLnTx/>
                <a:uFillTx/>
                <a:latin typeface="Arial" panose="020B0604020202020204" pitchFamily="34" charset="0"/>
                <a:ea typeface="游明朝" panose="02020400000000000000" pitchFamily="18" charset="-128"/>
                <a:cs typeface="Arial" panose="020B0604020202020204" pitchFamily="34" charset="0"/>
              </a:rPr>
              <a:t>GlcNAc</a:t>
            </a:r>
            <a:r>
              <a:rPr kumimoji="0" lang="en-US" altLang="ja-JP" sz="1200" b="0" i="0" u="none" strike="noStrike" kern="1200" cap="none" spc="0" normalizeH="0" baseline="0" noProof="0" dirty="0">
                <a:ln>
                  <a:noFill/>
                </a:ln>
                <a:effectLst/>
                <a:uLnTx/>
                <a:uFillTx/>
                <a:latin typeface="Arial" panose="020B0604020202020204" pitchFamily="34" charset="0"/>
                <a:ea typeface="游明朝" panose="02020400000000000000" pitchFamily="18" charset="-128"/>
                <a:cs typeface="Arial" panose="020B0604020202020204" pitchFamily="34" charset="0"/>
              </a:rPr>
              <a:t>/</a:t>
            </a:r>
            <a:r>
              <a:rPr kumimoji="0" lang="en-US" altLang="ja-JP" sz="1200" b="0" i="0" u="none" strike="noStrike" kern="1200" cap="none" spc="0" normalizeH="0" baseline="0" noProof="0" dirty="0" err="1">
                <a:ln>
                  <a:noFill/>
                </a:ln>
                <a:effectLst/>
                <a:uLnTx/>
                <a:uFillTx/>
                <a:latin typeface="Arial" panose="020B0604020202020204" pitchFamily="34" charset="0"/>
                <a:ea typeface="游明朝" panose="02020400000000000000" pitchFamily="18" charset="-128"/>
                <a:cs typeface="Arial" panose="020B0604020202020204" pitchFamily="34" charset="0"/>
              </a:rPr>
              <a:t>GlcNS</a:t>
            </a:r>
            <a:r>
              <a:rPr kumimoji="0" lang="en-US" altLang="ja-JP" sz="1200" b="0" i="0" u="none" strike="noStrike" kern="1200" cap="none" spc="0" normalizeH="0" baseline="0" noProof="0" dirty="0">
                <a:ln>
                  <a:noFill/>
                </a:ln>
                <a:effectLst/>
                <a:uLnTx/>
                <a:uFillTx/>
                <a:latin typeface="Arial" panose="020B0604020202020204" pitchFamily="34" charset="0"/>
                <a:ea typeface="游明朝" panose="02020400000000000000" pitchFamily="18" charset="-128"/>
                <a:cs typeface="Arial" panose="020B0604020202020204" pitchFamily="34" charset="0"/>
              </a:rPr>
              <a:t>, 6S (signal 1), </a:t>
            </a:r>
            <a:r>
              <a:rPr kumimoji="0" lang="en-US" altLang="ja-JP" sz="1200" b="0" i="0" u="none" strike="noStrike" kern="1200" cap="none" spc="0" normalizeH="0" baseline="0" noProof="0" dirty="0" err="1">
                <a:ln>
                  <a:noFill/>
                </a:ln>
                <a:effectLst/>
                <a:uLnTx/>
                <a:uFillTx/>
                <a:latin typeface="Arial" panose="020B0604020202020204" pitchFamily="34" charset="0"/>
                <a:ea typeface="游明朝" panose="02020400000000000000" pitchFamily="18" charset="-128"/>
                <a:cs typeface="Arial" panose="020B0604020202020204" pitchFamily="34" charset="0"/>
              </a:rPr>
              <a:t>H1</a:t>
            </a:r>
            <a:r>
              <a:rPr kumimoji="0" lang="en-US" altLang="ja-JP" sz="1200" b="0" i="0" u="none" strike="noStrike" kern="1200" cap="none" spc="0" normalizeH="0" baseline="0" noProof="0" dirty="0">
                <a:ln>
                  <a:noFill/>
                </a:ln>
                <a:effectLst/>
                <a:uLnTx/>
                <a:uFillTx/>
                <a:latin typeface="Arial" panose="020B0604020202020204" pitchFamily="34" charset="0"/>
                <a:ea typeface="游明朝" panose="02020400000000000000" pitchFamily="18" charset="-128"/>
                <a:cs typeface="Arial" panose="020B0604020202020204" pitchFamily="34" charset="0"/>
              </a:rPr>
              <a:t> of </a:t>
            </a:r>
            <a:r>
              <a:rPr kumimoji="0" lang="en-US" altLang="ja-JP" sz="1200" b="0" i="0" u="none" strike="noStrike" kern="1200" cap="none" spc="0" normalizeH="0" baseline="0" noProof="0" dirty="0" err="1">
                <a:ln>
                  <a:noFill/>
                </a:ln>
                <a:effectLst/>
                <a:uLnTx/>
                <a:uFillTx/>
                <a:latin typeface="Arial" panose="020B0604020202020204" pitchFamily="34" charset="0"/>
                <a:ea typeface="游明朝" panose="02020400000000000000" pitchFamily="18" charset="-128"/>
                <a:cs typeface="Arial" panose="020B0604020202020204" pitchFamily="34" charset="0"/>
              </a:rPr>
              <a:t>IdoA2S</a:t>
            </a:r>
            <a:r>
              <a:rPr kumimoji="0" lang="en-US" altLang="ja-JP" sz="1200" b="0" i="0" u="none" strike="noStrike" kern="1200" cap="none" spc="0" normalizeH="0" baseline="0" noProof="0" dirty="0">
                <a:ln>
                  <a:noFill/>
                </a:ln>
                <a:effectLst/>
                <a:uLnTx/>
                <a:uFillTx/>
                <a:latin typeface="Arial" panose="020B0604020202020204" pitchFamily="34" charset="0"/>
                <a:ea typeface="游明朝" panose="02020400000000000000" pitchFamily="18" charset="-128"/>
                <a:cs typeface="Arial" panose="020B0604020202020204" pitchFamily="34" charset="0"/>
              </a:rPr>
              <a:t> (signal 2) of heparin are present at 5.42, 5.21 ppm, respectively.</a:t>
            </a:r>
            <a:r>
              <a:rPr lang="ja-JP" altLang="en-US" sz="1200" dirty="0">
                <a:latin typeface="Arial" panose="020B0604020202020204" pitchFamily="34" charset="0"/>
                <a:ea typeface="游明朝" panose="02020400000000000000" pitchFamily="18" charset="-128"/>
                <a:cs typeface="Arial" panose="020B0604020202020204" pitchFamily="34" charset="0"/>
              </a:rPr>
              <a:t> </a:t>
            </a:r>
            <a:r>
              <a:rPr kumimoji="0" lang="en-US" altLang="ja-JP" sz="1200" b="0" i="0" u="none" strike="noStrike" kern="1200" cap="none" spc="0" normalizeH="0" baseline="0" noProof="0" dirty="0">
                <a:ln>
                  <a:noFill/>
                </a:ln>
                <a:solidFill>
                  <a:prstClr val="black"/>
                </a:solidFill>
                <a:effectLst/>
                <a:uLnTx/>
                <a:uFillTx/>
                <a:latin typeface="Arial" panose="020B0604020202020204" pitchFamily="34" charset="0"/>
                <a:ea typeface="Meiryo UI" panose="020B0604030504040204" pitchFamily="50" charset="-128"/>
                <a:cs typeface="Arial" panose="020B0604020202020204" pitchFamily="34" charset="0"/>
              </a:rPr>
              <a:t>No unidentified signals greater than 4% of the mean of the height of signals 1 and 2 are present in the following ranges: 0.10–2.00, 2.10–3.20, and 5.70–8.00 ppm. No signals greater than 200% of the mean of the height of signals 1 and 2 are present in the 3.75–4.55 ppm for porcine heparin. Criteria </a:t>
            </a:r>
            <a:r>
              <a:rPr lang="en-US" altLang="ja-JP" sz="1200" baseline="30000" dirty="0">
                <a:solidFill>
                  <a:prstClr val="black"/>
                </a:solidFill>
                <a:latin typeface="Arial" panose="020B0604020202020204" pitchFamily="34" charset="0"/>
                <a:ea typeface="Meiryo UI" panose="020B0604030504040204" pitchFamily="50" charset="-128"/>
                <a:cs typeface="Arial" panose="020B0604020202020204" pitchFamily="34" charset="0"/>
              </a:rPr>
              <a:t>#</a:t>
            </a:r>
            <a:r>
              <a:rPr kumimoji="0" lang="en-US" altLang="ja-JP" sz="1200" b="0" i="0" u="none" strike="noStrike" kern="1200" cap="none" spc="0" normalizeH="0" baseline="0" noProof="0" dirty="0">
                <a:ln>
                  <a:noFill/>
                </a:ln>
                <a:solidFill>
                  <a:prstClr val="black"/>
                </a:solidFill>
                <a:effectLst/>
                <a:uLnTx/>
                <a:uFillTx/>
                <a:latin typeface="Arial" panose="020B0604020202020204" pitchFamily="34" charset="0"/>
                <a:ea typeface="Meiryo UI" panose="020B0604030504040204" pitchFamily="50" charset="-128"/>
                <a:cs typeface="Arial" panose="020B0604020202020204" pitchFamily="34" charset="0"/>
              </a:rPr>
              <a:t>: The retention time of the major peak of the Sample solution corresponds to that of the Standard solution.　Criteria </a:t>
            </a:r>
            <a:r>
              <a:rPr lang="en-US" altLang="ja-JP" sz="1200" baseline="30000" dirty="0">
                <a:solidFill>
                  <a:prstClr val="black"/>
                </a:solidFill>
                <a:latin typeface="Arial" panose="020B0604020202020204" pitchFamily="34" charset="0"/>
                <a:ea typeface="Meiryo UI" panose="020B0604030504040204" pitchFamily="50" charset="-128"/>
                <a:cs typeface="Arial" panose="020B0604020202020204" pitchFamily="34" charset="0"/>
              </a:rPr>
              <a:t>$</a:t>
            </a:r>
            <a:r>
              <a:rPr kumimoji="0" lang="en-US" altLang="ja-JP" sz="1200" b="0" i="0" u="none" strike="noStrike" kern="1200" cap="none" spc="0" normalizeH="0" baseline="0" noProof="0" dirty="0">
                <a:ln>
                  <a:noFill/>
                </a:ln>
                <a:solidFill>
                  <a:prstClr val="black"/>
                </a:solidFill>
                <a:effectLst/>
                <a:uLnTx/>
                <a:uFillTx/>
                <a:latin typeface="Arial" panose="020B0604020202020204" pitchFamily="34" charset="0"/>
                <a:ea typeface="Meiryo UI" panose="020B0604030504040204" pitchFamily="50" charset="-128"/>
                <a:cs typeface="Arial" panose="020B0604020202020204" pitchFamily="34" charset="0"/>
              </a:rPr>
              <a:t>: </a:t>
            </a:r>
            <a:r>
              <a:rPr kumimoji="0" lang="en-US" altLang="ja-JP" sz="1200" b="0" i="0" u="none" strike="noStrike" kern="1200" cap="none" spc="0" normalizeH="0" baseline="0" noProof="0" dirty="0">
                <a:ln>
                  <a:noFill/>
                </a:ln>
                <a:effectLst/>
                <a:uLnTx/>
                <a:uFillTx/>
                <a:latin typeface="Arial" panose="020B0604020202020204" pitchFamily="34" charset="0"/>
                <a:ea typeface="Meiryo UI" panose="020B0604030504040204" pitchFamily="50" charset="-128"/>
                <a:cs typeface="Arial" panose="020B0604020202020204" pitchFamily="34" charset="0"/>
              </a:rPr>
              <a:t>A. </a:t>
            </a:r>
            <a:r>
              <a:rPr kumimoji="0" lang="en-US" altLang="ja-JP" sz="1200" b="0" i="0" u="none" strike="noStrike" kern="1200" cap="none" spc="0" normalizeH="0" baseline="0" noProof="0" dirty="0">
                <a:ln>
                  <a:noFill/>
                </a:ln>
                <a:solidFill>
                  <a:prstClr val="black"/>
                </a:solidFill>
                <a:effectLst/>
                <a:uLnTx/>
                <a:uFillTx/>
                <a:latin typeface="Arial" panose="020B0604020202020204" pitchFamily="34" charset="0"/>
                <a:ea typeface="Meiryo UI" panose="020B0604030504040204" pitchFamily="50" charset="-128"/>
                <a:cs typeface="Arial" panose="020B0604020202020204" pitchFamily="34" charset="0"/>
              </a:rPr>
              <a:t>Proceed as directed in Identification A. No features associated with </a:t>
            </a:r>
            <a:r>
              <a:rPr kumimoji="0" lang="en-US" altLang="ja-JP" sz="1200" b="0" i="0" u="none" strike="noStrike" kern="1200" cap="none" spc="0" normalizeH="0" baseline="0" noProof="0" dirty="0" err="1">
                <a:ln>
                  <a:noFill/>
                </a:ln>
                <a:solidFill>
                  <a:prstClr val="black"/>
                </a:solidFill>
                <a:effectLst/>
                <a:uLnTx/>
                <a:uFillTx/>
                <a:latin typeface="Arial" panose="020B0604020202020204" pitchFamily="34" charset="0"/>
                <a:ea typeface="Meiryo UI" panose="020B0604030504040204" pitchFamily="50" charset="-128"/>
                <a:cs typeface="Arial" panose="020B0604020202020204" pitchFamily="34" charset="0"/>
              </a:rPr>
              <a:t>oversulfated</a:t>
            </a:r>
            <a:r>
              <a:rPr kumimoji="0" lang="en-US" altLang="ja-JP" sz="1200" b="0" i="0" u="none" strike="noStrike" kern="1200" cap="none" spc="0" normalizeH="0" baseline="0" noProof="0" dirty="0">
                <a:ln>
                  <a:noFill/>
                </a:ln>
                <a:solidFill>
                  <a:prstClr val="black"/>
                </a:solidFill>
                <a:effectLst/>
                <a:uLnTx/>
                <a:uFillTx/>
                <a:latin typeface="Arial" panose="020B0604020202020204" pitchFamily="34" charset="0"/>
                <a:ea typeface="Meiryo UI" panose="020B0604030504040204" pitchFamily="50" charset="-128"/>
                <a:cs typeface="Arial" panose="020B0604020202020204" pitchFamily="34" charset="0"/>
              </a:rPr>
              <a:t> chondroitin sulfate are found between 2.12 and 3.00 ppm. B. Proceed as directed in Identification B. No peaks</a:t>
            </a:r>
            <a:r>
              <a:rPr kumimoji="0" lang="en-US" altLang="ja-JP" sz="1200" b="0" i="0" u="none" strike="noStrike" kern="1200" cap="none" spc="0" normalizeH="0" baseline="0" noProof="0" dirty="0">
                <a:ln>
                  <a:noFill/>
                </a:ln>
                <a:effectLst/>
                <a:uLnTx/>
                <a:uFillTx/>
                <a:latin typeface="Arial" panose="020B0604020202020204" pitchFamily="34" charset="0"/>
                <a:ea typeface="Meiryo UI" panose="020B0604030504040204" pitchFamily="50" charset="-128"/>
                <a:cs typeface="Arial" panose="020B0604020202020204" pitchFamily="34" charset="0"/>
              </a:rPr>
              <a:t> corresponding </a:t>
            </a:r>
            <a:r>
              <a:rPr kumimoji="0" lang="en-US" altLang="ja-JP" sz="1200" b="0" i="0" u="none" strike="noStrike" kern="1200" cap="none" spc="0" normalizeH="0" baseline="0" noProof="0" dirty="0">
                <a:ln>
                  <a:noFill/>
                </a:ln>
                <a:solidFill>
                  <a:prstClr val="black"/>
                </a:solidFill>
                <a:effectLst/>
                <a:uLnTx/>
                <a:uFillTx/>
                <a:latin typeface="Arial" panose="020B0604020202020204" pitchFamily="34" charset="0"/>
                <a:ea typeface="Meiryo UI" panose="020B0604030504040204" pitchFamily="50" charset="-128"/>
                <a:cs typeface="Arial" panose="020B0604020202020204" pitchFamily="34" charset="0"/>
              </a:rPr>
              <a:t>to </a:t>
            </a:r>
            <a:r>
              <a:rPr kumimoji="0" lang="en-US" altLang="ja-JP" sz="1200" b="0" i="0" u="none" strike="noStrike" kern="1200" cap="none" spc="0" normalizeH="0" baseline="0" noProof="0" dirty="0" err="1">
                <a:ln>
                  <a:noFill/>
                </a:ln>
                <a:solidFill>
                  <a:prstClr val="black"/>
                </a:solidFill>
                <a:effectLst/>
                <a:uLnTx/>
                <a:uFillTx/>
                <a:latin typeface="Arial" panose="020B0604020202020204" pitchFamily="34" charset="0"/>
                <a:ea typeface="Meiryo UI" panose="020B0604030504040204" pitchFamily="50" charset="-128"/>
                <a:cs typeface="Arial" panose="020B0604020202020204" pitchFamily="34" charset="0"/>
              </a:rPr>
              <a:t>oversulfated</a:t>
            </a:r>
            <a:r>
              <a:rPr kumimoji="0" lang="en-US" altLang="ja-JP" sz="1200" b="0" i="0" u="none" strike="noStrike" kern="1200" cap="none" spc="0" normalizeH="0" baseline="0" noProof="0" dirty="0">
                <a:ln>
                  <a:noFill/>
                </a:ln>
                <a:solidFill>
                  <a:prstClr val="black"/>
                </a:solidFill>
                <a:effectLst/>
                <a:uLnTx/>
                <a:uFillTx/>
                <a:latin typeface="Arial" panose="020B0604020202020204" pitchFamily="34" charset="0"/>
                <a:ea typeface="Meiryo UI" panose="020B0604030504040204" pitchFamily="50" charset="-128"/>
                <a:cs typeface="Arial" panose="020B0604020202020204" pitchFamily="34" charset="0"/>
              </a:rPr>
              <a:t> chondroitin sulfate should be detected eluting after the heparin peak.</a:t>
            </a:r>
            <a:endParaRPr kumimoji="1" lang="ja-JP" altLang="en-US" dirty="0"/>
          </a:p>
        </p:txBody>
      </p:sp>
      <p:graphicFrame>
        <p:nvGraphicFramePr>
          <p:cNvPr id="9" name="表 2">
            <a:extLst>
              <a:ext uri="{FF2B5EF4-FFF2-40B4-BE49-F238E27FC236}">
                <a16:creationId xmlns:a16="http://schemas.microsoft.com/office/drawing/2014/main" id="{4F536B7C-06A8-4679-15F4-CE9EF176A8F6}"/>
              </a:ext>
            </a:extLst>
          </p:cNvPr>
          <p:cNvGraphicFramePr>
            <a:graphicFrameLocks noGrp="1"/>
          </p:cNvGraphicFramePr>
          <p:nvPr>
            <p:extLst>
              <p:ext uri="{D42A27DB-BD31-4B8C-83A1-F6EECF244321}">
                <p14:modId xmlns:p14="http://schemas.microsoft.com/office/powerpoint/2010/main" val="4144456994"/>
              </p:ext>
            </p:extLst>
          </p:nvPr>
        </p:nvGraphicFramePr>
        <p:xfrm>
          <a:off x="203734" y="3050208"/>
          <a:ext cx="6450531" cy="5284560"/>
        </p:xfrm>
        <a:graphic>
          <a:graphicData uri="http://schemas.openxmlformats.org/drawingml/2006/table">
            <a:tbl>
              <a:tblPr firstRow="1" firstCol="1" bandRow="1"/>
              <a:tblGrid>
                <a:gridCol w="2257195">
                  <a:extLst>
                    <a:ext uri="{9D8B030D-6E8A-4147-A177-3AD203B41FA5}">
                      <a16:colId xmlns:a16="http://schemas.microsoft.com/office/drawing/2014/main" val="3254219634"/>
                    </a:ext>
                  </a:extLst>
                </a:gridCol>
                <a:gridCol w="1315245">
                  <a:extLst>
                    <a:ext uri="{9D8B030D-6E8A-4147-A177-3AD203B41FA5}">
                      <a16:colId xmlns:a16="http://schemas.microsoft.com/office/drawing/2014/main" val="4249012980"/>
                    </a:ext>
                  </a:extLst>
                </a:gridCol>
                <a:gridCol w="961635">
                  <a:extLst>
                    <a:ext uri="{9D8B030D-6E8A-4147-A177-3AD203B41FA5}">
                      <a16:colId xmlns:a16="http://schemas.microsoft.com/office/drawing/2014/main" val="2607250997"/>
                    </a:ext>
                  </a:extLst>
                </a:gridCol>
                <a:gridCol w="961635">
                  <a:extLst>
                    <a:ext uri="{9D8B030D-6E8A-4147-A177-3AD203B41FA5}">
                      <a16:colId xmlns:a16="http://schemas.microsoft.com/office/drawing/2014/main" val="604585323"/>
                    </a:ext>
                  </a:extLst>
                </a:gridCol>
                <a:gridCol w="954821">
                  <a:extLst>
                    <a:ext uri="{9D8B030D-6E8A-4147-A177-3AD203B41FA5}">
                      <a16:colId xmlns:a16="http://schemas.microsoft.com/office/drawing/2014/main" val="90685123"/>
                    </a:ext>
                  </a:extLst>
                </a:gridCol>
              </a:tblGrid>
              <a:tr h="393504">
                <a:tc>
                  <a:txBody>
                    <a:bodyPr/>
                    <a:lstStyle/>
                    <a:p>
                      <a:pPr algn="just"/>
                      <a:r>
                        <a:rPr lang="en-US" sz="1200" kern="100" dirty="0">
                          <a:effectLst/>
                          <a:latin typeface="Arial" panose="020B0604020202020204" pitchFamily="34" charset="0"/>
                          <a:ea typeface="游明朝" panose="02020400000000000000" pitchFamily="18" charset="-128"/>
                          <a:cs typeface="Arial" panose="020B0604020202020204" pitchFamily="34" charset="0"/>
                        </a:rPr>
                        <a:t>Analytical items on USP monograph</a:t>
                      </a:r>
                      <a:endParaRPr lang="ja-JP" sz="1200" kern="100" dirty="0">
                        <a:effectLst/>
                        <a:latin typeface="Arial" panose="020B0604020202020204" pitchFamily="34" charset="0"/>
                        <a:ea typeface="游明朝" panose="02020400000000000000" pitchFamily="18"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just"/>
                      <a:r>
                        <a:rPr lang="en-US" sz="1200" kern="100" dirty="0">
                          <a:effectLst/>
                          <a:latin typeface="Arial" panose="020B0604020202020204" pitchFamily="34" charset="0"/>
                          <a:ea typeface="游明朝" panose="02020400000000000000" pitchFamily="18" charset="-128"/>
                          <a:cs typeface="Arial" panose="020B0604020202020204" pitchFamily="34" charset="0"/>
                        </a:rPr>
                        <a:t>Specification</a:t>
                      </a:r>
                      <a:endParaRPr lang="ja-JP" sz="1200" kern="100" dirty="0">
                        <a:effectLst/>
                        <a:latin typeface="Arial" panose="020B0604020202020204" pitchFamily="34" charset="0"/>
                        <a:ea typeface="游明朝" panose="02020400000000000000" pitchFamily="18"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just"/>
                      <a:r>
                        <a:rPr lang="en-US" sz="1200" kern="100" dirty="0">
                          <a:effectLst/>
                          <a:latin typeface="Arial" panose="020B0604020202020204" pitchFamily="34" charset="0"/>
                          <a:ea typeface="游明朝" panose="02020400000000000000" pitchFamily="18" charset="-128"/>
                          <a:cs typeface="Arial" panose="020B0604020202020204" pitchFamily="34" charset="0"/>
                        </a:rPr>
                        <a:t>BEH from </a:t>
                      </a:r>
                    </a:p>
                    <a:p>
                      <a:pPr algn="just"/>
                      <a:r>
                        <a:rPr lang="en-US" sz="1200" kern="100" dirty="0">
                          <a:effectLst/>
                          <a:latin typeface="Arial" panose="020B0604020202020204" pitchFamily="34" charset="0"/>
                          <a:ea typeface="游明朝" panose="02020400000000000000" pitchFamily="18" charset="-128"/>
                          <a:cs typeface="Arial" panose="020B0604020202020204" pitchFamily="34" charset="0"/>
                        </a:rPr>
                        <a:t>3 L reactor </a:t>
                      </a:r>
                      <a:endParaRPr lang="ja-JP" sz="1200" kern="100" dirty="0">
                        <a:effectLst/>
                        <a:latin typeface="Arial" panose="020B0604020202020204" pitchFamily="34" charset="0"/>
                        <a:ea typeface="游明朝" panose="02020400000000000000" pitchFamily="18"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just"/>
                      <a:r>
                        <a:rPr lang="en-US" sz="1200" kern="100" dirty="0">
                          <a:effectLst/>
                          <a:latin typeface="Arial" panose="020B0604020202020204" pitchFamily="34" charset="0"/>
                          <a:ea typeface="游明朝" panose="02020400000000000000" pitchFamily="18" charset="-128"/>
                          <a:cs typeface="Arial" panose="020B0604020202020204" pitchFamily="34" charset="0"/>
                        </a:rPr>
                        <a:t>BEH from </a:t>
                      </a:r>
                    </a:p>
                    <a:p>
                      <a:pPr algn="just"/>
                      <a:r>
                        <a:rPr lang="en-US" sz="1200" kern="100" dirty="0">
                          <a:effectLst/>
                          <a:latin typeface="Arial" panose="020B0604020202020204" pitchFamily="34" charset="0"/>
                          <a:ea typeface="游明朝" panose="02020400000000000000" pitchFamily="18" charset="-128"/>
                          <a:cs typeface="Arial" panose="020B0604020202020204" pitchFamily="34" charset="0"/>
                        </a:rPr>
                        <a:t>30 L reactor</a:t>
                      </a:r>
                      <a:endParaRPr lang="ja-JP" sz="1200" kern="100" dirty="0">
                        <a:effectLst/>
                        <a:latin typeface="Arial" panose="020B0604020202020204" pitchFamily="34" charset="0"/>
                        <a:ea typeface="游明朝" panose="02020400000000000000" pitchFamily="18"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just"/>
                      <a:r>
                        <a:rPr lang="en-US" sz="1200" kern="100" dirty="0">
                          <a:effectLst/>
                          <a:latin typeface="Arial" panose="020B0604020202020204" pitchFamily="34" charset="0"/>
                          <a:ea typeface="游明朝" panose="02020400000000000000" pitchFamily="18" charset="-128"/>
                          <a:cs typeface="Arial" panose="020B0604020202020204" pitchFamily="34" charset="0"/>
                        </a:rPr>
                        <a:t>BEH from </a:t>
                      </a:r>
                    </a:p>
                    <a:p>
                      <a:pPr algn="just"/>
                      <a:r>
                        <a:rPr lang="en-US" sz="1200" kern="100" dirty="0">
                          <a:effectLst/>
                          <a:latin typeface="Arial" panose="020B0604020202020204" pitchFamily="34" charset="0"/>
                          <a:ea typeface="游明朝" panose="02020400000000000000" pitchFamily="18" charset="-128"/>
                          <a:cs typeface="Arial" panose="020B0604020202020204" pitchFamily="34" charset="0"/>
                        </a:rPr>
                        <a:t>3 </a:t>
                      </a:r>
                      <a:r>
                        <a:rPr lang="en-US" sz="1200" kern="100" dirty="0" err="1">
                          <a:effectLst/>
                          <a:latin typeface="Arial" panose="020B0604020202020204" pitchFamily="34" charset="0"/>
                          <a:ea typeface="游明朝" panose="02020400000000000000" pitchFamily="18" charset="-128"/>
                          <a:cs typeface="Arial" panose="020B0604020202020204" pitchFamily="34" charset="0"/>
                        </a:rPr>
                        <a:t>kL</a:t>
                      </a:r>
                      <a:r>
                        <a:rPr lang="en-US" sz="1200" kern="100" dirty="0">
                          <a:effectLst/>
                          <a:latin typeface="Arial" panose="020B0604020202020204" pitchFamily="34" charset="0"/>
                          <a:ea typeface="游明朝" panose="02020400000000000000" pitchFamily="18" charset="-128"/>
                          <a:cs typeface="Arial" panose="020B0604020202020204" pitchFamily="34" charset="0"/>
                        </a:rPr>
                        <a:t> tank</a:t>
                      </a:r>
                      <a:endParaRPr lang="ja-JP" sz="1200" kern="100" dirty="0">
                        <a:effectLst/>
                        <a:latin typeface="Arial" panose="020B0604020202020204" pitchFamily="34" charset="0"/>
                        <a:ea typeface="游明朝" panose="02020400000000000000" pitchFamily="18"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3903168078"/>
                  </a:ext>
                </a:extLst>
              </a:tr>
              <a:tr h="196752">
                <a:tc>
                  <a:txBody>
                    <a:bodyPr/>
                    <a:lstStyle/>
                    <a:p>
                      <a:pPr algn="just"/>
                      <a:r>
                        <a:rPr lang="en-US" sz="1200" kern="100" baseline="30000" dirty="0" err="1">
                          <a:effectLst/>
                          <a:latin typeface="Arial" panose="020B0604020202020204" pitchFamily="34" charset="0"/>
                          <a:ea typeface="游明朝" panose="02020400000000000000" pitchFamily="18" charset="-128"/>
                          <a:cs typeface="Arial" panose="020B0604020202020204" pitchFamily="34" charset="0"/>
                        </a:rPr>
                        <a:t>1</a:t>
                      </a:r>
                      <a:r>
                        <a:rPr lang="en-US" sz="1200" kern="100" dirty="0" err="1">
                          <a:effectLst/>
                          <a:latin typeface="Arial" panose="020B0604020202020204" pitchFamily="34" charset="0"/>
                          <a:ea typeface="游明朝" panose="02020400000000000000" pitchFamily="18" charset="-128"/>
                          <a:cs typeface="Arial" panose="020B0604020202020204" pitchFamily="34" charset="0"/>
                        </a:rPr>
                        <a:t>H</a:t>
                      </a:r>
                      <a:r>
                        <a:rPr lang="en-US" sz="1200" kern="100" dirty="0">
                          <a:effectLst/>
                          <a:latin typeface="Arial" panose="020B0604020202020204" pitchFamily="34" charset="0"/>
                          <a:ea typeface="游明朝" panose="02020400000000000000" pitchFamily="18" charset="-128"/>
                          <a:cs typeface="Arial" panose="020B0604020202020204" pitchFamily="34" charset="0"/>
                        </a:rPr>
                        <a:t> NMR spectrum</a:t>
                      </a:r>
                      <a:endParaRPr lang="ja-JP" sz="1200" kern="100" dirty="0">
                        <a:effectLst/>
                        <a:latin typeface="Arial" panose="020B0604020202020204" pitchFamily="34" charset="0"/>
                        <a:ea typeface="游明朝" panose="02020400000000000000" pitchFamily="18"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just"/>
                      <a:r>
                        <a:rPr lang="en-US" sz="1200" kern="100" dirty="0">
                          <a:effectLst/>
                          <a:latin typeface="Arial" panose="020B0604020202020204" pitchFamily="34" charset="0"/>
                          <a:ea typeface="游明朝" panose="02020400000000000000" pitchFamily="18" charset="-128"/>
                          <a:cs typeface="Arial" panose="020B0604020202020204" pitchFamily="34" charset="0"/>
                        </a:rPr>
                        <a:t>Meet criteria *</a:t>
                      </a:r>
                      <a:endParaRPr lang="ja-JP" sz="1200" kern="100" dirty="0">
                        <a:effectLst/>
                        <a:latin typeface="Arial" panose="020B0604020202020204" pitchFamily="34" charset="0"/>
                        <a:ea typeface="游明朝" panose="02020400000000000000" pitchFamily="18"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200" kern="100" dirty="0">
                          <a:effectLst/>
                          <a:latin typeface="Arial" panose="020B0604020202020204" pitchFamily="34" charset="0"/>
                          <a:ea typeface="游明朝" panose="02020400000000000000" pitchFamily="18" charset="-128"/>
                          <a:cs typeface="Arial" panose="020B0604020202020204" pitchFamily="34" charset="0"/>
                        </a:rPr>
                        <a:t>Pass</a:t>
                      </a:r>
                      <a:endParaRPr lang="ja-JP" sz="1200" kern="100" dirty="0">
                        <a:effectLst/>
                        <a:latin typeface="Arial" panose="020B0604020202020204" pitchFamily="34" charset="0"/>
                        <a:ea typeface="游明朝" panose="02020400000000000000" pitchFamily="18"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200" kern="100">
                          <a:effectLst/>
                          <a:latin typeface="Arial" panose="020B0604020202020204" pitchFamily="34" charset="0"/>
                          <a:ea typeface="游明朝" panose="02020400000000000000" pitchFamily="18" charset="-128"/>
                          <a:cs typeface="Arial" panose="020B0604020202020204" pitchFamily="34" charset="0"/>
                        </a:rPr>
                        <a:t>pass</a:t>
                      </a:r>
                      <a:endParaRPr lang="ja-JP" sz="1200" kern="100">
                        <a:effectLst/>
                        <a:latin typeface="Arial" panose="020B0604020202020204" pitchFamily="34" charset="0"/>
                        <a:ea typeface="游明朝" panose="02020400000000000000" pitchFamily="18"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200" kern="100" dirty="0">
                          <a:effectLst/>
                          <a:latin typeface="Arial" panose="020B0604020202020204" pitchFamily="34" charset="0"/>
                          <a:ea typeface="游明朝" panose="02020400000000000000" pitchFamily="18" charset="-128"/>
                          <a:cs typeface="Arial" panose="020B0604020202020204" pitchFamily="34" charset="0"/>
                        </a:rPr>
                        <a:t>pass</a:t>
                      </a:r>
                      <a:endParaRPr lang="ja-JP" sz="1200" kern="100" dirty="0">
                        <a:effectLst/>
                        <a:latin typeface="Arial" panose="020B0604020202020204" pitchFamily="34" charset="0"/>
                        <a:ea typeface="游明朝" panose="02020400000000000000" pitchFamily="18"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18176051"/>
                  </a:ext>
                </a:extLst>
              </a:tr>
              <a:tr h="196752">
                <a:tc>
                  <a:txBody>
                    <a:bodyPr/>
                    <a:lstStyle/>
                    <a:p>
                      <a:pPr algn="just"/>
                      <a:r>
                        <a:rPr lang="en-US" sz="1200" kern="100" dirty="0">
                          <a:effectLst/>
                          <a:latin typeface="Arial" panose="020B0604020202020204" pitchFamily="34" charset="0"/>
                          <a:ea typeface="游明朝" panose="02020400000000000000" pitchFamily="18" charset="-128"/>
                          <a:cs typeface="Arial" panose="020B0604020202020204" pitchFamily="34" charset="0"/>
                        </a:rPr>
                        <a:t>Chromatographic identity</a:t>
                      </a:r>
                      <a:endParaRPr lang="ja-JP" sz="1200" kern="100" dirty="0">
                        <a:effectLst/>
                        <a:latin typeface="Arial" panose="020B0604020202020204" pitchFamily="34" charset="0"/>
                        <a:ea typeface="游明朝" panose="02020400000000000000" pitchFamily="18"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just"/>
                      <a:r>
                        <a:rPr lang="en-US" sz="1200" kern="100" dirty="0">
                          <a:effectLst/>
                          <a:latin typeface="Arial" panose="020B0604020202020204" pitchFamily="34" charset="0"/>
                          <a:ea typeface="游明朝" panose="02020400000000000000" pitchFamily="18" charset="-128"/>
                          <a:cs typeface="Arial" panose="020B0604020202020204" pitchFamily="34" charset="0"/>
                        </a:rPr>
                        <a:t>Meet criteria </a:t>
                      </a:r>
                      <a:r>
                        <a:rPr lang="en-US" sz="1200" kern="100" baseline="30000" dirty="0">
                          <a:effectLst/>
                          <a:latin typeface="Arial" panose="020B0604020202020204" pitchFamily="34" charset="0"/>
                          <a:ea typeface="游明朝" panose="02020400000000000000" pitchFamily="18" charset="-128"/>
                          <a:cs typeface="Arial" panose="020B0604020202020204" pitchFamily="34" charset="0"/>
                        </a:rPr>
                        <a:t>#</a:t>
                      </a:r>
                      <a:endParaRPr lang="ja-JP" sz="1200" kern="100" baseline="30000" dirty="0">
                        <a:effectLst/>
                        <a:latin typeface="Arial" panose="020B0604020202020204" pitchFamily="34" charset="0"/>
                        <a:ea typeface="游明朝" panose="02020400000000000000" pitchFamily="18"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200" kern="100" dirty="0">
                          <a:effectLst/>
                          <a:latin typeface="Arial" panose="020B0604020202020204" pitchFamily="34" charset="0"/>
                          <a:ea typeface="游明朝" panose="02020400000000000000" pitchFamily="18" charset="-128"/>
                          <a:cs typeface="Arial" panose="020B0604020202020204" pitchFamily="34" charset="0"/>
                        </a:rPr>
                        <a:t>pass</a:t>
                      </a:r>
                      <a:endParaRPr lang="ja-JP" sz="1200" kern="100" dirty="0">
                        <a:effectLst/>
                        <a:latin typeface="Arial" panose="020B0604020202020204" pitchFamily="34" charset="0"/>
                        <a:ea typeface="游明朝" panose="02020400000000000000" pitchFamily="18"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200" kern="100" dirty="0">
                          <a:effectLst/>
                          <a:latin typeface="Arial" panose="020B0604020202020204" pitchFamily="34" charset="0"/>
                          <a:ea typeface="游明朝" panose="02020400000000000000" pitchFamily="18" charset="-128"/>
                          <a:cs typeface="Arial" panose="020B0604020202020204" pitchFamily="34" charset="0"/>
                        </a:rPr>
                        <a:t>pass</a:t>
                      </a:r>
                      <a:endParaRPr lang="ja-JP" sz="1200" kern="100" dirty="0">
                        <a:effectLst/>
                        <a:latin typeface="Arial" panose="020B0604020202020204" pitchFamily="34" charset="0"/>
                        <a:ea typeface="游明朝" panose="02020400000000000000" pitchFamily="18"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200" kern="100" dirty="0">
                          <a:effectLst/>
                          <a:latin typeface="Arial" panose="020B0604020202020204" pitchFamily="34" charset="0"/>
                          <a:ea typeface="游明朝" panose="02020400000000000000" pitchFamily="18" charset="-128"/>
                          <a:cs typeface="Arial" panose="020B0604020202020204" pitchFamily="34" charset="0"/>
                        </a:rPr>
                        <a:t>pass</a:t>
                      </a:r>
                      <a:endParaRPr lang="ja-JP" sz="1200" kern="100" dirty="0">
                        <a:effectLst/>
                        <a:latin typeface="Arial" panose="020B0604020202020204" pitchFamily="34" charset="0"/>
                        <a:ea typeface="游明朝" panose="02020400000000000000" pitchFamily="18"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79894196"/>
                  </a:ext>
                </a:extLst>
              </a:tr>
              <a:tr h="393504">
                <a:tc rowSpan="3">
                  <a:txBody>
                    <a:bodyPr/>
                    <a:lstStyle/>
                    <a:p>
                      <a:pPr algn="just"/>
                      <a:r>
                        <a:rPr lang="en-US" sz="1200" kern="100" dirty="0">
                          <a:effectLst/>
                          <a:latin typeface="Arial" panose="020B0604020202020204" pitchFamily="34" charset="0"/>
                          <a:ea typeface="游明朝" panose="02020400000000000000" pitchFamily="18" charset="-128"/>
                          <a:cs typeface="Arial" panose="020B0604020202020204" pitchFamily="34" charset="0"/>
                        </a:rPr>
                        <a:t>Molecular weight determinations</a:t>
                      </a:r>
                      <a:endParaRPr lang="ja-JP" sz="1200" kern="100" dirty="0">
                        <a:effectLst/>
                        <a:latin typeface="Arial" panose="020B0604020202020204" pitchFamily="34" charset="0"/>
                        <a:ea typeface="游明朝" panose="02020400000000000000" pitchFamily="18"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just"/>
                      <a:r>
                        <a:rPr lang="en-US" sz="1200" kern="100" dirty="0" err="1">
                          <a:effectLst/>
                          <a:latin typeface="Arial" panose="020B0604020202020204" pitchFamily="34" charset="0"/>
                          <a:ea typeface="游明朝" panose="02020400000000000000" pitchFamily="18" charset="-128"/>
                          <a:cs typeface="Arial" panose="020B0604020202020204" pitchFamily="34" charset="0"/>
                        </a:rPr>
                        <a:t>M24000</a:t>
                      </a:r>
                      <a:r>
                        <a:rPr lang="en-US" sz="1200" kern="100" dirty="0">
                          <a:effectLst/>
                          <a:latin typeface="Arial" panose="020B0604020202020204" pitchFamily="34" charset="0"/>
                          <a:ea typeface="游明朝" panose="02020400000000000000" pitchFamily="18" charset="-128"/>
                          <a:cs typeface="Arial" panose="020B0604020202020204" pitchFamily="34" charset="0"/>
                        </a:rPr>
                        <a:t> </a:t>
                      </a:r>
                      <a:r>
                        <a:rPr lang="en-US" sz="1200" kern="100" dirty="0" err="1">
                          <a:effectLst/>
                          <a:latin typeface="Arial" panose="020B0604020202020204" pitchFamily="34" charset="0"/>
                          <a:ea typeface="游明朝" panose="02020400000000000000" pitchFamily="18" charset="-128"/>
                          <a:cs typeface="Arial" panose="020B0604020202020204" pitchFamily="34" charset="0"/>
                        </a:rPr>
                        <a:t>NMT</a:t>
                      </a:r>
                      <a:r>
                        <a:rPr lang="en-US" sz="1200" kern="100" dirty="0">
                          <a:effectLst/>
                          <a:latin typeface="Arial" panose="020B0604020202020204" pitchFamily="34" charset="0"/>
                          <a:ea typeface="游明朝" panose="02020400000000000000" pitchFamily="18" charset="-128"/>
                          <a:cs typeface="Arial" panose="020B0604020202020204" pitchFamily="34" charset="0"/>
                        </a:rPr>
                        <a:t> 20%</a:t>
                      </a:r>
                      <a:endParaRPr lang="ja-JP" sz="1200" kern="100" dirty="0">
                        <a:effectLst/>
                        <a:latin typeface="Arial" panose="020B0604020202020204" pitchFamily="34" charset="0"/>
                        <a:ea typeface="游明朝" panose="02020400000000000000" pitchFamily="18"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200" kern="100" dirty="0">
                          <a:effectLst/>
                          <a:latin typeface="Arial" panose="020B0604020202020204" pitchFamily="34" charset="0"/>
                          <a:ea typeface="游明朝" panose="02020400000000000000" pitchFamily="18" charset="-128"/>
                          <a:cs typeface="Arial" panose="020B0604020202020204" pitchFamily="34" charset="0"/>
                        </a:rPr>
                        <a:t>15</a:t>
                      </a:r>
                      <a:endParaRPr lang="ja-JP" sz="1200" kern="100" dirty="0">
                        <a:effectLst/>
                        <a:latin typeface="Arial" panose="020B0604020202020204" pitchFamily="34" charset="0"/>
                        <a:ea typeface="游明朝" panose="02020400000000000000" pitchFamily="18"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200" kern="100" dirty="0">
                          <a:effectLst/>
                          <a:latin typeface="Arial" panose="020B0604020202020204" pitchFamily="34" charset="0"/>
                          <a:ea typeface="游明朝" panose="02020400000000000000" pitchFamily="18" charset="-128"/>
                          <a:cs typeface="Arial" panose="020B0604020202020204" pitchFamily="34" charset="0"/>
                        </a:rPr>
                        <a:t> 18</a:t>
                      </a:r>
                      <a:endParaRPr lang="ja-JP" sz="1200" kern="100" dirty="0">
                        <a:effectLst/>
                        <a:latin typeface="Arial" panose="020B0604020202020204" pitchFamily="34" charset="0"/>
                        <a:ea typeface="游明朝" panose="02020400000000000000" pitchFamily="18"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200" kern="100" dirty="0">
                          <a:solidFill>
                            <a:schemeClr val="tx1"/>
                          </a:solidFill>
                          <a:effectLst/>
                          <a:latin typeface="Arial" panose="020B0604020202020204" pitchFamily="34" charset="0"/>
                          <a:ea typeface="游明朝" panose="02020400000000000000" pitchFamily="18" charset="-128"/>
                          <a:cs typeface="Arial" panose="020B0604020202020204" pitchFamily="34" charset="0"/>
                        </a:rPr>
                        <a:t> 14</a:t>
                      </a:r>
                      <a:endParaRPr lang="ja-JP" sz="1200" kern="100" dirty="0">
                        <a:solidFill>
                          <a:schemeClr val="tx1"/>
                        </a:solidFill>
                        <a:effectLst/>
                        <a:latin typeface="Arial" panose="020B0604020202020204" pitchFamily="34" charset="0"/>
                        <a:ea typeface="游明朝" panose="02020400000000000000" pitchFamily="18"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89421772"/>
                  </a:ext>
                </a:extLst>
              </a:tr>
              <a:tr h="196752">
                <a:tc vMerge="1">
                  <a:txBody>
                    <a:bodyPr/>
                    <a:lstStyle/>
                    <a:p>
                      <a:endParaRPr kumimoji="1" lang="ja-JP" altLang="en-US"/>
                    </a:p>
                  </a:txBody>
                  <a:tcPr/>
                </a:tc>
                <a:tc>
                  <a:txBody>
                    <a:bodyPr/>
                    <a:lstStyle/>
                    <a:p>
                      <a:pPr algn="just"/>
                      <a:r>
                        <a:rPr lang="en-US" sz="1200" kern="100" dirty="0">
                          <a:effectLst/>
                          <a:latin typeface="Arial" panose="020B0604020202020204" pitchFamily="34" charset="0"/>
                          <a:ea typeface="游明朝" panose="02020400000000000000" pitchFamily="18" charset="-128"/>
                          <a:cs typeface="Arial" panose="020B0604020202020204" pitchFamily="34" charset="0"/>
                        </a:rPr>
                        <a:t>Mw 15000-19000</a:t>
                      </a:r>
                      <a:endParaRPr lang="ja-JP" sz="1200" kern="100" dirty="0">
                        <a:effectLst/>
                        <a:latin typeface="Arial" panose="020B0604020202020204" pitchFamily="34" charset="0"/>
                        <a:ea typeface="游明朝" panose="02020400000000000000" pitchFamily="18"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200" kern="100">
                          <a:effectLst/>
                          <a:latin typeface="Arial" panose="020B0604020202020204" pitchFamily="34" charset="0"/>
                          <a:ea typeface="游明朝" panose="02020400000000000000" pitchFamily="18" charset="-128"/>
                          <a:cs typeface="Arial" panose="020B0604020202020204" pitchFamily="34" charset="0"/>
                        </a:rPr>
                        <a:t>16300</a:t>
                      </a:r>
                      <a:endParaRPr lang="ja-JP" sz="1200" kern="100">
                        <a:effectLst/>
                        <a:latin typeface="Arial" panose="020B0604020202020204" pitchFamily="34" charset="0"/>
                        <a:ea typeface="游明朝" panose="02020400000000000000" pitchFamily="18"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200" kern="100" dirty="0">
                          <a:effectLst/>
                          <a:latin typeface="Arial" panose="020B0604020202020204" pitchFamily="34" charset="0"/>
                          <a:ea typeface="游明朝" panose="02020400000000000000" pitchFamily="18" charset="-128"/>
                          <a:cs typeface="Arial" panose="020B0604020202020204" pitchFamily="34" charset="0"/>
                        </a:rPr>
                        <a:t> 16800</a:t>
                      </a:r>
                      <a:endParaRPr lang="ja-JP" sz="1200" kern="100" dirty="0">
                        <a:effectLst/>
                        <a:latin typeface="Arial" panose="020B0604020202020204" pitchFamily="34" charset="0"/>
                        <a:ea typeface="游明朝" panose="02020400000000000000" pitchFamily="18"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200" kern="100" dirty="0">
                          <a:solidFill>
                            <a:schemeClr val="tx1"/>
                          </a:solidFill>
                          <a:effectLst/>
                          <a:latin typeface="Arial" panose="020B0604020202020204" pitchFamily="34" charset="0"/>
                          <a:ea typeface="游明朝" panose="02020400000000000000" pitchFamily="18" charset="-128"/>
                          <a:cs typeface="Arial" panose="020B0604020202020204" pitchFamily="34" charset="0"/>
                        </a:rPr>
                        <a:t> 16100</a:t>
                      </a:r>
                      <a:endParaRPr lang="ja-JP" sz="1200" kern="100" dirty="0">
                        <a:solidFill>
                          <a:schemeClr val="tx1"/>
                        </a:solidFill>
                        <a:effectLst/>
                        <a:latin typeface="Arial" panose="020B0604020202020204" pitchFamily="34" charset="0"/>
                        <a:ea typeface="游明朝" panose="02020400000000000000" pitchFamily="18"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21933489"/>
                  </a:ext>
                </a:extLst>
              </a:tr>
              <a:tr h="590256">
                <a:tc vMerge="1">
                  <a:txBody>
                    <a:bodyPr/>
                    <a:lstStyle/>
                    <a:p>
                      <a:endParaRPr kumimoji="1" lang="ja-JP" altLang="en-US"/>
                    </a:p>
                  </a:txBody>
                  <a:tcPr/>
                </a:tc>
                <a:tc>
                  <a:txBody>
                    <a:bodyPr/>
                    <a:lstStyle/>
                    <a:p>
                      <a:pPr algn="just"/>
                      <a:r>
                        <a:rPr lang="en-US" sz="1200" kern="100" dirty="0" err="1">
                          <a:effectLst/>
                          <a:latin typeface="Arial" panose="020B0604020202020204" pitchFamily="34" charset="0"/>
                          <a:ea typeface="游明朝" panose="02020400000000000000" pitchFamily="18" charset="-128"/>
                          <a:cs typeface="Arial" panose="020B0604020202020204" pitchFamily="34" charset="0"/>
                        </a:rPr>
                        <a:t>M800</a:t>
                      </a:r>
                      <a:r>
                        <a:rPr lang="en-US" sz="1200" kern="100" dirty="0" err="1">
                          <a:solidFill>
                            <a:schemeClr val="accent2"/>
                          </a:solidFill>
                          <a:effectLst/>
                          <a:latin typeface="Arial" panose="020B0604020202020204" pitchFamily="34" charset="0"/>
                          <a:ea typeface="游明朝" panose="02020400000000000000" pitchFamily="18" charset="-128"/>
                          <a:cs typeface="Arial" panose="020B0604020202020204" pitchFamily="34" charset="0"/>
                        </a:rPr>
                        <a:t>0</a:t>
                      </a:r>
                      <a:r>
                        <a:rPr lang="en-US" sz="1200" kern="100" dirty="0">
                          <a:effectLst/>
                          <a:latin typeface="Arial" panose="020B0604020202020204" pitchFamily="34" charset="0"/>
                          <a:ea typeface="游明朝" panose="02020400000000000000" pitchFamily="18" charset="-128"/>
                          <a:cs typeface="Arial" panose="020B0604020202020204" pitchFamily="34" charset="0"/>
                        </a:rPr>
                        <a:t>-16000/</a:t>
                      </a:r>
                      <a:r>
                        <a:rPr lang="en-US" sz="1200" kern="100" dirty="0" err="1">
                          <a:effectLst/>
                          <a:latin typeface="Arial" panose="020B0604020202020204" pitchFamily="34" charset="0"/>
                          <a:ea typeface="游明朝" panose="02020400000000000000" pitchFamily="18" charset="-128"/>
                          <a:cs typeface="Arial" panose="020B0604020202020204" pitchFamily="34" charset="0"/>
                        </a:rPr>
                        <a:t>M16000</a:t>
                      </a:r>
                      <a:r>
                        <a:rPr lang="en-US" sz="1200" kern="100" dirty="0">
                          <a:effectLst/>
                          <a:latin typeface="Arial" panose="020B0604020202020204" pitchFamily="34" charset="0"/>
                          <a:ea typeface="游明朝" panose="02020400000000000000" pitchFamily="18" charset="-128"/>
                          <a:cs typeface="Arial" panose="020B0604020202020204" pitchFamily="34" charset="0"/>
                        </a:rPr>
                        <a:t>-24000 NLT 1%</a:t>
                      </a:r>
                      <a:endParaRPr lang="ja-JP" sz="1200" kern="100" dirty="0">
                        <a:effectLst/>
                        <a:latin typeface="Arial" panose="020B0604020202020204" pitchFamily="34" charset="0"/>
                        <a:ea typeface="游明朝" panose="02020400000000000000" pitchFamily="18"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200" kern="100" dirty="0">
                          <a:effectLst/>
                          <a:latin typeface="Arial" panose="020B0604020202020204" pitchFamily="34" charset="0"/>
                          <a:ea typeface="游明朝" panose="02020400000000000000" pitchFamily="18" charset="-128"/>
                          <a:cs typeface="Arial" panose="020B0604020202020204" pitchFamily="34" charset="0"/>
                        </a:rPr>
                        <a:t>2.0</a:t>
                      </a:r>
                      <a:endParaRPr lang="ja-JP" sz="1200" kern="100" dirty="0">
                        <a:effectLst/>
                        <a:latin typeface="Arial" panose="020B0604020202020204" pitchFamily="34" charset="0"/>
                        <a:ea typeface="游明朝" panose="02020400000000000000" pitchFamily="18"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200" kern="100" dirty="0">
                          <a:effectLst/>
                          <a:latin typeface="Arial" panose="020B0604020202020204" pitchFamily="34" charset="0"/>
                          <a:ea typeface="游明朝" panose="02020400000000000000" pitchFamily="18" charset="-128"/>
                          <a:cs typeface="Arial" panose="020B0604020202020204" pitchFamily="34" charset="0"/>
                        </a:rPr>
                        <a:t> 1.8</a:t>
                      </a:r>
                      <a:endParaRPr lang="ja-JP" sz="1200" kern="100" dirty="0">
                        <a:effectLst/>
                        <a:latin typeface="Arial" panose="020B0604020202020204" pitchFamily="34" charset="0"/>
                        <a:ea typeface="游明朝" panose="02020400000000000000" pitchFamily="18"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200" kern="100" dirty="0">
                          <a:solidFill>
                            <a:schemeClr val="tx1"/>
                          </a:solidFill>
                          <a:effectLst/>
                          <a:latin typeface="Arial" panose="020B0604020202020204" pitchFamily="34" charset="0"/>
                          <a:ea typeface="游明朝" panose="02020400000000000000" pitchFamily="18" charset="-128"/>
                          <a:cs typeface="Arial" panose="020B0604020202020204" pitchFamily="34" charset="0"/>
                        </a:rPr>
                        <a:t> 1.9</a:t>
                      </a:r>
                      <a:endParaRPr lang="ja-JP" sz="1200" kern="100" dirty="0">
                        <a:solidFill>
                          <a:schemeClr val="tx1"/>
                        </a:solidFill>
                        <a:effectLst/>
                        <a:latin typeface="Arial" panose="020B0604020202020204" pitchFamily="34" charset="0"/>
                        <a:ea typeface="游明朝" panose="02020400000000000000" pitchFamily="18"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86430032"/>
                  </a:ext>
                </a:extLst>
              </a:tr>
              <a:tr h="196752">
                <a:tc>
                  <a:txBody>
                    <a:bodyPr/>
                    <a:lstStyle/>
                    <a:p>
                      <a:pPr algn="just"/>
                      <a:r>
                        <a:rPr lang="en-US" sz="1200" kern="100" dirty="0">
                          <a:effectLst/>
                          <a:latin typeface="Arial" panose="020B0604020202020204" pitchFamily="34" charset="0"/>
                          <a:ea typeface="游明朝" panose="02020400000000000000" pitchFamily="18" charset="-128"/>
                          <a:cs typeface="Arial" panose="020B0604020202020204" pitchFamily="34" charset="0"/>
                        </a:rPr>
                        <a:t>Flame test</a:t>
                      </a:r>
                      <a:endParaRPr lang="ja-JP" sz="1200" kern="100" dirty="0">
                        <a:effectLst/>
                        <a:latin typeface="Arial" panose="020B0604020202020204" pitchFamily="34" charset="0"/>
                        <a:ea typeface="游明朝" panose="02020400000000000000" pitchFamily="18"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just"/>
                      <a:r>
                        <a:rPr lang="en-US" altLang="ja-JP" sz="1200" b="0" i="0" u="none" strike="noStrike" dirty="0">
                          <a:solidFill>
                            <a:schemeClr val="tx1"/>
                          </a:solidFill>
                          <a:effectLst/>
                          <a:latin typeface="Arial" panose="020B0604020202020204" pitchFamily="34" charset="0"/>
                          <a:ea typeface="Meiryo UI"/>
                          <a:cs typeface="Arial" panose="020B0604020202020204" pitchFamily="34" charset="0"/>
                        </a:rPr>
                        <a:t>An intense yellow color</a:t>
                      </a:r>
                      <a:endParaRPr lang="ja-JP" altLang="ja-JP" sz="1200" kern="100" dirty="0">
                        <a:effectLst/>
                        <a:latin typeface="Arial" panose="020B0604020202020204" pitchFamily="34" charset="0"/>
                        <a:ea typeface="游明朝" panose="02020400000000000000" pitchFamily="18"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200" kern="100" dirty="0">
                          <a:effectLst/>
                          <a:latin typeface="Arial" panose="020B0604020202020204" pitchFamily="34" charset="0"/>
                          <a:ea typeface="游明朝" panose="02020400000000000000" pitchFamily="18" charset="-128"/>
                          <a:cs typeface="Arial" panose="020B0604020202020204" pitchFamily="34" charset="0"/>
                        </a:rPr>
                        <a:t>pass</a:t>
                      </a:r>
                      <a:endParaRPr lang="ja-JP" sz="1200" kern="100" dirty="0">
                        <a:effectLst/>
                        <a:latin typeface="Arial" panose="020B0604020202020204" pitchFamily="34" charset="0"/>
                        <a:ea typeface="游明朝" panose="02020400000000000000" pitchFamily="18"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200" kern="100" dirty="0">
                          <a:effectLst/>
                          <a:latin typeface="Arial" panose="020B0604020202020204" pitchFamily="34" charset="0"/>
                          <a:ea typeface="游明朝" panose="02020400000000000000" pitchFamily="18" charset="-128"/>
                          <a:cs typeface="Arial" panose="020B0604020202020204" pitchFamily="34" charset="0"/>
                        </a:rPr>
                        <a:t> pass</a:t>
                      </a:r>
                      <a:endParaRPr lang="ja-JP" sz="1200" kern="100" dirty="0">
                        <a:effectLst/>
                        <a:latin typeface="Arial" panose="020B0604020202020204" pitchFamily="34" charset="0"/>
                        <a:ea typeface="游明朝" panose="02020400000000000000" pitchFamily="18"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200" kern="100" dirty="0">
                          <a:solidFill>
                            <a:schemeClr val="tx1"/>
                          </a:solidFill>
                          <a:effectLst/>
                          <a:latin typeface="Arial" panose="020B0604020202020204" pitchFamily="34" charset="0"/>
                          <a:ea typeface="游明朝" panose="02020400000000000000" pitchFamily="18" charset="-128"/>
                          <a:cs typeface="Arial" panose="020B0604020202020204" pitchFamily="34" charset="0"/>
                        </a:rPr>
                        <a:t> pass</a:t>
                      </a:r>
                      <a:endParaRPr lang="ja-JP" sz="1200" kern="100" dirty="0">
                        <a:solidFill>
                          <a:schemeClr val="tx1"/>
                        </a:solidFill>
                        <a:effectLst/>
                        <a:latin typeface="Arial" panose="020B0604020202020204" pitchFamily="34" charset="0"/>
                        <a:ea typeface="游明朝" panose="02020400000000000000" pitchFamily="18"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05262540"/>
                  </a:ext>
                </a:extLst>
              </a:tr>
              <a:tr h="196752">
                <a:tc>
                  <a:txBody>
                    <a:bodyPr/>
                    <a:lstStyle/>
                    <a:p>
                      <a:pPr algn="just"/>
                      <a:r>
                        <a:rPr lang="en-US" sz="1200" kern="100">
                          <a:effectLst/>
                          <a:latin typeface="Arial" panose="020B0604020202020204" pitchFamily="34" charset="0"/>
                          <a:ea typeface="游明朝" panose="02020400000000000000" pitchFamily="18" charset="-128"/>
                          <a:cs typeface="Arial" panose="020B0604020202020204" pitchFamily="34" charset="0"/>
                        </a:rPr>
                        <a:t>Anti-IIa potency</a:t>
                      </a:r>
                      <a:endParaRPr lang="ja-JP" sz="1200" kern="100">
                        <a:effectLst/>
                        <a:latin typeface="Arial" panose="020B0604020202020204" pitchFamily="34" charset="0"/>
                        <a:ea typeface="游明朝" panose="02020400000000000000" pitchFamily="18"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just"/>
                      <a:r>
                        <a:rPr lang="en-US" sz="1200" kern="100" dirty="0">
                          <a:effectLst/>
                          <a:latin typeface="Arial" panose="020B0604020202020204" pitchFamily="34" charset="0"/>
                          <a:ea typeface="游明朝" panose="02020400000000000000" pitchFamily="18" charset="-128"/>
                          <a:cs typeface="Arial" panose="020B0604020202020204" pitchFamily="34" charset="0"/>
                        </a:rPr>
                        <a:t>NLT 180 U/mg</a:t>
                      </a:r>
                      <a:endParaRPr lang="ja-JP" sz="1200" kern="100" dirty="0">
                        <a:effectLst/>
                        <a:latin typeface="Arial" panose="020B0604020202020204" pitchFamily="34" charset="0"/>
                        <a:ea typeface="游明朝" panose="02020400000000000000" pitchFamily="18"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200" kern="100">
                          <a:effectLst/>
                          <a:latin typeface="Arial" panose="020B0604020202020204" pitchFamily="34" charset="0"/>
                          <a:ea typeface="游明朝" panose="02020400000000000000" pitchFamily="18" charset="-128"/>
                          <a:cs typeface="Arial" panose="020B0604020202020204" pitchFamily="34" charset="0"/>
                        </a:rPr>
                        <a:t>221</a:t>
                      </a:r>
                      <a:endParaRPr lang="ja-JP" sz="1200" kern="100">
                        <a:effectLst/>
                        <a:latin typeface="Arial" panose="020B0604020202020204" pitchFamily="34" charset="0"/>
                        <a:ea typeface="游明朝" panose="02020400000000000000" pitchFamily="18"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200" kern="100" dirty="0">
                          <a:effectLst/>
                          <a:latin typeface="Arial" panose="020B0604020202020204" pitchFamily="34" charset="0"/>
                          <a:ea typeface="游明朝" panose="02020400000000000000" pitchFamily="18" charset="-128"/>
                          <a:cs typeface="Arial" panose="020B0604020202020204" pitchFamily="34" charset="0"/>
                        </a:rPr>
                        <a:t> 271</a:t>
                      </a:r>
                      <a:endParaRPr lang="ja-JP" sz="1200" kern="100" dirty="0">
                        <a:effectLst/>
                        <a:latin typeface="Arial" panose="020B0604020202020204" pitchFamily="34" charset="0"/>
                        <a:ea typeface="游明朝" panose="02020400000000000000" pitchFamily="18"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200" kern="100" dirty="0">
                          <a:solidFill>
                            <a:schemeClr val="tx1"/>
                          </a:solidFill>
                          <a:effectLst/>
                          <a:latin typeface="Arial" panose="020B0604020202020204" pitchFamily="34" charset="0"/>
                          <a:ea typeface="游明朝" panose="02020400000000000000" pitchFamily="18" charset="-128"/>
                          <a:cs typeface="Arial" panose="020B0604020202020204" pitchFamily="34" charset="0"/>
                        </a:rPr>
                        <a:t> 255</a:t>
                      </a:r>
                      <a:endParaRPr lang="ja-JP" sz="1200" kern="100" dirty="0">
                        <a:solidFill>
                          <a:schemeClr val="tx1"/>
                        </a:solidFill>
                        <a:effectLst/>
                        <a:latin typeface="Arial" panose="020B0604020202020204" pitchFamily="34" charset="0"/>
                        <a:ea typeface="游明朝" panose="02020400000000000000" pitchFamily="18"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59564025"/>
                  </a:ext>
                </a:extLst>
              </a:tr>
              <a:tr h="196752">
                <a:tc>
                  <a:txBody>
                    <a:bodyPr/>
                    <a:lstStyle/>
                    <a:p>
                      <a:pPr algn="just"/>
                      <a:r>
                        <a:rPr lang="en-US" sz="1200" kern="100" dirty="0">
                          <a:effectLst/>
                          <a:latin typeface="Arial" panose="020B0604020202020204" pitchFamily="34" charset="0"/>
                          <a:ea typeface="游明朝" panose="02020400000000000000" pitchFamily="18" charset="-128"/>
                          <a:cs typeface="Arial" panose="020B0604020202020204" pitchFamily="34" charset="0"/>
                        </a:rPr>
                        <a:t>Anti-Xa potency</a:t>
                      </a:r>
                      <a:endParaRPr lang="ja-JP" sz="1200" kern="100" dirty="0">
                        <a:effectLst/>
                        <a:latin typeface="Arial" panose="020B0604020202020204" pitchFamily="34" charset="0"/>
                        <a:ea typeface="游明朝" panose="02020400000000000000" pitchFamily="18"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just"/>
                      <a:r>
                        <a:rPr lang="en-US" sz="1200" kern="100" dirty="0">
                          <a:effectLst/>
                          <a:latin typeface="Arial" panose="020B0604020202020204" pitchFamily="34" charset="0"/>
                          <a:ea typeface="游明朝" panose="02020400000000000000" pitchFamily="18" charset="-128"/>
                          <a:cs typeface="Arial" panose="020B0604020202020204" pitchFamily="34" charset="0"/>
                        </a:rPr>
                        <a:t> </a:t>
                      </a:r>
                      <a:endParaRPr lang="ja-JP" sz="1200" kern="100" dirty="0">
                        <a:effectLst/>
                        <a:latin typeface="Arial" panose="020B0604020202020204" pitchFamily="34" charset="0"/>
                        <a:ea typeface="游明朝" panose="02020400000000000000" pitchFamily="18"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200" kern="100" dirty="0">
                          <a:effectLst/>
                          <a:latin typeface="Arial" panose="020B0604020202020204" pitchFamily="34" charset="0"/>
                          <a:ea typeface="游明朝" panose="02020400000000000000" pitchFamily="18" charset="-128"/>
                          <a:cs typeface="Arial" panose="020B0604020202020204" pitchFamily="34" charset="0"/>
                        </a:rPr>
                        <a:t>226</a:t>
                      </a:r>
                      <a:endParaRPr lang="ja-JP" sz="1200" kern="100" dirty="0">
                        <a:effectLst/>
                        <a:latin typeface="Arial" panose="020B0604020202020204" pitchFamily="34" charset="0"/>
                        <a:ea typeface="游明朝" panose="02020400000000000000" pitchFamily="18"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200" kern="100" dirty="0">
                          <a:effectLst/>
                          <a:latin typeface="Arial" panose="020B0604020202020204" pitchFamily="34" charset="0"/>
                          <a:ea typeface="游明朝" panose="02020400000000000000" pitchFamily="18" charset="-128"/>
                          <a:cs typeface="Arial" panose="020B0604020202020204" pitchFamily="34" charset="0"/>
                        </a:rPr>
                        <a:t> 284</a:t>
                      </a:r>
                      <a:endParaRPr lang="ja-JP" sz="1200" kern="100" dirty="0">
                        <a:effectLst/>
                        <a:latin typeface="Arial" panose="020B0604020202020204" pitchFamily="34" charset="0"/>
                        <a:ea typeface="游明朝" panose="02020400000000000000" pitchFamily="18"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200" kern="100" dirty="0">
                          <a:solidFill>
                            <a:schemeClr val="tx1"/>
                          </a:solidFill>
                          <a:effectLst/>
                          <a:latin typeface="Arial" panose="020B0604020202020204" pitchFamily="34" charset="0"/>
                          <a:ea typeface="游明朝" panose="02020400000000000000" pitchFamily="18" charset="-128"/>
                          <a:cs typeface="Arial" panose="020B0604020202020204" pitchFamily="34" charset="0"/>
                        </a:rPr>
                        <a:t> 260</a:t>
                      </a:r>
                      <a:endParaRPr lang="ja-JP" sz="1200" kern="100" dirty="0">
                        <a:solidFill>
                          <a:schemeClr val="tx1"/>
                        </a:solidFill>
                        <a:effectLst/>
                        <a:latin typeface="Arial" panose="020B0604020202020204" pitchFamily="34" charset="0"/>
                        <a:ea typeface="游明朝" panose="02020400000000000000" pitchFamily="18"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55592"/>
                  </a:ext>
                </a:extLst>
              </a:tr>
              <a:tr h="196752">
                <a:tc>
                  <a:txBody>
                    <a:bodyPr/>
                    <a:lstStyle/>
                    <a:p>
                      <a:pPr algn="just"/>
                      <a:r>
                        <a:rPr lang="en-US" sz="1200" kern="100" dirty="0">
                          <a:effectLst/>
                          <a:latin typeface="Arial" panose="020B0604020202020204" pitchFamily="34" charset="0"/>
                          <a:ea typeface="游明朝" panose="02020400000000000000" pitchFamily="18" charset="-128"/>
                          <a:cs typeface="Arial" panose="020B0604020202020204" pitchFamily="34" charset="0"/>
                        </a:rPr>
                        <a:t>Anti-</a:t>
                      </a:r>
                      <a:r>
                        <a:rPr lang="en-US" altLang="ja-JP" sz="1200" kern="100" dirty="0">
                          <a:effectLst/>
                          <a:latin typeface="Arial" panose="020B0604020202020204" pitchFamily="34" charset="0"/>
                          <a:ea typeface="游明朝" panose="02020400000000000000" pitchFamily="18" charset="-128"/>
                          <a:cs typeface="Arial" panose="020B0604020202020204" pitchFamily="34" charset="0"/>
                        </a:rPr>
                        <a:t>X</a:t>
                      </a:r>
                      <a:r>
                        <a:rPr lang="en-US" sz="1200" kern="100" dirty="0">
                          <a:effectLst/>
                          <a:latin typeface="Arial" panose="020B0604020202020204" pitchFamily="34" charset="0"/>
                          <a:ea typeface="游明朝" panose="02020400000000000000" pitchFamily="18" charset="-128"/>
                          <a:cs typeface="Arial" panose="020B0604020202020204" pitchFamily="34" charset="0"/>
                        </a:rPr>
                        <a:t>a/Anti-</a:t>
                      </a:r>
                      <a:r>
                        <a:rPr lang="en-US" altLang="ja-JP" sz="1200" kern="100" dirty="0" err="1">
                          <a:effectLst/>
                          <a:latin typeface="Arial" panose="020B0604020202020204" pitchFamily="34" charset="0"/>
                          <a:ea typeface="游明朝" panose="02020400000000000000" pitchFamily="18" charset="-128"/>
                          <a:cs typeface="Arial" panose="020B0604020202020204" pitchFamily="34" charset="0"/>
                        </a:rPr>
                        <a:t>II</a:t>
                      </a:r>
                      <a:r>
                        <a:rPr lang="en-US" sz="1200" kern="100" dirty="0" err="1">
                          <a:effectLst/>
                          <a:latin typeface="Arial" panose="020B0604020202020204" pitchFamily="34" charset="0"/>
                          <a:ea typeface="游明朝" panose="02020400000000000000" pitchFamily="18" charset="-128"/>
                          <a:cs typeface="Arial" panose="020B0604020202020204" pitchFamily="34" charset="0"/>
                        </a:rPr>
                        <a:t>a</a:t>
                      </a:r>
                      <a:r>
                        <a:rPr lang="en-US" sz="1200" kern="100" dirty="0">
                          <a:effectLst/>
                          <a:latin typeface="Arial" panose="020B0604020202020204" pitchFamily="34" charset="0"/>
                          <a:ea typeface="游明朝" panose="02020400000000000000" pitchFamily="18" charset="-128"/>
                          <a:cs typeface="Arial" panose="020B0604020202020204" pitchFamily="34" charset="0"/>
                        </a:rPr>
                        <a:t> ratio</a:t>
                      </a:r>
                      <a:endParaRPr lang="ja-JP" sz="1200" kern="100" dirty="0">
                        <a:effectLst/>
                        <a:latin typeface="Arial" panose="020B0604020202020204" pitchFamily="34" charset="0"/>
                        <a:ea typeface="游明朝" panose="02020400000000000000" pitchFamily="18"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just"/>
                      <a:r>
                        <a:rPr lang="en-US" sz="1200" kern="100" dirty="0">
                          <a:effectLst/>
                          <a:latin typeface="Arial" panose="020B0604020202020204" pitchFamily="34" charset="0"/>
                          <a:ea typeface="游明朝" panose="02020400000000000000" pitchFamily="18" charset="-128"/>
                          <a:cs typeface="Arial" panose="020B0604020202020204" pitchFamily="34" charset="0"/>
                        </a:rPr>
                        <a:t>0.9-1.1</a:t>
                      </a:r>
                      <a:endParaRPr lang="ja-JP" sz="1200" kern="100" dirty="0">
                        <a:effectLst/>
                        <a:latin typeface="Arial" panose="020B0604020202020204" pitchFamily="34" charset="0"/>
                        <a:ea typeface="游明朝" panose="02020400000000000000" pitchFamily="18"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200" kern="100" dirty="0">
                          <a:effectLst/>
                          <a:latin typeface="Arial" panose="020B0604020202020204" pitchFamily="34" charset="0"/>
                          <a:ea typeface="游明朝" panose="02020400000000000000" pitchFamily="18" charset="-128"/>
                          <a:cs typeface="Arial" panose="020B0604020202020204" pitchFamily="34" charset="0"/>
                        </a:rPr>
                        <a:t>1.0</a:t>
                      </a:r>
                      <a:endParaRPr lang="ja-JP" sz="1200" kern="100" dirty="0">
                        <a:effectLst/>
                        <a:latin typeface="Arial" panose="020B0604020202020204" pitchFamily="34" charset="0"/>
                        <a:ea typeface="游明朝" panose="02020400000000000000" pitchFamily="18"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200" kern="100" dirty="0">
                          <a:effectLst/>
                          <a:latin typeface="Arial" panose="020B0604020202020204" pitchFamily="34" charset="0"/>
                          <a:ea typeface="游明朝" panose="02020400000000000000" pitchFamily="18" charset="-128"/>
                          <a:cs typeface="Arial" panose="020B0604020202020204" pitchFamily="34" charset="0"/>
                        </a:rPr>
                        <a:t> 1.0</a:t>
                      </a:r>
                      <a:endParaRPr lang="ja-JP" sz="1200" kern="100" dirty="0">
                        <a:effectLst/>
                        <a:latin typeface="Arial" panose="020B0604020202020204" pitchFamily="34" charset="0"/>
                        <a:ea typeface="游明朝" panose="02020400000000000000" pitchFamily="18"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200" kern="100" dirty="0">
                          <a:solidFill>
                            <a:schemeClr val="tx1"/>
                          </a:solidFill>
                          <a:effectLst/>
                          <a:latin typeface="Arial" panose="020B0604020202020204" pitchFamily="34" charset="0"/>
                          <a:ea typeface="游明朝" panose="02020400000000000000" pitchFamily="18" charset="-128"/>
                          <a:cs typeface="Arial" panose="020B0604020202020204" pitchFamily="34" charset="0"/>
                        </a:rPr>
                        <a:t> 1.0</a:t>
                      </a:r>
                      <a:endParaRPr lang="ja-JP" sz="1200" kern="100" dirty="0">
                        <a:solidFill>
                          <a:schemeClr val="tx1"/>
                        </a:solidFill>
                        <a:effectLst/>
                        <a:latin typeface="Arial" panose="020B0604020202020204" pitchFamily="34" charset="0"/>
                        <a:ea typeface="游明朝" panose="02020400000000000000" pitchFamily="18"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47514188"/>
                  </a:ext>
                </a:extLst>
              </a:tr>
              <a:tr h="196752">
                <a:tc>
                  <a:txBody>
                    <a:bodyPr/>
                    <a:lstStyle/>
                    <a:p>
                      <a:pPr algn="just"/>
                      <a:r>
                        <a:rPr lang="en-US" sz="1200" kern="100">
                          <a:effectLst/>
                          <a:latin typeface="Arial" panose="020B0604020202020204" pitchFamily="34" charset="0"/>
                          <a:ea typeface="游明朝" panose="02020400000000000000" pitchFamily="18" charset="-128"/>
                          <a:cs typeface="Arial" panose="020B0604020202020204" pitchFamily="34" charset="0"/>
                        </a:rPr>
                        <a:t>Nucleotide impurities</a:t>
                      </a:r>
                      <a:endParaRPr lang="ja-JP" sz="1200" kern="100">
                        <a:effectLst/>
                        <a:latin typeface="Arial" panose="020B0604020202020204" pitchFamily="34" charset="0"/>
                        <a:ea typeface="游明朝" panose="02020400000000000000" pitchFamily="18"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just"/>
                      <a:r>
                        <a:rPr lang="en-US" sz="1200" kern="100" dirty="0" err="1">
                          <a:effectLst/>
                          <a:latin typeface="Arial" panose="020B0604020202020204" pitchFamily="34" charset="0"/>
                          <a:ea typeface="游明朝" panose="02020400000000000000" pitchFamily="18" charset="-128"/>
                          <a:cs typeface="Arial" panose="020B0604020202020204" pitchFamily="34" charset="0"/>
                        </a:rPr>
                        <a:t>NMT</a:t>
                      </a:r>
                      <a:r>
                        <a:rPr lang="en-US" sz="1200" kern="100" dirty="0">
                          <a:effectLst/>
                          <a:latin typeface="Arial" panose="020B0604020202020204" pitchFamily="34" charset="0"/>
                          <a:ea typeface="游明朝" panose="02020400000000000000" pitchFamily="18" charset="-128"/>
                          <a:cs typeface="Arial" panose="020B0604020202020204" pitchFamily="34" charset="0"/>
                        </a:rPr>
                        <a:t> 0.1%</a:t>
                      </a:r>
                      <a:endParaRPr lang="ja-JP" sz="1200" kern="100" dirty="0">
                        <a:effectLst/>
                        <a:latin typeface="Arial" panose="020B0604020202020204" pitchFamily="34" charset="0"/>
                        <a:ea typeface="游明朝" panose="02020400000000000000" pitchFamily="18"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200" kern="100">
                          <a:effectLst/>
                          <a:latin typeface="Arial" panose="020B0604020202020204" pitchFamily="34" charset="0"/>
                          <a:ea typeface="游明朝" panose="02020400000000000000" pitchFamily="18" charset="-128"/>
                          <a:cs typeface="Arial" panose="020B0604020202020204" pitchFamily="34" charset="0"/>
                        </a:rPr>
                        <a:t>&lt;0.1</a:t>
                      </a:r>
                      <a:endParaRPr lang="ja-JP" sz="1200" kern="100">
                        <a:effectLst/>
                        <a:latin typeface="Arial" panose="020B0604020202020204" pitchFamily="34" charset="0"/>
                        <a:ea typeface="游明朝" panose="02020400000000000000" pitchFamily="18"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200" kern="100" dirty="0">
                          <a:effectLst/>
                          <a:latin typeface="Arial" panose="020B0604020202020204" pitchFamily="34" charset="0"/>
                          <a:ea typeface="游明朝" panose="02020400000000000000" pitchFamily="18" charset="-128"/>
                          <a:cs typeface="Arial" panose="020B0604020202020204" pitchFamily="34" charset="0"/>
                        </a:rPr>
                        <a:t> 0.1</a:t>
                      </a:r>
                      <a:endParaRPr lang="ja-JP" sz="1200" kern="100" dirty="0">
                        <a:effectLst/>
                        <a:latin typeface="Arial" panose="020B0604020202020204" pitchFamily="34" charset="0"/>
                        <a:ea typeface="游明朝" panose="02020400000000000000" pitchFamily="18"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200" kern="100" dirty="0">
                          <a:solidFill>
                            <a:schemeClr val="tx1"/>
                          </a:solidFill>
                          <a:effectLst/>
                          <a:latin typeface="Arial" panose="020B0604020202020204" pitchFamily="34" charset="0"/>
                          <a:ea typeface="游明朝" panose="02020400000000000000" pitchFamily="18" charset="-128"/>
                          <a:cs typeface="Arial" panose="020B0604020202020204" pitchFamily="34" charset="0"/>
                        </a:rPr>
                        <a:t> 0.0</a:t>
                      </a:r>
                      <a:endParaRPr lang="ja-JP" sz="1200" kern="100" dirty="0">
                        <a:solidFill>
                          <a:schemeClr val="tx1"/>
                        </a:solidFill>
                        <a:effectLst/>
                        <a:latin typeface="Arial" panose="020B0604020202020204" pitchFamily="34" charset="0"/>
                        <a:ea typeface="游明朝" panose="02020400000000000000" pitchFamily="18"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65130651"/>
                  </a:ext>
                </a:extLst>
              </a:tr>
              <a:tr h="196752">
                <a:tc>
                  <a:txBody>
                    <a:bodyPr/>
                    <a:lstStyle/>
                    <a:p>
                      <a:pPr algn="just"/>
                      <a:r>
                        <a:rPr lang="en-US" sz="1200" kern="100" dirty="0">
                          <a:effectLst/>
                          <a:latin typeface="Arial" panose="020B0604020202020204" pitchFamily="34" charset="0"/>
                          <a:ea typeface="游明朝" panose="02020400000000000000" pitchFamily="18" charset="-128"/>
                          <a:cs typeface="Arial" panose="020B0604020202020204" pitchFamily="34" charset="0"/>
                        </a:rPr>
                        <a:t>Protein impurities</a:t>
                      </a:r>
                      <a:endParaRPr lang="ja-JP" sz="1200" kern="100" dirty="0">
                        <a:effectLst/>
                        <a:latin typeface="Arial" panose="020B0604020202020204" pitchFamily="34" charset="0"/>
                        <a:ea typeface="游明朝" panose="02020400000000000000" pitchFamily="18"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just"/>
                      <a:r>
                        <a:rPr lang="en-US" sz="1200" kern="100" dirty="0" err="1">
                          <a:effectLst/>
                          <a:latin typeface="Arial" panose="020B0604020202020204" pitchFamily="34" charset="0"/>
                          <a:ea typeface="游明朝" panose="02020400000000000000" pitchFamily="18" charset="-128"/>
                          <a:cs typeface="Arial" panose="020B0604020202020204" pitchFamily="34" charset="0"/>
                        </a:rPr>
                        <a:t>NMT</a:t>
                      </a:r>
                      <a:r>
                        <a:rPr lang="en-US" sz="1200" kern="100" dirty="0">
                          <a:effectLst/>
                          <a:latin typeface="Arial" panose="020B0604020202020204" pitchFamily="34" charset="0"/>
                          <a:ea typeface="游明朝" panose="02020400000000000000" pitchFamily="18" charset="-128"/>
                          <a:cs typeface="Arial" panose="020B0604020202020204" pitchFamily="34" charset="0"/>
                        </a:rPr>
                        <a:t> 0.1%</a:t>
                      </a:r>
                      <a:endParaRPr lang="ja-JP" sz="1200" kern="100" dirty="0">
                        <a:effectLst/>
                        <a:latin typeface="Arial" panose="020B0604020202020204" pitchFamily="34" charset="0"/>
                        <a:ea typeface="游明朝" panose="02020400000000000000" pitchFamily="18"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200" kern="100" dirty="0">
                          <a:effectLst/>
                          <a:latin typeface="Arial" panose="020B0604020202020204" pitchFamily="34" charset="0"/>
                          <a:ea typeface="游明朝" panose="02020400000000000000" pitchFamily="18" charset="-128"/>
                          <a:cs typeface="Arial" panose="020B0604020202020204" pitchFamily="34" charset="0"/>
                        </a:rPr>
                        <a:t>&lt;0.1</a:t>
                      </a:r>
                      <a:endParaRPr lang="ja-JP" sz="1200" kern="100" dirty="0">
                        <a:effectLst/>
                        <a:latin typeface="Arial" panose="020B0604020202020204" pitchFamily="34" charset="0"/>
                        <a:ea typeface="游明朝" panose="02020400000000000000" pitchFamily="18"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200" kern="100" dirty="0">
                          <a:effectLst/>
                          <a:latin typeface="Arial" panose="020B0604020202020204" pitchFamily="34" charset="0"/>
                          <a:ea typeface="游明朝" panose="02020400000000000000" pitchFamily="18" charset="-128"/>
                          <a:cs typeface="Arial" panose="020B0604020202020204" pitchFamily="34" charset="0"/>
                        </a:rPr>
                        <a:t> 0.1</a:t>
                      </a:r>
                      <a:endParaRPr lang="ja-JP" sz="1200" kern="100" dirty="0">
                        <a:effectLst/>
                        <a:latin typeface="Arial" panose="020B0604020202020204" pitchFamily="34" charset="0"/>
                        <a:ea typeface="游明朝" panose="02020400000000000000" pitchFamily="18"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200" kern="100" dirty="0">
                          <a:solidFill>
                            <a:schemeClr val="tx1"/>
                          </a:solidFill>
                          <a:effectLst/>
                          <a:latin typeface="Arial" panose="020B0604020202020204" pitchFamily="34" charset="0"/>
                          <a:ea typeface="游明朝" panose="02020400000000000000" pitchFamily="18" charset="-128"/>
                          <a:cs typeface="Arial" panose="020B0604020202020204" pitchFamily="34" charset="0"/>
                        </a:rPr>
                        <a:t> 0.1</a:t>
                      </a:r>
                      <a:endParaRPr lang="ja-JP" sz="1200" kern="100" dirty="0">
                        <a:solidFill>
                          <a:schemeClr val="tx1"/>
                        </a:solidFill>
                        <a:effectLst/>
                        <a:latin typeface="Arial" panose="020B0604020202020204" pitchFamily="34" charset="0"/>
                        <a:ea typeface="游明朝" panose="02020400000000000000" pitchFamily="18"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22373065"/>
                  </a:ext>
                </a:extLst>
              </a:tr>
              <a:tr h="393504">
                <a:tc>
                  <a:txBody>
                    <a:bodyPr/>
                    <a:lstStyle/>
                    <a:p>
                      <a:pPr algn="just"/>
                      <a:r>
                        <a:rPr lang="en-US" altLang="ja-JP" sz="1200" kern="100" dirty="0">
                          <a:effectLst/>
                          <a:latin typeface="Arial" panose="020B0604020202020204" pitchFamily="34" charset="0"/>
                          <a:ea typeface="游明朝" panose="02020400000000000000" pitchFamily="18" charset="-128"/>
                          <a:cs typeface="Arial" panose="020B0604020202020204" pitchFamily="34" charset="0"/>
                        </a:rPr>
                        <a:t>Limit of galactosamine in total hexosamine </a:t>
                      </a:r>
                      <a:endParaRPr lang="ja-JP" sz="1200" kern="100" dirty="0">
                        <a:effectLst/>
                        <a:latin typeface="Arial" panose="020B0604020202020204" pitchFamily="34" charset="0"/>
                        <a:ea typeface="游明朝" panose="02020400000000000000" pitchFamily="18"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just"/>
                      <a:r>
                        <a:rPr lang="en-US" altLang="ja-JP" sz="1200" kern="100" dirty="0" err="1">
                          <a:effectLst/>
                          <a:latin typeface="Arial" panose="020B0604020202020204" pitchFamily="34" charset="0"/>
                          <a:ea typeface="游明朝" panose="02020400000000000000" pitchFamily="18" charset="-128"/>
                          <a:cs typeface="Arial" panose="020B0604020202020204" pitchFamily="34" charset="0"/>
                        </a:rPr>
                        <a:t>NMT</a:t>
                      </a:r>
                      <a:r>
                        <a:rPr lang="en-US" altLang="ja-JP" sz="1200" kern="100" dirty="0">
                          <a:effectLst/>
                          <a:latin typeface="Arial" panose="020B0604020202020204" pitchFamily="34" charset="0"/>
                          <a:ea typeface="游明朝" panose="02020400000000000000" pitchFamily="18" charset="-128"/>
                          <a:cs typeface="Arial" panose="020B0604020202020204" pitchFamily="34" charset="0"/>
                        </a:rPr>
                        <a:t> 1%</a:t>
                      </a:r>
                      <a:endParaRPr lang="ja-JP" sz="1200" kern="100" dirty="0">
                        <a:effectLst/>
                        <a:latin typeface="Arial" panose="020B0604020202020204" pitchFamily="34" charset="0"/>
                        <a:ea typeface="游明朝" panose="02020400000000000000" pitchFamily="18"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altLang="ja-JP" sz="1200" kern="100" dirty="0">
                          <a:effectLst/>
                          <a:latin typeface="Arial" panose="020B0604020202020204" pitchFamily="34" charset="0"/>
                          <a:ea typeface="游明朝" panose="02020400000000000000" pitchFamily="18" charset="-128"/>
                          <a:cs typeface="Arial" panose="020B0604020202020204" pitchFamily="34" charset="0"/>
                        </a:rPr>
                        <a:t>NA</a:t>
                      </a:r>
                      <a:endParaRPr lang="ja-JP" sz="1200" kern="100" dirty="0">
                        <a:effectLst/>
                        <a:latin typeface="Arial" panose="020B0604020202020204" pitchFamily="34" charset="0"/>
                        <a:ea typeface="游明朝" panose="02020400000000000000" pitchFamily="18"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altLang="ja-JP" sz="1200" kern="100" dirty="0">
                          <a:effectLst/>
                          <a:latin typeface="Arial" panose="020B0604020202020204" pitchFamily="34" charset="0"/>
                          <a:ea typeface="游明朝" panose="02020400000000000000" pitchFamily="18" charset="-128"/>
                          <a:cs typeface="Arial" panose="020B0604020202020204" pitchFamily="34" charset="0"/>
                        </a:rPr>
                        <a:t>0.0</a:t>
                      </a:r>
                      <a:endParaRPr lang="ja-JP" sz="1200" kern="100" dirty="0">
                        <a:effectLst/>
                        <a:latin typeface="Arial" panose="020B0604020202020204" pitchFamily="34" charset="0"/>
                        <a:ea typeface="游明朝" panose="02020400000000000000" pitchFamily="18"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altLang="ja-JP" sz="1200" kern="100" dirty="0">
                          <a:solidFill>
                            <a:schemeClr val="tx1"/>
                          </a:solidFill>
                          <a:effectLst/>
                          <a:latin typeface="Arial" panose="020B0604020202020204" pitchFamily="34" charset="0"/>
                          <a:ea typeface="游明朝" panose="02020400000000000000" pitchFamily="18" charset="-128"/>
                          <a:cs typeface="Arial" panose="020B0604020202020204" pitchFamily="34" charset="0"/>
                        </a:rPr>
                        <a:t>0.0</a:t>
                      </a:r>
                      <a:endParaRPr lang="ja-JP" sz="1200" kern="100" dirty="0">
                        <a:solidFill>
                          <a:schemeClr val="tx1"/>
                        </a:solidFill>
                        <a:effectLst/>
                        <a:latin typeface="Arial" panose="020B0604020202020204" pitchFamily="34" charset="0"/>
                        <a:ea typeface="游明朝" panose="02020400000000000000" pitchFamily="18"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85588329"/>
                  </a:ext>
                </a:extLst>
              </a:tr>
              <a:tr h="393504">
                <a:tc>
                  <a:txBody>
                    <a:bodyPr/>
                    <a:lstStyle/>
                    <a:p>
                      <a:pPr algn="just"/>
                      <a:r>
                        <a:rPr lang="en-US" sz="1200" kern="100" dirty="0">
                          <a:effectLst/>
                          <a:latin typeface="Arial" panose="020B0604020202020204" pitchFamily="34" charset="0"/>
                          <a:ea typeface="游明朝" panose="02020400000000000000" pitchFamily="18" charset="-128"/>
                          <a:cs typeface="Arial" panose="020B0604020202020204" pitchFamily="34" charset="0"/>
                        </a:rPr>
                        <a:t>Endotoxin</a:t>
                      </a:r>
                      <a:endParaRPr lang="ja-JP" sz="1200" kern="100" dirty="0">
                        <a:effectLst/>
                        <a:latin typeface="Arial" panose="020B0604020202020204" pitchFamily="34" charset="0"/>
                        <a:ea typeface="游明朝" panose="02020400000000000000" pitchFamily="18"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just"/>
                      <a:r>
                        <a:rPr lang="en-US" sz="1200" kern="100" dirty="0" err="1">
                          <a:effectLst/>
                          <a:latin typeface="Arial" panose="020B0604020202020204" pitchFamily="34" charset="0"/>
                          <a:ea typeface="游明朝" panose="02020400000000000000" pitchFamily="18" charset="-128"/>
                          <a:cs typeface="Arial" panose="020B0604020202020204" pitchFamily="34" charset="0"/>
                        </a:rPr>
                        <a:t>NMT</a:t>
                      </a:r>
                      <a:r>
                        <a:rPr lang="en-US" sz="1200" kern="100" dirty="0">
                          <a:effectLst/>
                          <a:latin typeface="Arial" panose="020B0604020202020204" pitchFamily="34" charset="0"/>
                          <a:ea typeface="游明朝" panose="02020400000000000000" pitchFamily="18" charset="-128"/>
                          <a:cs typeface="Arial" panose="020B0604020202020204" pitchFamily="34" charset="0"/>
                        </a:rPr>
                        <a:t> 0.03 USP EU/ </a:t>
                      </a:r>
                      <a:r>
                        <a:rPr lang="en-US" sz="1200" kern="100" dirty="0">
                          <a:solidFill>
                            <a:schemeClr val="tx1"/>
                          </a:solidFill>
                          <a:effectLst/>
                          <a:latin typeface="Arial" panose="020B0604020202020204" pitchFamily="34" charset="0"/>
                          <a:ea typeface="游明朝" panose="02020400000000000000" pitchFamily="18" charset="-128"/>
                          <a:cs typeface="Arial" panose="020B0604020202020204" pitchFamily="34" charset="0"/>
                        </a:rPr>
                        <a:t>heparin </a:t>
                      </a:r>
                      <a:r>
                        <a:rPr lang="en-US" sz="1200" kern="100" dirty="0">
                          <a:effectLst/>
                          <a:latin typeface="Arial" panose="020B0604020202020204" pitchFamily="34" charset="0"/>
                          <a:ea typeface="游明朝" panose="02020400000000000000" pitchFamily="18" charset="-128"/>
                          <a:cs typeface="Arial" panose="020B0604020202020204" pitchFamily="34" charset="0"/>
                        </a:rPr>
                        <a:t>U</a:t>
                      </a:r>
                      <a:endParaRPr lang="ja-JP" sz="1200" kern="100" dirty="0">
                        <a:effectLst/>
                        <a:latin typeface="Arial" panose="020B0604020202020204" pitchFamily="34" charset="0"/>
                        <a:ea typeface="游明朝" panose="02020400000000000000" pitchFamily="18"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200" kern="100" dirty="0">
                          <a:effectLst/>
                          <a:latin typeface="Arial" panose="020B0604020202020204" pitchFamily="34" charset="0"/>
                          <a:ea typeface="游明朝" panose="02020400000000000000" pitchFamily="18" charset="-128"/>
                          <a:cs typeface="Arial" panose="020B0604020202020204" pitchFamily="34" charset="0"/>
                        </a:rPr>
                        <a:t>&lt;0.03</a:t>
                      </a:r>
                      <a:endParaRPr lang="ja-JP" sz="1200" kern="100" dirty="0">
                        <a:effectLst/>
                        <a:latin typeface="Arial" panose="020B0604020202020204" pitchFamily="34" charset="0"/>
                        <a:ea typeface="游明朝" panose="02020400000000000000" pitchFamily="18"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200" kern="100" dirty="0">
                          <a:effectLst/>
                          <a:latin typeface="Arial" panose="020B0604020202020204" pitchFamily="34" charset="0"/>
                          <a:ea typeface="游明朝" panose="02020400000000000000" pitchFamily="18" charset="-128"/>
                          <a:cs typeface="Arial" panose="020B0604020202020204" pitchFamily="34" charset="0"/>
                        </a:rPr>
                        <a:t> 0.02</a:t>
                      </a:r>
                      <a:endParaRPr lang="ja-JP" sz="1200" kern="100" dirty="0">
                        <a:effectLst/>
                        <a:latin typeface="Arial" panose="020B0604020202020204" pitchFamily="34" charset="0"/>
                        <a:ea typeface="游明朝" panose="02020400000000000000" pitchFamily="18"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200" kern="100" dirty="0">
                          <a:solidFill>
                            <a:schemeClr val="tx1"/>
                          </a:solidFill>
                          <a:effectLst/>
                          <a:latin typeface="Arial" panose="020B0604020202020204" pitchFamily="34" charset="0"/>
                          <a:ea typeface="游明朝" panose="02020400000000000000" pitchFamily="18" charset="-128"/>
                          <a:cs typeface="Arial" panose="020B0604020202020204" pitchFamily="34" charset="0"/>
                        </a:rPr>
                        <a:t> &lt;0.01</a:t>
                      </a:r>
                      <a:endParaRPr lang="ja-JP" sz="1200" kern="100" dirty="0">
                        <a:solidFill>
                          <a:schemeClr val="tx1"/>
                        </a:solidFill>
                        <a:effectLst/>
                        <a:latin typeface="Arial" panose="020B0604020202020204" pitchFamily="34" charset="0"/>
                        <a:ea typeface="游明朝" panose="02020400000000000000" pitchFamily="18"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08600107"/>
                  </a:ext>
                </a:extLst>
              </a:tr>
              <a:tr h="393504">
                <a:tc>
                  <a:txBody>
                    <a:bodyPr/>
                    <a:lstStyle/>
                    <a:p>
                      <a:pPr algn="just"/>
                      <a:r>
                        <a:rPr lang="en-US" sz="1200" kern="100" dirty="0">
                          <a:effectLst/>
                          <a:latin typeface="Arial" panose="020B0604020202020204" pitchFamily="34" charset="0"/>
                          <a:ea typeface="游明朝" panose="02020400000000000000" pitchFamily="18" charset="-128"/>
                          <a:cs typeface="Arial" panose="020B0604020202020204" pitchFamily="34" charset="0"/>
                        </a:rPr>
                        <a:t>Absence of </a:t>
                      </a:r>
                      <a:r>
                        <a:rPr lang="en-US" sz="1200" kern="100" dirty="0" err="1">
                          <a:effectLst/>
                          <a:latin typeface="Arial" panose="020B0604020202020204" pitchFamily="34" charset="0"/>
                          <a:ea typeface="游明朝" panose="02020400000000000000" pitchFamily="18" charset="-128"/>
                          <a:cs typeface="Arial" panose="020B0604020202020204" pitchFamily="34" charset="0"/>
                        </a:rPr>
                        <a:t>oversulfated</a:t>
                      </a:r>
                      <a:r>
                        <a:rPr lang="en-US" sz="1200" kern="100" dirty="0">
                          <a:effectLst/>
                          <a:latin typeface="Arial" panose="020B0604020202020204" pitchFamily="34" charset="0"/>
                          <a:ea typeface="游明朝" panose="02020400000000000000" pitchFamily="18" charset="-128"/>
                          <a:cs typeface="Arial" panose="020B0604020202020204" pitchFamily="34" charset="0"/>
                        </a:rPr>
                        <a:t> chondroitin sulfate</a:t>
                      </a:r>
                      <a:endParaRPr lang="ja-JP" sz="1200" kern="100" dirty="0">
                        <a:effectLst/>
                        <a:latin typeface="Arial" panose="020B0604020202020204" pitchFamily="34" charset="0"/>
                        <a:ea typeface="游明朝" panose="02020400000000000000" pitchFamily="18"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just"/>
                      <a:r>
                        <a:rPr lang="en-US" sz="1200" kern="100" dirty="0">
                          <a:effectLst/>
                          <a:latin typeface="Arial" panose="020B0604020202020204" pitchFamily="34" charset="0"/>
                          <a:ea typeface="游明朝" panose="02020400000000000000" pitchFamily="18" charset="-128"/>
                          <a:cs typeface="Arial" panose="020B0604020202020204" pitchFamily="34" charset="0"/>
                        </a:rPr>
                        <a:t>Meet criteria </a:t>
                      </a:r>
                      <a:r>
                        <a:rPr lang="en-US" sz="1200" kern="100" baseline="30000" dirty="0">
                          <a:effectLst/>
                          <a:latin typeface="Arial" panose="020B0604020202020204" pitchFamily="34" charset="0"/>
                          <a:ea typeface="游明朝" panose="02020400000000000000" pitchFamily="18" charset="-128"/>
                          <a:cs typeface="Arial" panose="020B0604020202020204" pitchFamily="34" charset="0"/>
                        </a:rPr>
                        <a:t>$</a:t>
                      </a:r>
                      <a:endParaRPr lang="ja-JP" sz="1200" kern="100" baseline="30000" dirty="0">
                        <a:effectLst/>
                        <a:latin typeface="Arial" panose="020B0604020202020204" pitchFamily="34" charset="0"/>
                        <a:ea typeface="游明朝" panose="02020400000000000000" pitchFamily="18"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200" kern="100" dirty="0">
                          <a:effectLst/>
                          <a:latin typeface="Arial" panose="020B0604020202020204" pitchFamily="34" charset="0"/>
                          <a:ea typeface="游明朝" panose="02020400000000000000" pitchFamily="18" charset="-128"/>
                          <a:cs typeface="Arial" panose="020B0604020202020204" pitchFamily="34" charset="0"/>
                        </a:rPr>
                        <a:t>pass</a:t>
                      </a:r>
                      <a:endParaRPr lang="ja-JP" sz="1200" kern="100" dirty="0">
                        <a:effectLst/>
                        <a:latin typeface="Arial" panose="020B0604020202020204" pitchFamily="34" charset="0"/>
                        <a:ea typeface="游明朝" panose="02020400000000000000" pitchFamily="18"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200" kern="100" dirty="0">
                          <a:effectLst/>
                          <a:latin typeface="Arial" panose="020B0604020202020204" pitchFamily="34" charset="0"/>
                          <a:ea typeface="游明朝" panose="02020400000000000000" pitchFamily="18" charset="-128"/>
                          <a:cs typeface="Arial" panose="020B0604020202020204" pitchFamily="34" charset="0"/>
                        </a:rPr>
                        <a:t> pass</a:t>
                      </a:r>
                      <a:endParaRPr lang="ja-JP" sz="1200" kern="100" dirty="0">
                        <a:effectLst/>
                        <a:latin typeface="Arial" panose="020B0604020202020204" pitchFamily="34" charset="0"/>
                        <a:ea typeface="游明朝" panose="02020400000000000000" pitchFamily="18"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200" kern="100" dirty="0">
                          <a:solidFill>
                            <a:schemeClr val="tx1"/>
                          </a:solidFill>
                          <a:effectLst/>
                          <a:latin typeface="Arial" panose="020B0604020202020204" pitchFamily="34" charset="0"/>
                          <a:ea typeface="游明朝" panose="02020400000000000000" pitchFamily="18" charset="-128"/>
                          <a:cs typeface="Arial" panose="020B0604020202020204" pitchFamily="34" charset="0"/>
                        </a:rPr>
                        <a:t> pass</a:t>
                      </a:r>
                      <a:endParaRPr lang="ja-JP" sz="1200" kern="100" dirty="0">
                        <a:solidFill>
                          <a:schemeClr val="tx1"/>
                        </a:solidFill>
                        <a:effectLst/>
                        <a:latin typeface="Arial" panose="020B0604020202020204" pitchFamily="34" charset="0"/>
                        <a:ea typeface="游明朝" panose="02020400000000000000" pitchFamily="18"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90648920"/>
                  </a:ext>
                </a:extLst>
              </a:tr>
              <a:tr h="393504">
                <a:tc>
                  <a:txBody>
                    <a:bodyPr/>
                    <a:lstStyle/>
                    <a:p>
                      <a:pPr algn="just"/>
                      <a:r>
                        <a:rPr lang="en-US" altLang="ja-JP" sz="1200" kern="100" dirty="0">
                          <a:effectLst/>
                          <a:latin typeface="Arial" panose="020B0604020202020204" pitchFamily="34" charset="0"/>
                          <a:ea typeface="游明朝" panose="02020400000000000000" pitchFamily="18" charset="-128"/>
                          <a:cs typeface="Arial" panose="020B0604020202020204" pitchFamily="34" charset="0"/>
                        </a:rPr>
                        <a:t>Nitrogen determination</a:t>
                      </a:r>
                      <a:endParaRPr lang="ja-JP" sz="1200" kern="100" dirty="0">
                        <a:effectLst/>
                        <a:latin typeface="Arial" panose="020B0604020202020204" pitchFamily="34" charset="0"/>
                        <a:ea typeface="游明朝" panose="02020400000000000000" pitchFamily="18"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just"/>
                      <a:r>
                        <a:rPr lang="en-US" altLang="ja-JP" sz="1200" kern="100" dirty="0">
                          <a:effectLst/>
                          <a:latin typeface="Arial" panose="020B0604020202020204" pitchFamily="34" charset="0"/>
                          <a:ea typeface="游明朝" panose="02020400000000000000" pitchFamily="18" charset="-128"/>
                          <a:cs typeface="Arial" panose="020B0604020202020204" pitchFamily="34" charset="0"/>
                        </a:rPr>
                        <a:t>1.3 – 2.5%</a:t>
                      </a:r>
                      <a:endParaRPr lang="ja-JP" sz="1200" kern="100" dirty="0">
                        <a:effectLst/>
                        <a:latin typeface="Arial" panose="020B0604020202020204" pitchFamily="34" charset="0"/>
                        <a:ea typeface="游明朝" panose="02020400000000000000" pitchFamily="18"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altLang="ja-JP" sz="1200" kern="100" dirty="0">
                          <a:effectLst/>
                          <a:latin typeface="Arial" panose="020B0604020202020204" pitchFamily="34" charset="0"/>
                          <a:ea typeface="游明朝" panose="02020400000000000000" pitchFamily="18" charset="-128"/>
                          <a:cs typeface="Arial" panose="020B0604020202020204" pitchFamily="34" charset="0"/>
                        </a:rPr>
                        <a:t>NA</a:t>
                      </a:r>
                      <a:endParaRPr lang="ja-JP" sz="1200" kern="100" dirty="0">
                        <a:effectLst/>
                        <a:latin typeface="Arial" panose="020B0604020202020204" pitchFamily="34" charset="0"/>
                        <a:ea typeface="游明朝" panose="02020400000000000000" pitchFamily="18"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altLang="ja-JP" sz="1200" kern="100" dirty="0">
                          <a:effectLst/>
                          <a:latin typeface="Arial" panose="020B0604020202020204" pitchFamily="34" charset="0"/>
                          <a:ea typeface="游明朝" panose="02020400000000000000" pitchFamily="18" charset="-128"/>
                          <a:cs typeface="Arial" panose="020B0604020202020204" pitchFamily="34" charset="0"/>
                        </a:rPr>
                        <a:t>NA</a:t>
                      </a:r>
                      <a:endParaRPr lang="ja-JP" sz="1200" kern="100" dirty="0">
                        <a:effectLst/>
                        <a:latin typeface="Arial" panose="020B0604020202020204" pitchFamily="34" charset="0"/>
                        <a:ea typeface="游明朝" panose="02020400000000000000" pitchFamily="18"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altLang="ja-JP" sz="1200" kern="100" dirty="0">
                          <a:solidFill>
                            <a:schemeClr val="tx1"/>
                          </a:solidFill>
                          <a:effectLst/>
                          <a:latin typeface="Arial" panose="020B0604020202020204" pitchFamily="34" charset="0"/>
                          <a:ea typeface="游明朝" panose="02020400000000000000" pitchFamily="18" charset="-128"/>
                          <a:cs typeface="Arial" panose="020B0604020202020204" pitchFamily="34" charset="0"/>
                        </a:rPr>
                        <a:t>2.0</a:t>
                      </a:r>
                      <a:endParaRPr lang="ja-JP" sz="1200" kern="100" dirty="0">
                        <a:solidFill>
                          <a:schemeClr val="tx1"/>
                        </a:solidFill>
                        <a:effectLst/>
                        <a:latin typeface="Arial" panose="020B0604020202020204" pitchFamily="34" charset="0"/>
                        <a:ea typeface="游明朝" panose="02020400000000000000" pitchFamily="18"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06150689"/>
                  </a:ext>
                </a:extLst>
              </a:tr>
              <a:tr h="196752">
                <a:tc>
                  <a:txBody>
                    <a:bodyPr/>
                    <a:lstStyle/>
                    <a:p>
                      <a:pPr algn="just"/>
                      <a:r>
                        <a:rPr lang="en-US" altLang="ja-JP" sz="1200" kern="100" dirty="0">
                          <a:effectLst/>
                          <a:latin typeface="Arial" panose="020B0604020202020204" pitchFamily="34" charset="0"/>
                          <a:ea typeface="游明朝" panose="02020400000000000000" pitchFamily="18" charset="-128"/>
                          <a:cs typeface="Arial" panose="020B0604020202020204" pitchFamily="34" charset="0"/>
                        </a:rPr>
                        <a:t>Loss of drying</a:t>
                      </a:r>
                      <a:endParaRPr lang="ja-JP" sz="1200" kern="100" dirty="0">
                        <a:effectLst/>
                        <a:latin typeface="Arial" panose="020B0604020202020204" pitchFamily="34" charset="0"/>
                        <a:ea typeface="游明朝" panose="02020400000000000000" pitchFamily="18"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just"/>
                      <a:r>
                        <a:rPr lang="en-US" altLang="ja-JP" sz="1200" kern="100" dirty="0" err="1">
                          <a:effectLst/>
                          <a:latin typeface="Arial" panose="020B0604020202020204" pitchFamily="34" charset="0"/>
                          <a:ea typeface="游明朝" panose="02020400000000000000" pitchFamily="18" charset="-128"/>
                          <a:cs typeface="Arial" panose="020B0604020202020204" pitchFamily="34" charset="0"/>
                        </a:rPr>
                        <a:t>NMT</a:t>
                      </a:r>
                      <a:r>
                        <a:rPr lang="en-US" altLang="ja-JP" sz="1200" kern="100" dirty="0">
                          <a:effectLst/>
                          <a:latin typeface="Arial" panose="020B0604020202020204" pitchFamily="34" charset="0"/>
                          <a:ea typeface="游明朝" panose="02020400000000000000" pitchFamily="18" charset="-128"/>
                          <a:cs typeface="Arial" panose="020B0604020202020204" pitchFamily="34" charset="0"/>
                        </a:rPr>
                        <a:t> 5%</a:t>
                      </a:r>
                      <a:endParaRPr lang="ja-JP" sz="1200" kern="100" dirty="0">
                        <a:effectLst/>
                        <a:latin typeface="Arial" panose="020B0604020202020204" pitchFamily="34" charset="0"/>
                        <a:ea typeface="游明朝" panose="02020400000000000000" pitchFamily="18"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altLang="ja-JP" sz="1200" kern="100" dirty="0">
                          <a:effectLst/>
                          <a:latin typeface="Arial" panose="020B0604020202020204" pitchFamily="34" charset="0"/>
                          <a:ea typeface="游明朝" panose="02020400000000000000" pitchFamily="18" charset="-128"/>
                          <a:cs typeface="Arial" panose="020B0604020202020204" pitchFamily="34" charset="0"/>
                        </a:rPr>
                        <a:t>NA</a:t>
                      </a:r>
                      <a:endParaRPr lang="ja-JP" sz="1200" kern="100" dirty="0">
                        <a:effectLst/>
                        <a:latin typeface="Arial" panose="020B0604020202020204" pitchFamily="34" charset="0"/>
                        <a:ea typeface="游明朝" panose="02020400000000000000" pitchFamily="18"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altLang="ja-JP" sz="1200" kern="100" dirty="0">
                          <a:effectLst/>
                          <a:latin typeface="Arial" panose="020B0604020202020204" pitchFamily="34" charset="0"/>
                          <a:ea typeface="游明朝" panose="02020400000000000000" pitchFamily="18" charset="-128"/>
                          <a:cs typeface="Arial" panose="020B0604020202020204" pitchFamily="34" charset="0"/>
                        </a:rPr>
                        <a:t>0.5</a:t>
                      </a:r>
                      <a:endParaRPr lang="ja-JP" sz="1200" kern="100" dirty="0">
                        <a:effectLst/>
                        <a:latin typeface="Arial" panose="020B0604020202020204" pitchFamily="34" charset="0"/>
                        <a:ea typeface="游明朝" panose="02020400000000000000" pitchFamily="18"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altLang="ja-JP" sz="1200" kern="100" dirty="0">
                          <a:solidFill>
                            <a:schemeClr val="tx1"/>
                          </a:solidFill>
                          <a:effectLst/>
                          <a:latin typeface="Arial" panose="020B0604020202020204" pitchFamily="34" charset="0"/>
                          <a:ea typeface="游明朝" panose="02020400000000000000" pitchFamily="18" charset="-128"/>
                          <a:cs typeface="Arial" panose="020B0604020202020204" pitchFamily="34" charset="0"/>
                        </a:rPr>
                        <a:t>1.5</a:t>
                      </a:r>
                      <a:endParaRPr lang="ja-JP" sz="1200" kern="100" dirty="0">
                        <a:solidFill>
                          <a:schemeClr val="tx1"/>
                        </a:solidFill>
                        <a:effectLst/>
                        <a:latin typeface="Arial" panose="020B0604020202020204" pitchFamily="34" charset="0"/>
                        <a:ea typeface="游明朝" panose="02020400000000000000" pitchFamily="18"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29637117"/>
                  </a:ext>
                </a:extLst>
              </a:tr>
              <a:tr h="196752">
                <a:tc>
                  <a:txBody>
                    <a:bodyPr/>
                    <a:lstStyle/>
                    <a:p>
                      <a:pPr algn="just"/>
                      <a:r>
                        <a:rPr lang="en-US" sz="1200" kern="100" dirty="0">
                          <a:effectLst/>
                          <a:latin typeface="Arial" panose="020B0604020202020204" pitchFamily="34" charset="0"/>
                          <a:ea typeface="游明朝" panose="02020400000000000000" pitchFamily="18" charset="-128"/>
                          <a:cs typeface="Arial" panose="020B0604020202020204" pitchFamily="34" charset="0"/>
                        </a:rPr>
                        <a:t>pH</a:t>
                      </a:r>
                      <a:endParaRPr lang="ja-JP" sz="1200" kern="100" dirty="0">
                        <a:effectLst/>
                        <a:latin typeface="Arial" panose="020B0604020202020204" pitchFamily="34" charset="0"/>
                        <a:ea typeface="游明朝" panose="02020400000000000000" pitchFamily="18"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just"/>
                      <a:r>
                        <a:rPr lang="en-US" sz="1200" kern="100" dirty="0">
                          <a:effectLst/>
                          <a:latin typeface="Arial" panose="020B0604020202020204" pitchFamily="34" charset="0"/>
                          <a:ea typeface="游明朝" panose="02020400000000000000" pitchFamily="18" charset="-128"/>
                          <a:cs typeface="Arial" panose="020B0604020202020204" pitchFamily="34" charset="0"/>
                        </a:rPr>
                        <a:t>5.0-7.5</a:t>
                      </a:r>
                      <a:endParaRPr lang="ja-JP" sz="1200" kern="100" dirty="0">
                        <a:effectLst/>
                        <a:latin typeface="Arial" panose="020B0604020202020204" pitchFamily="34" charset="0"/>
                        <a:ea typeface="游明朝" panose="02020400000000000000" pitchFamily="18"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200" kern="100" dirty="0">
                          <a:effectLst/>
                          <a:latin typeface="Arial" panose="020B0604020202020204" pitchFamily="34" charset="0"/>
                          <a:ea typeface="游明朝" panose="02020400000000000000" pitchFamily="18" charset="-128"/>
                          <a:cs typeface="Arial" panose="020B0604020202020204" pitchFamily="34" charset="0"/>
                        </a:rPr>
                        <a:t>6.9</a:t>
                      </a:r>
                      <a:endParaRPr lang="ja-JP" sz="1200" kern="100" dirty="0">
                        <a:effectLst/>
                        <a:latin typeface="Arial" panose="020B0604020202020204" pitchFamily="34" charset="0"/>
                        <a:ea typeface="游明朝" panose="02020400000000000000" pitchFamily="18"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200" kern="100" dirty="0">
                          <a:effectLst/>
                          <a:latin typeface="Arial" panose="020B0604020202020204" pitchFamily="34" charset="0"/>
                          <a:ea typeface="游明朝" panose="02020400000000000000" pitchFamily="18" charset="-128"/>
                          <a:cs typeface="Arial" panose="020B0604020202020204" pitchFamily="34" charset="0"/>
                        </a:rPr>
                        <a:t> 6.2</a:t>
                      </a:r>
                      <a:endParaRPr lang="ja-JP" sz="1200" kern="100" dirty="0">
                        <a:effectLst/>
                        <a:latin typeface="Arial" panose="020B0604020202020204" pitchFamily="34" charset="0"/>
                        <a:ea typeface="游明朝" panose="02020400000000000000" pitchFamily="18"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200" kern="100" dirty="0">
                          <a:solidFill>
                            <a:schemeClr val="tx1"/>
                          </a:solidFill>
                          <a:effectLst/>
                          <a:latin typeface="Arial" panose="020B0604020202020204" pitchFamily="34" charset="0"/>
                          <a:ea typeface="游明朝" panose="02020400000000000000" pitchFamily="18" charset="-128"/>
                          <a:cs typeface="Arial" panose="020B0604020202020204" pitchFamily="34" charset="0"/>
                        </a:rPr>
                        <a:t> 6.6</a:t>
                      </a:r>
                      <a:endParaRPr lang="ja-JP" sz="1200" kern="100" dirty="0">
                        <a:solidFill>
                          <a:schemeClr val="tx1"/>
                        </a:solidFill>
                        <a:effectLst/>
                        <a:latin typeface="Arial" panose="020B0604020202020204" pitchFamily="34" charset="0"/>
                        <a:ea typeface="游明朝" panose="02020400000000000000" pitchFamily="18"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87862284"/>
                  </a:ext>
                </a:extLst>
              </a:tr>
            </a:tbl>
          </a:graphicData>
        </a:graphic>
      </p:graphicFrame>
    </p:spTree>
    <p:extLst>
      <p:ext uri="{BB962C8B-B14F-4D97-AF65-F5344CB8AC3E}">
        <p14:creationId xmlns:p14="http://schemas.microsoft.com/office/powerpoint/2010/main" val="2774433066"/>
      </p:ext>
    </p:extLst>
  </p:cSld>
  <p:clrMapOvr>
    <a:masterClrMapping/>
  </p:clrMapOvr>
  <p:extLst>
    <p:ext uri="{6950BFC3-D8DA-4A85-94F7-54DA5524770B}">
      <p188:commentRel xmlns:p188="http://schemas.microsoft.com/office/powerpoint/2018/8/main" r:id="rId2"/>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3A9E483C-EE52-4235-CF1A-AED08DAD8505}"/>
              </a:ext>
            </a:extLst>
          </p:cNvPr>
          <p:cNvSpPr txBox="1"/>
          <p:nvPr/>
        </p:nvSpPr>
        <p:spPr>
          <a:xfrm>
            <a:off x="276226" y="632861"/>
            <a:ext cx="4823243" cy="307777"/>
          </a:xfrm>
          <a:prstGeom prst="rect">
            <a:avLst/>
          </a:prstGeom>
          <a:noFill/>
        </p:spPr>
        <p:txBody>
          <a:bodyPr wrap="none" rtlCol="0">
            <a:spAutoFit/>
          </a:bodyPr>
          <a:lstStyle/>
          <a:p>
            <a:r>
              <a:rPr lang="en-US" altLang="ja-JP" sz="1400" b="1" dirty="0">
                <a:latin typeface="Arial" panose="020B0604020202020204" pitchFamily="34" charset="0"/>
                <a:cs typeface="Arial" panose="020B0604020202020204" pitchFamily="34" charset="0"/>
              </a:rPr>
              <a:t>Extended data</a:t>
            </a:r>
            <a:r>
              <a:rPr kumimoji="1" lang="en-US" altLang="ja-JP" sz="1400" b="1" dirty="0">
                <a:latin typeface="Arial" panose="020B0604020202020204" pitchFamily="34" charset="0"/>
                <a:cs typeface="Arial" panose="020B0604020202020204" pitchFamily="34" charset="0"/>
              </a:rPr>
              <a:t> Table 2</a:t>
            </a:r>
            <a:r>
              <a:rPr lang="en-US" altLang="ja-JP" sz="1400" b="1" dirty="0">
                <a:latin typeface="Arial" panose="020B0604020202020204" pitchFamily="34" charset="0"/>
                <a:cs typeface="Arial" panose="020B0604020202020204" pitchFamily="34" charset="0"/>
              </a:rPr>
              <a:t> Saccharide composition of BEH</a:t>
            </a:r>
            <a:endParaRPr kumimoji="1" lang="ja-JP" altLang="en-US" sz="1400" b="1" dirty="0">
              <a:latin typeface="Arial" panose="020B0604020202020204" pitchFamily="34" charset="0"/>
              <a:cs typeface="Arial" panose="020B0604020202020204" pitchFamily="34" charset="0"/>
            </a:endParaRPr>
          </a:p>
        </p:txBody>
      </p:sp>
      <p:graphicFrame>
        <p:nvGraphicFramePr>
          <p:cNvPr id="5" name="表 4">
            <a:extLst>
              <a:ext uri="{FF2B5EF4-FFF2-40B4-BE49-F238E27FC236}">
                <a16:creationId xmlns:a16="http://schemas.microsoft.com/office/drawing/2014/main" id="{3C7B4668-AE82-4CA2-3BAA-394B84BB3ED6}"/>
              </a:ext>
            </a:extLst>
          </p:cNvPr>
          <p:cNvGraphicFramePr>
            <a:graphicFrameLocks noGrp="1"/>
          </p:cNvGraphicFramePr>
          <p:nvPr>
            <p:extLst>
              <p:ext uri="{D42A27DB-BD31-4B8C-83A1-F6EECF244321}">
                <p14:modId xmlns:p14="http://schemas.microsoft.com/office/powerpoint/2010/main" val="1558574620"/>
              </p:ext>
            </p:extLst>
          </p:nvPr>
        </p:nvGraphicFramePr>
        <p:xfrm>
          <a:off x="116878" y="3673066"/>
          <a:ext cx="6381748" cy="2781114"/>
        </p:xfrm>
        <a:graphic>
          <a:graphicData uri="http://schemas.openxmlformats.org/drawingml/2006/table">
            <a:tbl>
              <a:tblPr/>
              <a:tblGrid>
                <a:gridCol w="506021">
                  <a:extLst>
                    <a:ext uri="{9D8B030D-6E8A-4147-A177-3AD203B41FA5}">
                      <a16:colId xmlns:a16="http://schemas.microsoft.com/office/drawing/2014/main" val="714626841"/>
                    </a:ext>
                  </a:extLst>
                </a:gridCol>
                <a:gridCol w="345631">
                  <a:extLst>
                    <a:ext uri="{9D8B030D-6E8A-4147-A177-3AD203B41FA5}">
                      <a16:colId xmlns:a16="http://schemas.microsoft.com/office/drawing/2014/main" val="258209441"/>
                    </a:ext>
                  </a:extLst>
                </a:gridCol>
                <a:gridCol w="345631">
                  <a:extLst>
                    <a:ext uri="{9D8B030D-6E8A-4147-A177-3AD203B41FA5}">
                      <a16:colId xmlns:a16="http://schemas.microsoft.com/office/drawing/2014/main" val="3517489355"/>
                    </a:ext>
                  </a:extLst>
                </a:gridCol>
                <a:gridCol w="345631">
                  <a:extLst>
                    <a:ext uri="{9D8B030D-6E8A-4147-A177-3AD203B41FA5}">
                      <a16:colId xmlns:a16="http://schemas.microsoft.com/office/drawing/2014/main" val="3603703342"/>
                    </a:ext>
                  </a:extLst>
                </a:gridCol>
                <a:gridCol w="345631">
                  <a:extLst>
                    <a:ext uri="{9D8B030D-6E8A-4147-A177-3AD203B41FA5}">
                      <a16:colId xmlns:a16="http://schemas.microsoft.com/office/drawing/2014/main" val="2205550122"/>
                    </a:ext>
                  </a:extLst>
                </a:gridCol>
                <a:gridCol w="345631">
                  <a:extLst>
                    <a:ext uri="{9D8B030D-6E8A-4147-A177-3AD203B41FA5}">
                      <a16:colId xmlns:a16="http://schemas.microsoft.com/office/drawing/2014/main" val="1848769991"/>
                    </a:ext>
                  </a:extLst>
                </a:gridCol>
                <a:gridCol w="345631">
                  <a:extLst>
                    <a:ext uri="{9D8B030D-6E8A-4147-A177-3AD203B41FA5}">
                      <a16:colId xmlns:a16="http://schemas.microsoft.com/office/drawing/2014/main" val="334724807"/>
                    </a:ext>
                  </a:extLst>
                </a:gridCol>
                <a:gridCol w="345631">
                  <a:extLst>
                    <a:ext uri="{9D8B030D-6E8A-4147-A177-3AD203B41FA5}">
                      <a16:colId xmlns:a16="http://schemas.microsoft.com/office/drawing/2014/main" val="2176956517"/>
                    </a:ext>
                  </a:extLst>
                </a:gridCol>
                <a:gridCol w="345631">
                  <a:extLst>
                    <a:ext uri="{9D8B030D-6E8A-4147-A177-3AD203B41FA5}">
                      <a16:colId xmlns:a16="http://schemas.microsoft.com/office/drawing/2014/main" val="1753551055"/>
                    </a:ext>
                  </a:extLst>
                </a:gridCol>
                <a:gridCol w="345631">
                  <a:extLst>
                    <a:ext uri="{9D8B030D-6E8A-4147-A177-3AD203B41FA5}">
                      <a16:colId xmlns:a16="http://schemas.microsoft.com/office/drawing/2014/main" val="2772962674"/>
                    </a:ext>
                  </a:extLst>
                </a:gridCol>
                <a:gridCol w="345631">
                  <a:extLst>
                    <a:ext uri="{9D8B030D-6E8A-4147-A177-3AD203B41FA5}">
                      <a16:colId xmlns:a16="http://schemas.microsoft.com/office/drawing/2014/main" val="1919079666"/>
                    </a:ext>
                  </a:extLst>
                </a:gridCol>
                <a:gridCol w="345631">
                  <a:extLst>
                    <a:ext uri="{9D8B030D-6E8A-4147-A177-3AD203B41FA5}">
                      <a16:colId xmlns:a16="http://schemas.microsoft.com/office/drawing/2014/main" val="1043783449"/>
                    </a:ext>
                  </a:extLst>
                </a:gridCol>
                <a:gridCol w="345631">
                  <a:extLst>
                    <a:ext uri="{9D8B030D-6E8A-4147-A177-3AD203B41FA5}">
                      <a16:colId xmlns:a16="http://schemas.microsoft.com/office/drawing/2014/main" val="3416165879"/>
                    </a:ext>
                  </a:extLst>
                </a:gridCol>
                <a:gridCol w="345631">
                  <a:extLst>
                    <a:ext uri="{9D8B030D-6E8A-4147-A177-3AD203B41FA5}">
                      <a16:colId xmlns:a16="http://schemas.microsoft.com/office/drawing/2014/main" val="1233153450"/>
                    </a:ext>
                  </a:extLst>
                </a:gridCol>
                <a:gridCol w="345631">
                  <a:extLst>
                    <a:ext uri="{9D8B030D-6E8A-4147-A177-3AD203B41FA5}">
                      <a16:colId xmlns:a16="http://schemas.microsoft.com/office/drawing/2014/main" val="1556452724"/>
                    </a:ext>
                  </a:extLst>
                </a:gridCol>
                <a:gridCol w="345631">
                  <a:extLst>
                    <a:ext uri="{9D8B030D-6E8A-4147-A177-3AD203B41FA5}">
                      <a16:colId xmlns:a16="http://schemas.microsoft.com/office/drawing/2014/main" val="4072944833"/>
                    </a:ext>
                  </a:extLst>
                </a:gridCol>
                <a:gridCol w="345631">
                  <a:extLst>
                    <a:ext uri="{9D8B030D-6E8A-4147-A177-3AD203B41FA5}">
                      <a16:colId xmlns:a16="http://schemas.microsoft.com/office/drawing/2014/main" val="3070186872"/>
                    </a:ext>
                  </a:extLst>
                </a:gridCol>
                <a:gridCol w="345631">
                  <a:extLst>
                    <a:ext uri="{9D8B030D-6E8A-4147-A177-3AD203B41FA5}">
                      <a16:colId xmlns:a16="http://schemas.microsoft.com/office/drawing/2014/main" val="574219890"/>
                    </a:ext>
                  </a:extLst>
                </a:gridCol>
              </a:tblGrid>
              <a:tr h="486599">
                <a:tc rowSpan="2">
                  <a:txBody>
                    <a:bodyPr/>
                    <a:lstStyle/>
                    <a:p>
                      <a:pPr algn="ctr" fontAlgn="ctr"/>
                      <a:r>
                        <a:rPr lang="en-US" sz="900" b="0" i="0" u="none" strike="noStrike" dirty="0">
                          <a:solidFill>
                            <a:srgbClr val="000000"/>
                          </a:solidFill>
                          <a:effectLst/>
                          <a:latin typeface="Arial" panose="020B0604020202020204" pitchFamily="34" charset="0"/>
                          <a:ea typeface="ＭＳ 明朝" panose="02020609040205080304" pitchFamily="17" charset="-128"/>
                        </a:rPr>
                        <a:t>Sample</a:t>
                      </a:r>
                    </a:p>
                  </a:txBody>
                  <a:tcPr marL="6319" marR="6319" marT="6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gridSpan="13">
                  <a:txBody>
                    <a:bodyPr/>
                    <a:lstStyle/>
                    <a:p>
                      <a:pPr algn="ctr" fontAlgn="ctr"/>
                      <a:r>
                        <a:rPr lang="en-US" sz="900" b="0" i="0" u="none" strike="noStrike" dirty="0">
                          <a:solidFill>
                            <a:srgbClr val="000000"/>
                          </a:solidFill>
                          <a:effectLst/>
                          <a:latin typeface="Arial" panose="020B0604020202020204" pitchFamily="34" charset="0"/>
                          <a:ea typeface="ＭＳ 明朝" panose="02020609040205080304" pitchFamily="17" charset="-128"/>
                        </a:rPr>
                        <a:t>Di- and </a:t>
                      </a:r>
                      <a:r>
                        <a:rPr lang="en-US" sz="900" b="0" i="0" u="none" strike="noStrike" dirty="0" err="1">
                          <a:solidFill>
                            <a:srgbClr val="000000"/>
                          </a:solidFill>
                          <a:effectLst/>
                          <a:latin typeface="Arial" panose="020B0604020202020204" pitchFamily="34" charset="0"/>
                          <a:ea typeface="ＭＳ 明朝" panose="02020609040205080304" pitchFamily="17" charset="-128"/>
                        </a:rPr>
                        <a:t>tetrasaccharide</a:t>
                      </a:r>
                      <a:r>
                        <a:rPr lang="en-US" sz="900" b="0" i="0" u="none" strike="noStrike" dirty="0">
                          <a:solidFill>
                            <a:srgbClr val="000000"/>
                          </a:solidFill>
                          <a:effectLst/>
                          <a:latin typeface="Arial" panose="020B0604020202020204" pitchFamily="34" charset="0"/>
                          <a:ea typeface="ＭＳ 明朝" panose="02020609040205080304" pitchFamily="17" charset="-128"/>
                        </a:rPr>
                        <a:t> composition determined by DS/TS analysis</a:t>
                      </a:r>
                    </a:p>
                  </a:txBody>
                  <a:tcPr marL="6319" marR="6319" marT="6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4">
                  <a:txBody>
                    <a:bodyPr/>
                    <a:lstStyle/>
                    <a:p>
                      <a:pPr algn="ctr" fontAlgn="ctr"/>
                      <a:r>
                        <a:rPr lang="en-US" sz="900" b="0" i="0" u="none" strike="noStrike">
                          <a:solidFill>
                            <a:srgbClr val="000000"/>
                          </a:solidFill>
                          <a:effectLst/>
                          <a:latin typeface="Arial" panose="020B0604020202020204" pitchFamily="34" charset="0"/>
                          <a:ea typeface="ＭＳ 明朝" panose="02020609040205080304" pitchFamily="17" charset="-128"/>
                        </a:rPr>
                        <a:t>Uronic acid contents based on monosaccharide composition determined by 2D NMR</a:t>
                      </a:r>
                    </a:p>
                  </a:txBody>
                  <a:tcPr marL="6319" marR="6319" marT="6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889881499"/>
                  </a:ext>
                </a:extLst>
              </a:tr>
              <a:tr h="228765">
                <a:tc vMerge="1">
                  <a:txBody>
                    <a:bodyPr/>
                    <a:lstStyle/>
                    <a:p>
                      <a:endParaRPr kumimoji="1" lang="ja-JP" altLang="en-US"/>
                    </a:p>
                  </a:txBody>
                  <a:tcPr/>
                </a:tc>
                <a:tc>
                  <a:txBody>
                    <a:bodyPr/>
                    <a:lstStyle/>
                    <a:p>
                      <a:pPr algn="ctr" fontAlgn="ctr"/>
                      <a:r>
                        <a:rPr lang="en-US" sz="900" b="0" i="0" u="none" strike="noStrike">
                          <a:solidFill>
                            <a:srgbClr val="000000"/>
                          </a:solidFill>
                          <a:effectLst/>
                          <a:latin typeface="Arial" panose="020B0604020202020204" pitchFamily="34" charset="0"/>
                          <a:ea typeface="ＭＳ 明朝" panose="02020609040205080304" pitchFamily="17" charset="-128"/>
                        </a:rPr>
                        <a:t>0S</a:t>
                      </a:r>
                    </a:p>
                  </a:txBody>
                  <a:tcPr marL="6319" marR="6319" marT="6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900" b="0" i="0" u="none" strike="noStrike">
                          <a:solidFill>
                            <a:srgbClr val="000000"/>
                          </a:solidFill>
                          <a:effectLst/>
                          <a:latin typeface="Arial" panose="020B0604020202020204" pitchFamily="34" charset="0"/>
                          <a:ea typeface="ＭＳ 明朝" panose="02020609040205080304" pitchFamily="17" charset="-128"/>
                        </a:rPr>
                        <a:t>NS</a:t>
                      </a:r>
                    </a:p>
                  </a:txBody>
                  <a:tcPr marL="6319" marR="6319" marT="6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900" b="0" i="0" u="none" strike="noStrike">
                          <a:solidFill>
                            <a:srgbClr val="000000"/>
                          </a:solidFill>
                          <a:effectLst/>
                          <a:latin typeface="Arial" panose="020B0604020202020204" pitchFamily="34" charset="0"/>
                          <a:ea typeface="ＭＳ 明朝" panose="02020609040205080304" pitchFamily="17" charset="-128"/>
                        </a:rPr>
                        <a:t>6S</a:t>
                      </a:r>
                    </a:p>
                  </a:txBody>
                  <a:tcPr marL="6319" marR="6319" marT="6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900" b="0" i="0" u="none" strike="noStrike" dirty="0">
                          <a:solidFill>
                            <a:srgbClr val="000000"/>
                          </a:solidFill>
                          <a:effectLst/>
                          <a:latin typeface="Arial" panose="020B0604020202020204" pitchFamily="34" charset="0"/>
                          <a:ea typeface="ＭＳ 明朝" panose="02020609040205080304" pitchFamily="17" charset="-128"/>
                        </a:rPr>
                        <a:t>2S</a:t>
                      </a:r>
                    </a:p>
                  </a:txBody>
                  <a:tcPr marL="6319" marR="6319" marT="6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900" b="0" i="0" u="none" strike="noStrike">
                          <a:solidFill>
                            <a:srgbClr val="000000"/>
                          </a:solidFill>
                          <a:effectLst/>
                          <a:latin typeface="Arial" panose="020B0604020202020204" pitchFamily="34" charset="0"/>
                          <a:ea typeface="ＭＳ 明朝" panose="02020609040205080304" pitchFamily="17" charset="-128"/>
                        </a:rPr>
                        <a:t>NS6S</a:t>
                      </a:r>
                    </a:p>
                  </a:txBody>
                  <a:tcPr marL="6319" marR="6319" marT="6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900" b="0" i="0" u="none" strike="noStrike">
                          <a:solidFill>
                            <a:srgbClr val="000000"/>
                          </a:solidFill>
                          <a:effectLst/>
                          <a:latin typeface="Arial" panose="020B0604020202020204" pitchFamily="34" charset="0"/>
                          <a:ea typeface="ＭＳ 明朝" panose="02020609040205080304" pitchFamily="17" charset="-128"/>
                        </a:rPr>
                        <a:t>NS2S</a:t>
                      </a:r>
                    </a:p>
                  </a:txBody>
                  <a:tcPr marL="6319" marR="6319" marT="6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900" b="0" i="0" u="none" strike="noStrike">
                          <a:solidFill>
                            <a:srgbClr val="000000"/>
                          </a:solidFill>
                          <a:effectLst/>
                          <a:latin typeface="Arial" panose="020B0604020202020204" pitchFamily="34" charset="0"/>
                          <a:ea typeface="ＭＳ 明朝" panose="02020609040205080304" pitchFamily="17" charset="-128"/>
                        </a:rPr>
                        <a:t>2S6S</a:t>
                      </a:r>
                    </a:p>
                  </a:txBody>
                  <a:tcPr marL="6319" marR="6319" marT="6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900" b="0" i="0" u="none" strike="noStrike">
                          <a:solidFill>
                            <a:srgbClr val="000000"/>
                          </a:solidFill>
                          <a:effectLst/>
                          <a:latin typeface="Arial" panose="020B0604020202020204" pitchFamily="34" charset="0"/>
                          <a:ea typeface="ＭＳ 明朝" panose="02020609040205080304" pitchFamily="17" charset="-128"/>
                        </a:rPr>
                        <a:t>TriS</a:t>
                      </a:r>
                    </a:p>
                  </a:txBody>
                  <a:tcPr marL="6319" marR="6319" marT="6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900" b="0" i="0" u="none" strike="noStrike">
                          <a:solidFill>
                            <a:srgbClr val="000000"/>
                          </a:solidFill>
                          <a:effectLst/>
                          <a:latin typeface="Arial" panose="020B0604020202020204" pitchFamily="34" charset="0"/>
                          <a:ea typeface="ＭＳ 明朝" panose="02020609040205080304" pitchFamily="17" charset="-128"/>
                        </a:rPr>
                        <a:t>tet1</a:t>
                      </a:r>
                    </a:p>
                  </a:txBody>
                  <a:tcPr marL="6319" marR="6319" marT="6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900" b="0" i="0" u="none" strike="noStrike">
                          <a:solidFill>
                            <a:srgbClr val="000000"/>
                          </a:solidFill>
                          <a:effectLst/>
                          <a:latin typeface="Arial" panose="020B0604020202020204" pitchFamily="34" charset="0"/>
                          <a:ea typeface="ＭＳ 明朝" panose="02020609040205080304" pitchFamily="17" charset="-128"/>
                        </a:rPr>
                        <a:t>tet2</a:t>
                      </a:r>
                    </a:p>
                  </a:txBody>
                  <a:tcPr marL="6319" marR="6319" marT="6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900" b="0" i="0" u="none" strike="noStrike">
                          <a:solidFill>
                            <a:srgbClr val="000000"/>
                          </a:solidFill>
                          <a:effectLst/>
                          <a:latin typeface="Arial" panose="020B0604020202020204" pitchFamily="34" charset="0"/>
                          <a:ea typeface="ＭＳ 明朝" panose="02020609040205080304" pitchFamily="17" charset="-128"/>
                        </a:rPr>
                        <a:t>tet3</a:t>
                      </a:r>
                    </a:p>
                  </a:txBody>
                  <a:tcPr marL="6319" marR="6319" marT="6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900" b="0" i="0" u="none" strike="noStrike">
                          <a:solidFill>
                            <a:srgbClr val="000000"/>
                          </a:solidFill>
                          <a:effectLst/>
                          <a:latin typeface="Arial" panose="020B0604020202020204" pitchFamily="34" charset="0"/>
                          <a:ea typeface="ＭＳ 明朝" panose="02020609040205080304" pitchFamily="17" charset="-128"/>
                        </a:rPr>
                        <a:t>tet4</a:t>
                      </a:r>
                    </a:p>
                  </a:txBody>
                  <a:tcPr marL="6319" marR="6319" marT="6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900" b="0" i="0" u="none" strike="noStrike" dirty="0" err="1">
                          <a:solidFill>
                            <a:srgbClr val="000000"/>
                          </a:solidFill>
                          <a:effectLst/>
                          <a:latin typeface="Arial" panose="020B0604020202020204" pitchFamily="34" charset="0"/>
                          <a:ea typeface="ＭＳ 明朝" panose="02020609040205080304" pitchFamily="17" charset="-128"/>
                        </a:rPr>
                        <a:t>tet5</a:t>
                      </a:r>
                      <a:endParaRPr lang="en-US" sz="900" b="0" i="0" u="none" strike="noStrike" dirty="0">
                        <a:solidFill>
                          <a:srgbClr val="000000"/>
                        </a:solidFill>
                        <a:effectLst/>
                        <a:latin typeface="Arial" panose="020B0604020202020204" pitchFamily="34" charset="0"/>
                        <a:ea typeface="ＭＳ 明朝" panose="02020609040205080304" pitchFamily="17" charset="-128"/>
                      </a:endParaRPr>
                    </a:p>
                  </a:txBody>
                  <a:tcPr marL="6319" marR="6319" marT="6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900" b="0" i="0" u="none" strike="noStrike">
                          <a:solidFill>
                            <a:srgbClr val="000000"/>
                          </a:solidFill>
                          <a:effectLst/>
                          <a:latin typeface="Arial" panose="020B0604020202020204" pitchFamily="34" charset="0"/>
                          <a:ea typeface="ＭＳ 明朝" panose="02020609040205080304" pitchFamily="17" charset="-128"/>
                        </a:rPr>
                        <a:t>IdoA2S</a:t>
                      </a:r>
                    </a:p>
                  </a:txBody>
                  <a:tcPr marL="6319" marR="6319" marT="6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900" b="0" i="0" u="none" strike="noStrike">
                          <a:solidFill>
                            <a:srgbClr val="000000"/>
                          </a:solidFill>
                          <a:effectLst/>
                          <a:latin typeface="Arial" panose="020B0604020202020204" pitchFamily="34" charset="0"/>
                          <a:ea typeface="ＭＳ 明朝" panose="02020609040205080304" pitchFamily="17" charset="-128"/>
                        </a:rPr>
                        <a:t>IdoA</a:t>
                      </a:r>
                    </a:p>
                  </a:txBody>
                  <a:tcPr marL="6319" marR="6319" marT="6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900" b="0" i="0" u="none" strike="noStrike">
                          <a:solidFill>
                            <a:srgbClr val="000000"/>
                          </a:solidFill>
                          <a:effectLst/>
                          <a:latin typeface="Arial" panose="020B0604020202020204" pitchFamily="34" charset="0"/>
                          <a:ea typeface="ＭＳ 明朝" panose="02020609040205080304" pitchFamily="17" charset="-128"/>
                        </a:rPr>
                        <a:t>GlcA2S</a:t>
                      </a:r>
                    </a:p>
                  </a:txBody>
                  <a:tcPr marL="6319" marR="6319" marT="6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900" b="0" i="0" u="none" strike="noStrike">
                          <a:solidFill>
                            <a:srgbClr val="000000"/>
                          </a:solidFill>
                          <a:effectLst/>
                          <a:latin typeface="Arial" panose="020B0604020202020204" pitchFamily="34" charset="0"/>
                          <a:ea typeface="ＭＳ 明朝" panose="02020609040205080304" pitchFamily="17" charset="-128"/>
                        </a:rPr>
                        <a:t>GlcA</a:t>
                      </a:r>
                    </a:p>
                  </a:txBody>
                  <a:tcPr marL="6319" marR="6319" marT="6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3899885684"/>
                  </a:ext>
                </a:extLst>
              </a:tr>
              <a:tr h="214862">
                <a:tc>
                  <a:txBody>
                    <a:bodyPr/>
                    <a:lstStyle/>
                    <a:p>
                      <a:pPr algn="l" fontAlgn="ctr"/>
                      <a:r>
                        <a:rPr lang="en-US" sz="900" b="0" i="0" u="none" strike="noStrike">
                          <a:solidFill>
                            <a:srgbClr val="000000"/>
                          </a:solidFill>
                          <a:effectLst/>
                          <a:latin typeface="Arial" panose="020B0604020202020204" pitchFamily="34" charset="0"/>
                          <a:ea typeface="ＭＳ 明朝" panose="02020609040205080304" pitchFamily="17" charset="-128"/>
                        </a:rPr>
                        <a:t>USP heparin</a:t>
                      </a:r>
                    </a:p>
                  </a:txBody>
                  <a:tcPr marL="6319" marR="6319" marT="6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0" i="0" u="none" strike="noStrike">
                          <a:solidFill>
                            <a:srgbClr val="000000"/>
                          </a:solidFill>
                          <a:effectLst/>
                          <a:latin typeface="Arial" panose="020B0604020202020204" pitchFamily="34" charset="0"/>
                          <a:ea typeface="ＭＳ 明朝" panose="02020609040205080304" pitchFamily="17" charset="-128"/>
                        </a:rPr>
                        <a:t>4.3</a:t>
                      </a:r>
                    </a:p>
                  </a:txBody>
                  <a:tcPr marL="6319" marR="6319" marT="6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0" i="0" u="none" strike="noStrike">
                          <a:solidFill>
                            <a:srgbClr val="000000"/>
                          </a:solidFill>
                          <a:effectLst/>
                          <a:latin typeface="Arial" panose="020B0604020202020204" pitchFamily="34" charset="0"/>
                          <a:ea typeface="ＭＳ 明朝" panose="02020609040205080304" pitchFamily="17" charset="-128"/>
                        </a:rPr>
                        <a:t>3.3</a:t>
                      </a:r>
                    </a:p>
                  </a:txBody>
                  <a:tcPr marL="6319" marR="6319" marT="6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0" i="0" u="none" strike="noStrike">
                          <a:solidFill>
                            <a:srgbClr val="000000"/>
                          </a:solidFill>
                          <a:effectLst/>
                          <a:latin typeface="Arial" panose="020B0604020202020204" pitchFamily="34" charset="0"/>
                          <a:ea typeface="ＭＳ 明朝" panose="02020609040205080304" pitchFamily="17" charset="-128"/>
                        </a:rPr>
                        <a:t>3.1</a:t>
                      </a:r>
                    </a:p>
                  </a:txBody>
                  <a:tcPr marL="6319" marR="6319" marT="6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0" i="0" u="none" strike="noStrike">
                          <a:solidFill>
                            <a:srgbClr val="000000"/>
                          </a:solidFill>
                          <a:effectLst/>
                          <a:latin typeface="Arial" panose="020B0604020202020204" pitchFamily="34" charset="0"/>
                          <a:ea typeface="ＭＳ 明朝" panose="02020609040205080304" pitchFamily="17" charset="-128"/>
                        </a:rPr>
                        <a:t>1.8</a:t>
                      </a:r>
                    </a:p>
                  </a:txBody>
                  <a:tcPr marL="6319" marR="6319" marT="6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0" i="0" u="none" strike="noStrike" dirty="0">
                          <a:solidFill>
                            <a:srgbClr val="000000"/>
                          </a:solidFill>
                          <a:effectLst/>
                          <a:latin typeface="Arial" panose="020B0604020202020204" pitchFamily="34" charset="0"/>
                          <a:ea typeface="ＭＳ 明朝" panose="02020609040205080304" pitchFamily="17" charset="-128"/>
                        </a:rPr>
                        <a:t>10.3</a:t>
                      </a:r>
                    </a:p>
                  </a:txBody>
                  <a:tcPr marL="6319" marR="6319" marT="6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0" i="0" u="none" strike="noStrike" dirty="0">
                          <a:solidFill>
                            <a:srgbClr val="000000"/>
                          </a:solidFill>
                          <a:effectLst/>
                          <a:latin typeface="Arial" panose="020B0604020202020204" pitchFamily="34" charset="0"/>
                          <a:ea typeface="ＭＳ 明朝" panose="02020609040205080304" pitchFamily="17" charset="-128"/>
                        </a:rPr>
                        <a:t>7.3</a:t>
                      </a:r>
                    </a:p>
                  </a:txBody>
                  <a:tcPr marL="6319" marR="6319" marT="6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0" i="0" u="none" strike="noStrike">
                          <a:solidFill>
                            <a:srgbClr val="000000"/>
                          </a:solidFill>
                          <a:effectLst/>
                          <a:latin typeface="Arial" panose="020B0604020202020204" pitchFamily="34" charset="0"/>
                          <a:ea typeface="ＭＳ 明朝" panose="02020609040205080304" pitchFamily="17" charset="-128"/>
                        </a:rPr>
                        <a:t>1.5</a:t>
                      </a:r>
                    </a:p>
                  </a:txBody>
                  <a:tcPr marL="6319" marR="6319" marT="6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0" i="0" u="none" strike="noStrike">
                          <a:solidFill>
                            <a:srgbClr val="000000"/>
                          </a:solidFill>
                          <a:effectLst/>
                          <a:latin typeface="Arial" panose="020B0604020202020204" pitchFamily="34" charset="0"/>
                          <a:ea typeface="ＭＳ 明朝" panose="02020609040205080304" pitchFamily="17" charset="-128"/>
                        </a:rPr>
                        <a:t>65.5</a:t>
                      </a:r>
                    </a:p>
                  </a:txBody>
                  <a:tcPr marL="6319" marR="6319" marT="6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0" i="0" u="none" strike="noStrike">
                          <a:solidFill>
                            <a:srgbClr val="000000"/>
                          </a:solidFill>
                          <a:effectLst/>
                          <a:latin typeface="Arial" panose="020B0604020202020204" pitchFamily="34" charset="0"/>
                          <a:ea typeface="ＭＳ 明朝" panose="02020609040205080304" pitchFamily="17" charset="-128"/>
                        </a:rPr>
                        <a:t>0.4</a:t>
                      </a:r>
                    </a:p>
                  </a:txBody>
                  <a:tcPr marL="6319" marR="6319" marT="6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0" i="0" u="none" strike="noStrike">
                          <a:solidFill>
                            <a:srgbClr val="000000"/>
                          </a:solidFill>
                          <a:effectLst/>
                          <a:latin typeface="Arial" panose="020B0604020202020204" pitchFamily="34" charset="0"/>
                          <a:ea typeface="ＭＳ 明朝" panose="02020609040205080304" pitchFamily="17" charset="-128"/>
                        </a:rPr>
                        <a:t>1.9</a:t>
                      </a:r>
                    </a:p>
                  </a:txBody>
                  <a:tcPr marL="6319" marR="6319" marT="6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0" i="0" u="none" strike="noStrike">
                          <a:solidFill>
                            <a:srgbClr val="000000"/>
                          </a:solidFill>
                          <a:effectLst/>
                          <a:latin typeface="Arial" panose="020B0604020202020204" pitchFamily="34" charset="0"/>
                          <a:ea typeface="ＭＳ 明朝" panose="02020609040205080304" pitchFamily="17" charset="-128"/>
                        </a:rPr>
                        <a:t>0.3</a:t>
                      </a:r>
                    </a:p>
                  </a:txBody>
                  <a:tcPr marL="6319" marR="6319" marT="6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0" i="0" u="none" strike="noStrike">
                          <a:solidFill>
                            <a:srgbClr val="000000"/>
                          </a:solidFill>
                          <a:effectLst/>
                          <a:latin typeface="Arial" panose="020B0604020202020204" pitchFamily="34" charset="0"/>
                          <a:ea typeface="ＭＳ 明朝" panose="02020609040205080304" pitchFamily="17" charset="-128"/>
                        </a:rPr>
                        <a:t>0.1</a:t>
                      </a:r>
                    </a:p>
                  </a:txBody>
                  <a:tcPr marL="6319" marR="6319" marT="6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0" i="0" u="none" strike="noStrike">
                          <a:solidFill>
                            <a:srgbClr val="000000"/>
                          </a:solidFill>
                          <a:effectLst/>
                          <a:latin typeface="Arial" panose="020B0604020202020204" pitchFamily="34" charset="0"/>
                          <a:ea typeface="ＭＳ 明朝" panose="02020609040205080304" pitchFamily="17" charset="-128"/>
                        </a:rPr>
                        <a:t>0.2</a:t>
                      </a:r>
                    </a:p>
                  </a:txBody>
                  <a:tcPr marL="6319" marR="6319" marT="6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0" i="0" u="none" strike="noStrike">
                          <a:solidFill>
                            <a:srgbClr val="000000"/>
                          </a:solidFill>
                          <a:effectLst/>
                          <a:latin typeface="Arial" panose="020B0604020202020204" pitchFamily="34" charset="0"/>
                          <a:ea typeface="ＭＳ 明朝" panose="02020609040205080304" pitchFamily="17" charset="-128"/>
                        </a:rPr>
                        <a:t>37.0</a:t>
                      </a:r>
                    </a:p>
                  </a:txBody>
                  <a:tcPr marL="6319" marR="6319" marT="6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0" i="0" u="none" strike="noStrike">
                          <a:solidFill>
                            <a:srgbClr val="000000"/>
                          </a:solidFill>
                          <a:effectLst/>
                          <a:latin typeface="Arial" panose="020B0604020202020204" pitchFamily="34" charset="0"/>
                          <a:ea typeface="ＭＳ 明朝" panose="02020609040205080304" pitchFamily="17" charset="-128"/>
                        </a:rPr>
                        <a:t>5.0</a:t>
                      </a:r>
                    </a:p>
                  </a:txBody>
                  <a:tcPr marL="6319" marR="6319" marT="6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900" b="0" i="0" u="none" strike="noStrike">
                          <a:solidFill>
                            <a:srgbClr val="000000"/>
                          </a:solidFill>
                          <a:effectLst/>
                          <a:latin typeface="Arial" panose="020B0604020202020204" pitchFamily="34" charset="0"/>
                          <a:ea typeface="ＭＳ 明朝" panose="02020609040205080304" pitchFamily="17" charset="-128"/>
                        </a:rPr>
                        <a:t>ND</a:t>
                      </a:r>
                    </a:p>
                  </a:txBody>
                  <a:tcPr marL="6319" marR="6319" marT="6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0" i="0" u="none" strike="noStrike">
                          <a:solidFill>
                            <a:srgbClr val="000000"/>
                          </a:solidFill>
                          <a:effectLst/>
                          <a:latin typeface="Arial" panose="020B0604020202020204" pitchFamily="34" charset="0"/>
                          <a:ea typeface="ＭＳ 明朝" panose="02020609040205080304" pitchFamily="17" charset="-128"/>
                        </a:rPr>
                        <a:t>8.0</a:t>
                      </a:r>
                    </a:p>
                  </a:txBody>
                  <a:tcPr marL="6319" marR="6319" marT="6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66966736"/>
                  </a:ext>
                </a:extLst>
              </a:tr>
              <a:tr h="322293">
                <a:tc>
                  <a:txBody>
                    <a:bodyPr/>
                    <a:lstStyle/>
                    <a:p>
                      <a:pPr algn="l" fontAlgn="ctr"/>
                      <a:r>
                        <a:rPr lang="en-US" sz="900" b="0" i="0" u="none" strike="noStrike">
                          <a:solidFill>
                            <a:srgbClr val="000000"/>
                          </a:solidFill>
                          <a:effectLst/>
                          <a:latin typeface="Arial" panose="020B0604020202020204" pitchFamily="34" charset="0"/>
                          <a:ea typeface="ＭＳ 明朝" panose="02020609040205080304" pitchFamily="17" charset="-128"/>
                        </a:rPr>
                        <a:t>BEH from 3 L jar reaction</a:t>
                      </a:r>
                    </a:p>
                  </a:txBody>
                  <a:tcPr marL="6319" marR="6319" marT="6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0" i="0" u="none" strike="noStrike">
                          <a:solidFill>
                            <a:srgbClr val="000000"/>
                          </a:solidFill>
                          <a:effectLst/>
                          <a:latin typeface="Arial" panose="020B0604020202020204" pitchFamily="34" charset="0"/>
                          <a:ea typeface="ＭＳ 明朝" panose="02020609040205080304" pitchFamily="17" charset="-128"/>
                        </a:rPr>
                        <a:t>3.6</a:t>
                      </a:r>
                    </a:p>
                  </a:txBody>
                  <a:tcPr marL="6319" marR="6319" marT="6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0" i="0" u="none" strike="noStrike">
                          <a:solidFill>
                            <a:srgbClr val="000000"/>
                          </a:solidFill>
                          <a:effectLst/>
                          <a:latin typeface="Arial" panose="020B0604020202020204" pitchFamily="34" charset="0"/>
                          <a:ea typeface="ＭＳ 明朝" panose="02020609040205080304" pitchFamily="17" charset="-128"/>
                        </a:rPr>
                        <a:t>3.7</a:t>
                      </a:r>
                    </a:p>
                  </a:txBody>
                  <a:tcPr marL="6319" marR="6319" marT="6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0" i="0" u="none" strike="noStrike">
                          <a:solidFill>
                            <a:srgbClr val="000000"/>
                          </a:solidFill>
                          <a:effectLst/>
                          <a:latin typeface="Arial" panose="020B0604020202020204" pitchFamily="34" charset="0"/>
                          <a:ea typeface="ＭＳ 明朝" panose="02020609040205080304" pitchFamily="17" charset="-128"/>
                        </a:rPr>
                        <a:t>4.0</a:t>
                      </a:r>
                    </a:p>
                  </a:txBody>
                  <a:tcPr marL="6319" marR="6319" marT="6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0" i="0" u="none" strike="noStrike">
                          <a:solidFill>
                            <a:srgbClr val="000000"/>
                          </a:solidFill>
                          <a:effectLst/>
                          <a:latin typeface="Arial" panose="020B0604020202020204" pitchFamily="34" charset="0"/>
                          <a:ea typeface="ＭＳ 明朝" panose="02020609040205080304" pitchFamily="17" charset="-128"/>
                        </a:rPr>
                        <a:t>1.6</a:t>
                      </a:r>
                    </a:p>
                  </a:txBody>
                  <a:tcPr marL="6319" marR="6319" marT="6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0" i="0" u="none" strike="noStrike">
                          <a:solidFill>
                            <a:srgbClr val="000000"/>
                          </a:solidFill>
                          <a:effectLst/>
                          <a:latin typeface="Arial" panose="020B0604020202020204" pitchFamily="34" charset="0"/>
                          <a:ea typeface="ＭＳ 明朝" panose="02020609040205080304" pitchFamily="17" charset="-128"/>
                        </a:rPr>
                        <a:t>9.4</a:t>
                      </a:r>
                    </a:p>
                  </a:txBody>
                  <a:tcPr marL="6319" marR="6319" marT="6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0" i="0" u="none" strike="noStrike">
                          <a:solidFill>
                            <a:srgbClr val="000000"/>
                          </a:solidFill>
                          <a:effectLst/>
                          <a:latin typeface="Arial" panose="020B0604020202020204" pitchFamily="34" charset="0"/>
                          <a:ea typeface="ＭＳ 明朝" panose="02020609040205080304" pitchFamily="17" charset="-128"/>
                        </a:rPr>
                        <a:t>10.3</a:t>
                      </a:r>
                    </a:p>
                  </a:txBody>
                  <a:tcPr marL="6319" marR="6319" marT="6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0" i="0" u="none" strike="noStrike">
                          <a:solidFill>
                            <a:srgbClr val="000000"/>
                          </a:solidFill>
                          <a:effectLst/>
                          <a:latin typeface="Arial" panose="020B0604020202020204" pitchFamily="34" charset="0"/>
                          <a:ea typeface="ＭＳ 明朝" panose="02020609040205080304" pitchFamily="17" charset="-128"/>
                        </a:rPr>
                        <a:t>2.1</a:t>
                      </a:r>
                    </a:p>
                  </a:txBody>
                  <a:tcPr marL="6319" marR="6319" marT="6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0" i="0" u="none" strike="noStrike" dirty="0">
                          <a:solidFill>
                            <a:srgbClr val="000000"/>
                          </a:solidFill>
                          <a:effectLst/>
                          <a:latin typeface="Arial" panose="020B0604020202020204" pitchFamily="34" charset="0"/>
                          <a:ea typeface="ＭＳ 明朝" panose="02020609040205080304" pitchFamily="17" charset="-128"/>
                        </a:rPr>
                        <a:t>61.3</a:t>
                      </a:r>
                    </a:p>
                  </a:txBody>
                  <a:tcPr marL="6319" marR="6319" marT="6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0" i="0" u="none" strike="noStrike">
                          <a:solidFill>
                            <a:srgbClr val="000000"/>
                          </a:solidFill>
                          <a:effectLst/>
                          <a:latin typeface="Arial" panose="020B0604020202020204" pitchFamily="34" charset="0"/>
                          <a:ea typeface="ＭＳ 明朝" panose="02020609040205080304" pitchFamily="17" charset="-128"/>
                        </a:rPr>
                        <a:t>0.4</a:t>
                      </a:r>
                    </a:p>
                  </a:txBody>
                  <a:tcPr marL="6319" marR="6319" marT="6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0" i="0" u="none" strike="noStrike" dirty="0">
                          <a:solidFill>
                            <a:srgbClr val="000000"/>
                          </a:solidFill>
                          <a:effectLst/>
                          <a:latin typeface="Arial" panose="020B0604020202020204" pitchFamily="34" charset="0"/>
                          <a:ea typeface="ＭＳ 明朝" panose="02020609040205080304" pitchFamily="17" charset="-128"/>
                        </a:rPr>
                        <a:t>3.4</a:t>
                      </a:r>
                    </a:p>
                  </a:txBody>
                  <a:tcPr marL="6319" marR="6319" marT="6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0" i="0" u="none" strike="noStrike">
                          <a:solidFill>
                            <a:srgbClr val="000000"/>
                          </a:solidFill>
                          <a:effectLst/>
                          <a:latin typeface="Arial" panose="020B0604020202020204" pitchFamily="34" charset="0"/>
                          <a:ea typeface="ＭＳ 明朝" panose="02020609040205080304" pitchFamily="17" charset="-128"/>
                        </a:rPr>
                        <a:t>0.0</a:t>
                      </a:r>
                    </a:p>
                  </a:txBody>
                  <a:tcPr marL="6319" marR="6319" marT="6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0" i="0" u="none" strike="noStrike">
                          <a:solidFill>
                            <a:srgbClr val="000000"/>
                          </a:solidFill>
                          <a:effectLst/>
                          <a:latin typeface="Arial" panose="020B0604020202020204" pitchFamily="34" charset="0"/>
                          <a:ea typeface="ＭＳ 明朝" panose="02020609040205080304" pitchFamily="17" charset="-128"/>
                        </a:rPr>
                        <a:t>0.1</a:t>
                      </a:r>
                    </a:p>
                  </a:txBody>
                  <a:tcPr marL="6319" marR="6319" marT="6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0" i="0" u="none" strike="noStrike">
                          <a:solidFill>
                            <a:srgbClr val="000000"/>
                          </a:solidFill>
                          <a:effectLst/>
                          <a:latin typeface="Arial" panose="020B0604020202020204" pitchFamily="34" charset="0"/>
                          <a:ea typeface="ＭＳ 明朝" panose="02020609040205080304" pitchFamily="17" charset="-128"/>
                        </a:rPr>
                        <a:t>0.0</a:t>
                      </a:r>
                    </a:p>
                  </a:txBody>
                  <a:tcPr marL="6319" marR="6319" marT="6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0" i="0" u="none" strike="noStrike">
                          <a:solidFill>
                            <a:srgbClr val="000000"/>
                          </a:solidFill>
                          <a:effectLst/>
                          <a:latin typeface="Arial" panose="020B0604020202020204" pitchFamily="34" charset="0"/>
                          <a:ea typeface="ＭＳ 明朝" panose="02020609040205080304" pitchFamily="17" charset="-128"/>
                        </a:rPr>
                        <a:t>27.0</a:t>
                      </a:r>
                    </a:p>
                  </a:txBody>
                  <a:tcPr marL="6319" marR="6319" marT="6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0" i="0" u="none" strike="noStrike">
                          <a:solidFill>
                            <a:srgbClr val="000000"/>
                          </a:solidFill>
                          <a:effectLst/>
                          <a:latin typeface="Arial" panose="020B0604020202020204" pitchFamily="34" charset="0"/>
                          <a:ea typeface="ＭＳ 明朝" panose="02020609040205080304" pitchFamily="17" charset="-128"/>
                        </a:rPr>
                        <a:t>3.0</a:t>
                      </a:r>
                    </a:p>
                  </a:txBody>
                  <a:tcPr marL="6319" marR="6319" marT="6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0" i="0" u="none" strike="noStrike">
                          <a:solidFill>
                            <a:srgbClr val="000000"/>
                          </a:solidFill>
                          <a:effectLst/>
                          <a:latin typeface="Arial" panose="020B0604020202020204" pitchFamily="34" charset="0"/>
                          <a:ea typeface="ＭＳ 明朝" panose="02020609040205080304" pitchFamily="17" charset="-128"/>
                        </a:rPr>
                        <a:t>6.0</a:t>
                      </a:r>
                    </a:p>
                  </a:txBody>
                  <a:tcPr marL="6319" marR="6319" marT="6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0" i="0" u="none" strike="noStrike">
                          <a:solidFill>
                            <a:srgbClr val="000000"/>
                          </a:solidFill>
                          <a:effectLst/>
                          <a:latin typeface="Arial" panose="020B0604020202020204" pitchFamily="34" charset="0"/>
                          <a:ea typeface="ＭＳ 明朝" panose="02020609040205080304" pitchFamily="17" charset="-128"/>
                        </a:rPr>
                        <a:t>14.0</a:t>
                      </a:r>
                    </a:p>
                  </a:txBody>
                  <a:tcPr marL="6319" marR="6319" marT="6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41845023"/>
                  </a:ext>
                </a:extLst>
              </a:tr>
              <a:tr h="322293">
                <a:tc>
                  <a:txBody>
                    <a:bodyPr/>
                    <a:lstStyle/>
                    <a:p>
                      <a:pPr algn="l" fontAlgn="ctr"/>
                      <a:r>
                        <a:rPr lang="en-US" sz="900" b="0" i="0" u="none" strike="noStrike">
                          <a:solidFill>
                            <a:srgbClr val="000000"/>
                          </a:solidFill>
                          <a:effectLst/>
                          <a:latin typeface="Arial" panose="020B0604020202020204" pitchFamily="34" charset="0"/>
                          <a:ea typeface="ＭＳ 明朝" panose="02020609040205080304" pitchFamily="17" charset="-128"/>
                        </a:rPr>
                        <a:t>BEH from 30 L jar reaction</a:t>
                      </a:r>
                    </a:p>
                  </a:txBody>
                  <a:tcPr marL="6319" marR="6319" marT="6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0" i="0" u="none" strike="noStrike">
                          <a:solidFill>
                            <a:srgbClr val="000000"/>
                          </a:solidFill>
                          <a:effectLst/>
                          <a:latin typeface="Arial" panose="020B0604020202020204" pitchFamily="34" charset="0"/>
                          <a:ea typeface="ＭＳ 明朝" panose="02020609040205080304" pitchFamily="17" charset="-128"/>
                        </a:rPr>
                        <a:t>3.5</a:t>
                      </a:r>
                    </a:p>
                  </a:txBody>
                  <a:tcPr marL="6319" marR="6319" marT="6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0" i="0" u="none" strike="noStrike">
                          <a:solidFill>
                            <a:srgbClr val="000000"/>
                          </a:solidFill>
                          <a:effectLst/>
                          <a:latin typeface="Arial" panose="020B0604020202020204" pitchFamily="34" charset="0"/>
                          <a:ea typeface="ＭＳ 明朝" panose="02020609040205080304" pitchFamily="17" charset="-128"/>
                        </a:rPr>
                        <a:t>4.0</a:t>
                      </a:r>
                    </a:p>
                  </a:txBody>
                  <a:tcPr marL="6319" marR="6319" marT="6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0" i="0" u="none" strike="noStrike">
                          <a:solidFill>
                            <a:srgbClr val="000000"/>
                          </a:solidFill>
                          <a:effectLst/>
                          <a:latin typeface="Arial" panose="020B0604020202020204" pitchFamily="34" charset="0"/>
                          <a:ea typeface="ＭＳ 明朝" panose="02020609040205080304" pitchFamily="17" charset="-128"/>
                        </a:rPr>
                        <a:t>4.7</a:t>
                      </a:r>
                    </a:p>
                  </a:txBody>
                  <a:tcPr marL="6319" marR="6319" marT="6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0" i="0" u="none" strike="noStrike">
                          <a:solidFill>
                            <a:srgbClr val="000000"/>
                          </a:solidFill>
                          <a:effectLst/>
                          <a:latin typeface="Arial" panose="020B0604020202020204" pitchFamily="34" charset="0"/>
                          <a:ea typeface="ＭＳ 明朝" panose="02020609040205080304" pitchFamily="17" charset="-128"/>
                        </a:rPr>
                        <a:t>1.1</a:t>
                      </a:r>
                    </a:p>
                  </a:txBody>
                  <a:tcPr marL="6319" marR="6319" marT="6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0" i="0" u="none" strike="noStrike">
                          <a:solidFill>
                            <a:srgbClr val="000000"/>
                          </a:solidFill>
                          <a:effectLst/>
                          <a:latin typeface="Arial" panose="020B0604020202020204" pitchFamily="34" charset="0"/>
                          <a:ea typeface="ＭＳ 明朝" panose="02020609040205080304" pitchFamily="17" charset="-128"/>
                        </a:rPr>
                        <a:t>11.5</a:t>
                      </a:r>
                    </a:p>
                  </a:txBody>
                  <a:tcPr marL="6319" marR="6319" marT="6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0" i="0" u="none" strike="noStrike">
                          <a:solidFill>
                            <a:srgbClr val="000000"/>
                          </a:solidFill>
                          <a:effectLst/>
                          <a:latin typeface="Arial" panose="020B0604020202020204" pitchFamily="34" charset="0"/>
                          <a:ea typeface="ＭＳ 明朝" panose="02020609040205080304" pitchFamily="17" charset="-128"/>
                        </a:rPr>
                        <a:t>6.0</a:t>
                      </a:r>
                    </a:p>
                  </a:txBody>
                  <a:tcPr marL="6319" marR="6319" marT="6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0" i="0" u="none" strike="noStrike">
                          <a:solidFill>
                            <a:srgbClr val="000000"/>
                          </a:solidFill>
                          <a:effectLst/>
                          <a:latin typeface="Arial" panose="020B0604020202020204" pitchFamily="34" charset="0"/>
                          <a:ea typeface="ＭＳ 明朝" panose="02020609040205080304" pitchFamily="17" charset="-128"/>
                        </a:rPr>
                        <a:t>0.3</a:t>
                      </a:r>
                    </a:p>
                  </a:txBody>
                  <a:tcPr marL="6319" marR="6319" marT="6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0" i="0" u="none" strike="noStrike">
                          <a:solidFill>
                            <a:srgbClr val="000000"/>
                          </a:solidFill>
                          <a:effectLst/>
                          <a:latin typeface="Arial" panose="020B0604020202020204" pitchFamily="34" charset="0"/>
                          <a:ea typeface="ＭＳ 明朝" panose="02020609040205080304" pitchFamily="17" charset="-128"/>
                        </a:rPr>
                        <a:t>64.9</a:t>
                      </a:r>
                    </a:p>
                  </a:txBody>
                  <a:tcPr marL="6319" marR="6319" marT="6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0" i="0" u="none" strike="noStrike">
                          <a:solidFill>
                            <a:srgbClr val="000000"/>
                          </a:solidFill>
                          <a:effectLst/>
                          <a:latin typeface="Arial" panose="020B0604020202020204" pitchFamily="34" charset="0"/>
                          <a:ea typeface="ＭＳ 明朝" panose="02020609040205080304" pitchFamily="17" charset="-128"/>
                        </a:rPr>
                        <a:t>1.2</a:t>
                      </a:r>
                    </a:p>
                  </a:txBody>
                  <a:tcPr marL="6319" marR="6319" marT="6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0" i="0" u="none" strike="noStrike" dirty="0">
                          <a:solidFill>
                            <a:srgbClr val="000000"/>
                          </a:solidFill>
                          <a:effectLst/>
                          <a:latin typeface="Arial" panose="020B0604020202020204" pitchFamily="34" charset="0"/>
                          <a:ea typeface="ＭＳ 明朝" panose="02020609040205080304" pitchFamily="17" charset="-128"/>
                        </a:rPr>
                        <a:t>2.8</a:t>
                      </a:r>
                    </a:p>
                  </a:txBody>
                  <a:tcPr marL="6319" marR="6319" marT="6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0" i="0" u="none" strike="noStrike">
                          <a:solidFill>
                            <a:srgbClr val="000000"/>
                          </a:solidFill>
                          <a:effectLst/>
                          <a:latin typeface="Arial" panose="020B0604020202020204" pitchFamily="34" charset="0"/>
                          <a:ea typeface="ＭＳ 明朝" panose="02020609040205080304" pitchFamily="17" charset="-128"/>
                        </a:rPr>
                        <a:t>0.1</a:t>
                      </a:r>
                    </a:p>
                  </a:txBody>
                  <a:tcPr marL="6319" marR="6319" marT="6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0" i="0" u="none" strike="noStrike" dirty="0">
                          <a:solidFill>
                            <a:srgbClr val="000000"/>
                          </a:solidFill>
                          <a:effectLst/>
                          <a:latin typeface="Arial" panose="020B0604020202020204" pitchFamily="34" charset="0"/>
                          <a:ea typeface="ＭＳ 明朝" panose="02020609040205080304" pitchFamily="17" charset="-128"/>
                        </a:rPr>
                        <a:t>0.0</a:t>
                      </a:r>
                    </a:p>
                  </a:txBody>
                  <a:tcPr marL="6319" marR="6319" marT="6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0" i="0" u="none" strike="noStrike">
                          <a:solidFill>
                            <a:srgbClr val="000000"/>
                          </a:solidFill>
                          <a:effectLst/>
                          <a:latin typeface="Arial" panose="020B0604020202020204" pitchFamily="34" charset="0"/>
                          <a:ea typeface="ＭＳ 明朝" panose="02020609040205080304" pitchFamily="17" charset="-128"/>
                        </a:rPr>
                        <a:t>0.1</a:t>
                      </a:r>
                    </a:p>
                  </a:txBody>
                  <a:tcPr marL="6319" marR="6319" marT="6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0" i="0" u="none" strike="noStrike">
                          <a:solidFill>
                            <a:srgbClr val="000000"/>
                          </a:solidFill>
                          <a:effectLst/>
                          <a:latin typeface="Arial" panose="020B0604020202020204" pitchFamily="34" charset="0"/>
                          <a:ea typeface="ＭＳ 明朝" panose="02020609040205080304" pitchFamily="17" charset="-128"/>
                        </a:rPr>
                        <a:t>28.0</a:t>
                      </a:r>
                    </a:p>
                  </a:txBody>
                  <a:tcPr marL="6319" marR="6319" marT="6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0" i="0" u="none" strike="noStrike">
                          <a:solidFill>
                            <a:srgbClr val="000000"/>
                          </a:solidFill>
                          <a:effectLst/>
                          <a:latin typeface="Arial" panose="020B0604020202020204" pitchFamily="34" charset="0"/>
                          <a:ea typeface="ＭＳ 明朝" panose="02020609040205080304" pitchFamily="17" charset="-128"/>
                        </a:rPr>
                        <a:t>4.0</a:t>
                      </a:r>
                    </a:p>
                  </a:txBody>
                  <a:tcPr marL="6319" marR="6319" marT="6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0" i="0" u="none" strike="noStrike">
                          <a:solidFill>
                            <a:srgbClr val="000000"/>
                          </a:solidFill>
                          <a:effectLst/>
                          <a:latin typeface="Arial" panose="020B0604020202020204" pitchFamily="34" charset="0"/>
                          <a:ea typeface="ＭＳ 明朝" panose="02020609040205080304" pitchFamily="17" charset="-128"/>
                        </a:rPr>
                        <a:t>3.0</a:t>
                      </a:r>
                    </a:p>
                  </a:txBody>
                  <a:tcPr marL="6319" marR="6319" marT="6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0" i="0" u="none" strike="noStrike">
                          <a:solidFill>
                            <a:srgbClr val="000000"/>
                          </a:solidFill>
                          <a:effectLst/>
                          <a:latin typeface="Arial" panose="020B0604020202020204" pitchFamily="34" charset="0"/>
                          <a:ea typeface="ＭＳ 明朝" panose="02020609040205080304" pitchFamily="17" charset="-128"/>
                        </a:rPr>
                        <a:t>14.0</a:t>
                      </a:r>
                    </a:p>
                  </a:txBody>
                  <a:tcPr marL="6319" marR="6319" marT="6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26514870"/>
                  </a:ext>
                </a:extLst>
              </a:tr>
              <a:tr h="322293">
                <a:tc>
                  <a:txBody>
                    <a:bodyPr/>
                    <a:lstStyle/>
                    <a:p>
                      <a:pPr algn="l" fontAlgn="ctr"/>
                      <a:r>
                        <a:rPr lang="en-US" sz="900" b="0" i="0" u="none" strike="noStrike">
                          <a:solidFill>
                            <a:srgbClr val="000000"/>
                          </a:solidFill>
                          <a:effectLst/>
                          <a:latin typeface="Arial" panose="020B0604020202020204" pitchFamily="34" charset="0"/>
                          <a:ea typeface="ＭＳ 明朝" panose="02020609040205080304" pitchFamily="17" charset="-128"/>
                        </a:rPr>
                        <a:t>BEH from 3 kL tank reaction</a:t>
                      </a:r>
                    </a:p>
                  </a:txBody>
                  <a:tcPr marL="6319" marR="6319" marT="6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0" i="0" u="none" strike="noStrike">
                          <a:solidFill>
                            <a:srgbClr val="000000"/>
                          </a:solidFill>
                          <a:effectLst/>
                          <a:latin typeface="Arial" panose="020B0604020202020204" pitchFamily="34" charset="0"/>
                          <a:ea typeface="ＭＳ 明朝" panose="02020609040205080304" pitchFamily="17" charset="-128"/>
                        </a:rPr>
                        <a:t>2.3</a:t>
                      </a:r>
                    </a:p>
                  </a:txBody>
                  <a:tcPr marL="6319" marR="6319" marT="6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0" i="0" u="none" strike="noStrike">
                          <a:solidFill>
                            <a:srgbClr val="000000"/>
                          </a:solidFill>
                          <a:effectLst/>
                          <a:latin typeface="Arial" panose="020B0604020202020204" pitchFamily="34" charset="0"/>
                          <a:ea typeface="ＭＳ 明朝" panose="02020609040205080304" pitchFamily="17" charset="-128"/>
                        </a:rPr>
                        <a:t>1.6</a:t>
                      </a:r>
                    </a:p>
                  </a:txBody>
                  <a:tcPr marL="6319" marR="6319" marT="6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0" i="0" u="none" strike="noStrike">
                          <a:solidFill>
                            <a:srgbClr val="000000"/>
                          </a:solidFill>
                          <a:effectLst/>
                          <a:latin typeface="Arial" panose="020B0604020202020204" pitchFamily="34" charset="0"/>
                          <a:ea typeface="ＭＳ 明朝" panose="02020609040205080304" pitchFamily="17" charset="-128"/>
                        </a:rPr>
                        <a:t>5.8</a:t>
                      </a:r>
                    </a:p>
                  </a:txBody>
                  <a:tcPr marL="6319" marR="6319" marT="6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0" i="0" u="none" strike="noStrike">
                          <a:solidFill>
                            <a:srgbClr val="000000"/>
                          </a:solidFill>
                          <a:effectLst/>
                          <a:latin typeface="Arial" panose="020B0604020202020204" pitchFamily="34" charset="0"/>
                          <a:ea typeface="ＭＳ 明朝" panose="02020609040205080304" pitchFamily="17" charset="-128"/>
                        </a:rPr>
                        <a:t>0.4</a:t>
                      </a:r>
                    </a:p>
                  </a:txBody>
                  <a:tcPr marL="6319" marR="6319" marT="6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0" i="0" u="none" strike="noStrike">
                          <a:solidFill>
                            <a:srgbClr val="000000"/>
                          </a:solidFill>
                          <a:effectLst/>
                          <a:latin typeface="Arial" panose="020B0604020202020204" pitchFamily="34" charset="0"/>
                          <a:ea typeface="ＭＳ 明朝" panose="02020609040205080304" pitchFamily="17" charset="-128"/>
                        </a:rPr>
                        <a:t>15.7</a:t>
                      </a:r>
                    </a:p>
                  </a:txBody>
                  <a:tcPr marL="6319" marR="6319" marT="6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0" i="0" u="none" strike="noStrike">
                          <a:solidFill>
                            <a:srgbClr val="000000"/>
                          </a:solidFill>
                          <a:effectLst/>
                          <a:latin typeface="Arial" panose="020B0604020202020204" pitchFamily="34" charset="0"/>
                          <a:ea typeface="ＭＳ 明朝" panose="02020609040205080304" pitchFamily="17" charset="-128"/>
                        </a:rPr>
                        <a:t>3.9</a:t>
                      </a:r>
                    </a:p>
                  </a:txBody>
                  <a:tcPr marL="6319" marR="6319" marT="6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0" i="0" u="none" strike="noStrike">
                          <a:solidFill>
                            <a:srgbClr val="000000"/>
                          </a:solidFill>
                          <a:effectLst/>
                          <a:latin typeface="Arial" panose="020B0604020202020204" pitchFamily="34" charset="0"/>
                          <a:ea typeface="ＭＳ 明朝" panose="02020609040205080304" pitchFamily="17" charset="-128"/>
                        </a:rPr>
                        <a:t>0.6</a:t>
                      </a:r>
                    </a:p>
                  </a:txBody>
                  <a:tcPr marL="6319" marR="6319" marT="6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0" i="0" u="none" strike="noStrike">
                          <a:solidFill>
                            <a:srgbClr val="000000"/>
                          </a:solidFill>
                          <a:effectLst/>
                          <a:latin typeface="Arial" panose="020B0604020202020204" pitchFamily="34" charset="0"/>
                          <a:ea typeface="ＭＳ 明朝" panose="02020609040205080304" pitchFamily="17" charset="-128"/>
                        </a:rPr>
                        <a:t>66.2</a:t>
                      </a:r>
                    </a:p>
                  </a:txBody>
                  <a:tcPr marL="6319" marR="6319" marT="6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0" i="0" u="none" strike="noStrike">
                          <a:solidFill>
                            <a:srgbClr val="000000"/>
                          </a:solidFill>
                          <a:effectLst/>
                          <a:latin typeface="Arial" panose="020B0604020202020204" pitchFamily="34" charset="0"/>
                          <a:ea typeface="ＭＳ 明朝" panose="02020609040205080304" pitchFamily="17" charset="-128"/>
                        </a:rPr>
                        <a:t>0.2</a:t>
                      </a:r>
                    </a:p>
                  </a:txBody>
                  <a:tcPr marL="6319" marR="6319" marT="6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0" i="0" u="none" strike="noStrike" dirty="0">
                          <a:solidFill>
                            <a:srgbClr val="000000"/>
                          </a:solidFill>
                          <a:effectLst/>
                          <a:latin typeface="Arial" panose="020B0604020202020204" pitchFamily="34" charset="0"/>
                          <a:ea typeface="ＭＳ 明朝" panose="02020609040205080304" pitchFamily="17" charset="-128"/>
                        </a:rPr>
                        <a:t>3.3</a:t>
                      </a:r>
                    </a:p>
                  </a:txBody>
                  <a:tcPr marL="6319" marR="6319" marT="6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0" i="0" u="none" strike="noStrike">
                          <a:solidFill>
                            <a:srgbClr val="000000"/>
                          </a:solidFill>
                          <a:effectLst/>
                          <a:latin typeface="Arial" panose="020B0604020202020204" pitchFamily="34" charset="0"/>
                          <a:ea typeface="ＭＳ 明朝" panose="02020609040205080304" pitchFamily="17" charset="-128"/>
                        </a:rPr>
                        <a:t>0.0</a:t>
                      </a:r>
                    </a:p>
                  </a:txBody>
                  <a:tcPr marL="6319" marR="6319" marT="6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0" i="0" u="none" strike="noStrike">
                          <a:solidFill>
                            <a:srgbClr val="000000"/>
                          </a:solidFill>
                          <a:effectLst/>
                          <a:latin typeface="Arial" panose="020B0604020202020204" pitchFamily="34" charset="0"/>
                          <a:ea typeface="ＭＳ 明朝" panose="02020609040205080304" pitchFamily="17" charset="-128"/>
                        </a:rPr>
                        <a:t>0.0</a:t>
                      </a:r>
                    </a:p>
                  </a:txBody>
                  <a:tcPr marL="6319" marR="6319" marT="6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0" i="0" u="none" strike="noStrike" dirty="0">
                          <a:solidFill>
                            <a:srgbClr val="000000"/>
                          </a:solidFill>
                          <a:effectLst/>
                          <a:latin typeface="Arial" panose="020B0604020202020204" pitchFamily="34" charset="0"/>
                          <a:ea typeface="ＭＳ 明朝" panose="02020609040205080304" pitchFamily="17" charset="-128"/>
                        </a:rPr>
                        <a:t>0.0</a:t>
                      </a:r>
                    </a:p>
                  </a:txBody>
                  <a:tcPr marL="6319" marR="6319" marT="6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0" i="0" u="none" strike="noStrike" dirty="0">
                          <a:solidFill>
                            <a:srgbClr val="000000"/>
                          </a:solidFill>
                          <a:effectLst/>
                          <a:latin typeface="Arial" panose="020B0604020202020204" pitchFamily="34" charset="0"/>
                          <a:ea typeface="ＭＳ 明朝" panose="02020609040205080304" pitchFamily="17" charset="-128"/>
                        </a:rPr>
                        <a:t>29.2</a:t>
                      </a:r>
                    </a:p>
                  </a:txBody>
                  <a:tcPr marL="6319" marR="6319" marT="6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0" i="0" u="none" strike="noStrike" dirty="0">
                          <a:solidFill>
                            <a:srgbClr val="000000"/>
                          </a:solidFill>
                          <a:effectLst/>
                          <a:latin typeface="Arial" panose="020B0604020202020204" pitchFamily="34" charset="0"/>
                          <a:ea typeface="ＭＳ 明朝" panose="02020609040205080304" pitchFamily="17" charset="-128"/>
                        </a:rPr>
                        <a:t>4.0</a:t>
                      </a:r>
                    </a:p>
                  </a:txBody>
                  <a:tcPr marL="6319" marR="6319" marT="6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0" i="0" u="none" strike="noStrike" dirty="0">
                          <a:solidFill>
                            <a:srgbClr val="000000"/>
                          </a:solidFill>
                          <a:effectLst/>
                          <a:latin typeface="Arial" panose="020B0604020202020204" pitchFamily="34" charset="0"/>
                          <a:ea typeface="ＭＳ 明朝" panose="02020609040205080304" pitchFamily="17" charset="-128"/>
                        </a:rPr>
                        <a:t>2.2</a:t>
                      </a:r>
                    </a:p>
                  </a:txBody>
                  <a:tcPr marL="6319" marR="6319" marT="6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0" i="0" u="none" strike="noStrike" dirty="0">
                          <a:solidFill>
                            <a:srgbClr val="000000"/>
                          </a:solidFill>
                          <a:effectLst/>
                          <a:latin typeface="Arial" panose="020B0604020202020204" pitchFamily="34" charset="0"/>
                          <a:ea typeface="ＭＳ 明朝" panose="02020609040205080304" pitchFamily="17" charset="-128"/>
                        </a:rPr>
                        <a:t>14.4</a:t>
                      </a:r>
                    </a:p>
                  </a:txBody>
                  <a:tcPr marL="6319" marR="6319" marT="63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2822212"/>
                  </a:ext>
                </a:extLst>
              </a:tr>
            </a:tbl>
          </a:graphicData>
        </a:graphic>
      </p:graphicFrame>
      <p:sp>
        <p:nvSpPr>
          <p:cNvPr id="3" name="テキスト ボックス 2">
            <a:extLst>
              <a:ext uri="{FF2B5EF4-FFF2-40B4-BE49-F238E27FC236}">
                <a16:creationId xmlns:a16="http://schemas.microsoft.com/office/drawing/2014/main" id="{21F1A642-BAEF-2A06-8A95-25EA8347721E}"/>
              </a:ext>
            </a:extLst>
          </p:cNvPr>
          <p:cNvSpPr txBox="1"/>
          <p:nvPr/>
        </p:nvSpPr>
        <p:spPr>
          <a:xfrm>
            <a:off x="238126" y="940638"/>
            <a:ext cx="5789177" cy="2308324"/>
          </a:xfrm>
          <a:prstGeom prst="rect">
            <a:avLst/>
          </a:prstGeom>
          <a:noFill/>
        </p:spPr>
        <p:txBody>
          <a:bodyPr wrap="square" rtlCol="0">
            <a:spAutoFit/>
          </a:bodyPr>
          <a:lstStyle/>
          <a:p>
            <a:r>
              <a:rPr lang="en-US" altLang="ja-JP" sz="1200" dirty="0">
                <a:latin typeface="Arial" panose="020B0604020202020204" pitchFamily="34" charset="0"/>
                <a:cs typeface="Arial" panose="020B0604020202020204" pitchFamily="34" charset="0"/>
              </a:rPr>
              <a:t>Disaccharide and </a:t>
            </a:r>
            <a:r>
              <a:rPr lang="en-US" altLang="ja-JP" sz="1200" dirty="0" err="1">
                <a:latin typeface="Arial" panose="020B0604020202020204" pitchFamily="34" charset="0"/>
                <a:cs typeface="Arial" panose="020B0604020202020204" pitchFamily="34" charset="0"/>
              </a:rPr>
              <a:t>tetrasaccharide</a:t>
            </a:r>
            <a:r>
              <a:rPr lang="en-US" altLang="ja-JP" sz="1200" dirty="0">
                <a:latin typeface="Arial" panose="020B0604020202020204" pitchFamily="34" charset="0"/>
                <a:cs typeface="Arial" panose="020B0604020202020204" pitchFamily="34" charset="0"/>
              </a:rPr>
              <a:t> composition determined by DS/TS analysis, and </a:t>
            </a:r>
            <a:r>
              <a:rPr lang="en-US" altLang="ja-JP" sz="1200" dirty="0" err="1">
                <a:latin typeface="Arial" panose="020B0604020202020204" pitchFamily="34" charset="0"/>
                <a:cs typeface="Arial" panose="020B0604020202020204" pitchFamily="34" charset="0"/>
              </a:rPr>
              <a:t>uronic</a:t>
            </a:r>
            <a:r>
              <a:rPr lang="en-US" altLang="ja-JP" sz="1200" dirty="0">
                <a:latin typeface="Arial" panose="020B0604020202020204" pitchFamily="34" charset="0"/>
                <a:cs typeface="Arial" panose="020B0604020202020204" pitchFamily="34" charset="0"/>
              </a:rPr>
              <a:t> acid composition determined by </a:t>
            </a:r>
            <a:r>
              <a:rPr lang="en-US" altLang="ja-JP" sz="1200" dirty="0" err="1">
                <a:latin typeface="Arial" panose="020B0604020202020204" pitchFamily="34" charset="0"/>
                <a:cs typeface="Arial" panose="020B0604020202020204" pitchFamily="34" charset="0"/>
              </a:rPr>
              <a:t>2D</a:t>
            </a:r>
            <a:r>
              <a:rPr lang="en-US" altLang="ja-JP" sz="1200" dirty="0">
                <a:latin typeface="Arial" panose="020B0604020202020204" pitchFamily="34" charset="0"/>
                <a:cs typeface="Arial" panose="020B0604020202020204" pitchFamily="34" charset="0"/>
              </a:rPr>
              <a:t> NMR spectroscopy, for USP heparin and BEH produced at the 3 L, 30 L and 3 </a:t>
            </a:r>
            <a:r>
              <a:rPr lang="en-US" altLang="ja-JP" sz="1200" dirty="0" err="1">
                <a:latin typeface="Arial" panose="020B0604020202020204" pitchFamily="34" charset="0"/>
                <a:cs typeface="Arial" panose="020B0604020202020204" pitchFamily="34" charset="0"/>
              </a:rPr>
              <a:t>kL</a:t>
            </a:r>
            <a:r>
              <a:rPr lang="en-US" altLang="ja-JP" sz="1200" dirty="0">
                <a:latin typeface="Arial" panose="020B0604020202020204" pitchFamily="34" charset="0"/>
                <a:cs typeface="Arial" panose="020B0604020202020204" pitchFamily="34" charset="0"/>
              </a:rPr>
              <a:t> scales. DS/TS analysis was performed as described in Methods. Fragment peaks in </a:t>
            </a:r>
            <a:r>
              <a:rPr lang="en-US" altLang="ja-JP" sz="1200" dirty="0" err="1">
                <a:latin typeface="Arial" panose="020B0604020202020204" pitchFamily="34" charset="0"/>
                <a:cs typeface="Arial" panose="020B0604020202020204" pitchFamily="34" charset="0"/>
              </a:rPr>
              <a:t>2D</a:t>
            </a:r>
            <a:r>
              <a:rPr lang="en-US" altLang="ja-JP" sz="1200" dirty="0">
                <a:latin typeface="Arial" panose="020B0604020202020204" pitchFamily="34" charset="0"/>
                <a:cs typeface="Arial" panose="020B0604020202020204" pitchFamily="34" charset="0"/>
              </a:rPr>
              <a:t>-NMR analysis were assigned  based on the previous report </a:t>
            </a:r>
            <a:r>
              <a:rPr lang="en-US" altLang="ja-JP" sz="1200" baseline="30000" dirty="0">
                <a:latin typeface="Arial" panose="020B0604020202020204" pitchFamily="34" charset="0"/>
                <a:cs typeface="Arial" panose="020B0604020202020204" pitchFamily="34" charset="0"/>
              </a:rPr>
              <a:t>48</a:t>
            </a:r>
            <a:r>
              <a:rPr lang="en-US" altLang="ja-JP" sz="1200" dirty="0">
                <a:latin typeface="Arial" panose="020B0604020202020204" pitchFamily="34" charset="0"/>
                <a:cs typeface="Arial" panose="020B0604020202020204" pitchFamily="34" charset="0"/>
              </a:rPr>
              <a:t> as follows: </a:t>
            </a:r>
            <a:r>
              <a:rPr lang="en-US" altLang="ja-JP" sz="1200" dirty="0" err="1">
                <a:latin typeface="Arial" panose="020B0604020202020204" pitchFamily="34" charset="0"/>
                <a:cs typeface="Arial" panose="020B0604020202020204" pitchFamily="34" charset="0"/>
              </a:rPr>
              <a:t>IdoA2S</a:t>
            </a:r>
            <a:r>
              <a:rPr lang="en-US" altLang="ja-JP" sz="1200" dirty="0">
                <a:latin typeface="Arial" panose="020B0604020202020204" pitchFamily="34" charset="0"/>
                <a:cs typeface="Arial" panose="020B0604020202020204" pitchFamily="34" charset="0"/>
              </a:rPr>
              <a:t> (as </a:t>
            </a:r>
            <a:r>
              <a:rPr lang="en-US" altLang="ja-JP" sz="1200" dirty="0" err="1">
                <a:latin typeface="Arial" panose="020B0604020202020204" pitchFamily="34" charset="0"/>
                <a:cs typeface="Arial" panose="020B0604020202020204" pitchFamily="34" charset="0"/>
              </a:rPr>
              <a:t>IdoA2S-GlcNy3x6x</a:t>
            </a:r>
            <a:r>
              <a:rPr lang="en-US" altLang="ja-JP" sz="1200" dirty="0">
                <a:latin typeface="Arial" panose="020B0604020202020204" pitchFamily="34" charset="0"/>
                <a:cs typeface="Arial" panose="020B0604020202020204" pitchFamily="34" charset="0"/>
              </a:rPr>
              <a:t>); 101.0-103,3 ppm in </a:t>
            </a:r>
            <a:r>
              <a:rPr lang="en-US" altLang="ja-JP" sz="1200" dirty="0" err="1">
                <a:latin typeface="Arial" panose="020B0604020202020204" pitchFamily="34" charset="0"/>
                <a:cs typeface="Arial" panose="020B0604020202020204" pitchFamily="34" charset="0"/>
              </a:rPr>
              <a:t>F1</a:t>
            </a:r>
            <a:r>
              <a:rPr lang="en-US" altLang="ja-JP" sz="1200" dirty="0">
                <a:latin typeface="Arial" panose="020B0604020202020204" pitchFamily="34" charset="0"/>
                <a:cs typeface="Arial" panose="020B0604020202020204" pitchFamily="34" charset="0"/>
              </a:rPr>
              <a:t> (</a:t>
            </a:r>
            <a:r>
              <a:rPr lang="en-US" altLang="ja-JP" sz="1200" baseline="30000" dirty="0" err="1">
                <a:latin typeface="Arial" panose="020B0604020202020204" pitchFamily="34" charset="0"/>
                <a:cs typeface="Arial" panose="020B0604020202020204" pitchFamily="34" charset="0"/>
              </a:rPr>
              <a:t>13</a:t>
            </a:r>
            <a:r>
              <a:rPr lang="en-US" altLang="ja-JP" sz="1200" dirty="0" err="1">
                <a:latin typeface="Arial" panose="020B0604020202020204" pitchFamily="34" charset="0"/>
                <a:cs typeface="Arial" panose="020B0604020202020204" pitchFamily="34" charset="0"/>
              </a:rPr>
              <a:t>C</a:t>
            </a:r>
            <a:r>
              <a:rPr lang="en-US" altLang="ja-JP" sz="1200" dirty="0">
                <a:latin typeface="Arial" panose="020B0604020202020204" pitchFamily="34" charset="0"/>
                <a:cs typeface="Arial" panose="020B0604020202020204" pitchFamily="34" charset="0"/>
              </a:rPr>
              <a:t>) axis and 5.05-5.40 ppm in </a:t>
            </a:r>
            <a:r>
              <a:rPr lang="en-US" altLang="ja-JP" sz="1200" dirty="0" err="1">
                <a:latin typeface="Arial" panose="020B0604020202020204" pitchFamily="34" charset="0"/>
                <a:cs typeface="Arial" panose="020B0604020202020204" pitchFamily="34" charset="0"/>
              </a:rPr>
              <a:t>F2</a:t>
            </a:r>
            <a:r>
              <a:rPr lang="en-US" altLang="ja-JP" sz="1200" dirty="0">
                <a:latin typeface="Arial" panose="020B0604020202020204" pitchFamily="34" charset="0"/>
                <a:cs typeface="Arial" panose="020B0604020202020204" pitchFamily="34" charset="0"/>
              </a:rPr>
              <a:t> (</a:t>
            </a:r>
            <a:r>
              <a:rPr lang="en-US" altLang="ja-JP" sz="1200" baseline="30000" dirty="0" err="1">
                <a:latin typeface="Arial" panose="020B0604020202020204" pitchFamily="34" charset="0"/>
                <a:cs typeface="Arial" panose="020B0604020202020204" pitchFamily="34" charset="0"/>
              </a:rPr>
              <a:t>1</a:t>
            </a:r>
            <a:r>
              <a:rPr lang="en-US" altLang="ja-JP" sz="1200" dirty="0" err="1">
                <a:latin typeface="Arial" panose="020B0604020202020204" pitchFamily="34" charset="0"/>
                <a:cs typeface="Arial" panose="020B0604020202020204" pitchFamily="34" charset="0"/>
              </a:rPr>
              <a:t>H</a:t>
            </a:r>
            <a:r>
              <a:rPr lang="en-US" altLang="ja-JP" sz="1200" dirty="0">
                <a:latin typeface="Arial" panose="020B0604020202020204" pitchFamily="34" charset="0"/>
                <a:cs typeface="Arial" panose="020B0604020202020204" pitchFamily="34" charset="0"/>
              </a:rPr>
              <a:t>) axis, </a:t>
            </a:r>
            <a:r>
              <a:rPr lang="en-US" altLang="ja-JP" sz="1200" dirty="0" err="1">
                <a:latin typeface="Arial" panose="020B0604020202020204" pitchFamily="34" charset="0"/>
                <a:cs typeface="Arial" panose="020B0604020202020204" pitchFamily="34" charset="0"/>
              </a:rPr>
              <a:t>IdoA</a:t>
            </a:r>
            <a:r>
              <a:rPr lang="en-US" altLang="ja-JP" sz="1200" dirty="0">
                <a:latin typeface="Arial" panose="020B0604020202020204" pitchFamily="34" charset="0"/>
                <a:cs typeface="Arial" panose="020B0604020202020204" pitchFamily="34" charset="0"/>
              </a:rPr>
              <a:t> (as </a:t>
            </a:r>
            <a:r>
              <a:rPr lang="en-US" altLang="ja-JP" sz="1200" dirty="0" err="1">
                <a:latin typeface="Arial" panose="020B0604020202020204" pitchFamily="34" charset="0"/>
                <a:cs typeface="Arial" panose="020B0604020202020204" pitchFamily="34" charset="0"/>
              </a:rPr>
              <a:t>IdoA-GlcNy</a:t>
            </a:r>
            <a:r>
              <a:rPr lang="en-US" altLang="ja-JP" sz="1200" dirty="0">
                <a:latin typeface="Arial" panose="020B0604020202020204" pitchFamily="34" charset="0"/>
                <a:cs typeface="Arial" panose="020B0604020202020204" pitchFamily="34" charset="0"/>
              </a:rPr>
              <a:t> + </a:t>
            </a:r>
            <a:r>
              <a:rPr lang="en-US" altLang="ja-JP" sz="1200" dirty="0" err="1">
                <a:latin typeface="Arial" panose="020B0604020202020204" pitchFamily="34" charset="0"/>
                <a:cs typeface="Arial" panose="020B0604020202020204" pitchFamily="34" charset="0"/>
              </a:rPr>
              <a:t>IdoA-GlcNy6S</a:t>
            </a:r>
            <a:r>
              <a:rPr lang="en-US" altLang="ja-JP" sz="1200" dirty="0">
                <a:latin typeface="Arial" panose="020B0604020202020204" pitchFamily="34" charset="0"/>
                <a:cs typeface="Arial" panose="020B0604020202020204" pitchFamily="34" charset="0"/>
              </a:rPr>
              <a:t>); 104.4-105.5 ppm in </a:t>
            </a:r>
            <a:r>
              <a:rPr lang="en-US" altLang="ja-JP" sz="1200" dirty="0" err="1">
                <a:latin typeface="Arial" panose="020B0604020202020204" pitchFamily="34" charset="0"/>
                <a:cs typeface="Arial" panose="020B0604020202020204" pitchFamily="34" charset="0"/>
              </a:rPr>
              <a:t>F1</a:t>
            </a:r>
            <a:r>
              <a:rPr lang="en-US" altLang="ja-JP" sz="1200" dirty="0">
                <a:latin typeface="Arial" panose="020B0604020202020204" pitchFamily="34" charset="0"/>
                <a:cs typeface="Arial" panose="020B0604020202020204" pitchFamily="34" charset="0"/>
              </a:rPr>
              <a:t> axis and 4.95-5.09 ppm in </a:t>
            </a:r>
            <a:r>
              <a:rPr lang="en-US" altLang="ja-JP" sz="1200" dirty="0" err="1">
                <a:latin typeface="Arial" panose="020B0604020202020204" pitchFamily="34" charset="0"/>
                <a:cs typeface="Arial" panose="020B0604020202020204" pitchFamily="34" charset="0"/>
              </a:rPr>
              <a:t>F2</a:t>
            </a:r>
            <a:r>
              <a:rPr lang="en-US" altLang="ja-JP" sz="1200" dirty="0">
                <a:latin typeface="Arial" panose="020B0604020202020204" pitchFamily="34" charset="0"/>
                <a:cs typeface="Arial" panose="020B0604020202020204" pitchFamily="34" charset="0"/>
              </a:rPr>
              <a:t> axis, </a:t>
            </a:r>
            <a:r>
              <a:rPr lang="en-US" altLang="ja-JP" sz="1200" dirty="0" err="1">
                <a:latin typeface="Arial" panose="020B0604020202020204" pitchFamily="34" charset="0"/>
                <a:cs typeface="Arial" panose="020B0604020202020204" pitchFamily="34" charset="0"/>
              </a:rPr>
              <a:t>GlcA2S</a:t>
            </a:r>
            <a:r>
              <a:rPr lang="en-US" altLang="ja-JP" sz="1200" dirty="0">
                <a:latin typeface="Arial" panose="020B0604020202020204" pitchFamily="34" charset="0"/>
                <a:cs typeface="Arial" panose="020B0604020202020204" pitchFamily="34" charset="0"/>
              </a:rPr>
              <a:t>; 102.3-104.2 ppm in </a:t>
            </a:r>
            <a:r>
              <a:rPr lang="en-US" altLang="ja-JP" sz="1200" dirty="0" err="1">
                <a:latin typeface="Arial" panose="020B0604020202020204" pitchFamily="34" charset="0"/>
                <a:cs typeface="Arial" panose="020B0604020202020204" pitchFamily="34" charset="0"/>
              </a:rPr>
              <a:t>F1</a:t>
            </a:r>
            <a:r>
              <a:rPr lang="en-US" altLang="ja-JP" sz="1200" dirty="0">
                <a:latin typeface="Arial" panose="020B0604020202020204" pitchFamily="34" charset="0"/>
                <a:cs typeface="Arial" panose="020B0604020202020204" pitchFamily="34" charset="0"/>
              </a:rPr>
              <a:t> axis and 4.66-4.81 ppm in </a:t>
            </a:r>
            <a:r>
              <a:rPr lang="en-US" altLang="ja-JP" sz="1200" dirty="0" err="1">
                <a:latin typeface="Arial" panose="020B0604020202020204" pitchFamily="34" charset="0"/>
                <a:cs typeface="Arial" panose="020B0604020202020204" pitchFamily="34" charset="0"/>
              </a:rPr>
              <a:t>F2</a:t>
            </a:r>
            <a:r>
              <a:rPr lang="en-US" altLang="ja-JP" sz="1200" dirty="0">
                <a:latin typeface="Arial" panose="020B0604020202020204" pitchFamily="34" charset="0"/>
                <a:cs typeface="Arial" panose="020B0604020202020204" pitchFamily="34" charset="0"/>
              </a:rPr>
              <a:t> axis, and </a:t>
            </a:r>
            <a:r>
              <a:rPr lang="en-US" altLang="ja-JP" sz="1200" dirty="0" err="1">
                <a:latin typeface="Arial" panose="020B0604020202020204" pitchFamily="34" charset="0"/>
                <a:cs typeface="Arial" panose="020B0604020202020204" pitchFamily="34" charset="0"/>
              </a:rPr>
              <a:t>GlcA</a:t>
            </a:r>
            <a:r>
              <a:rPr lang="en-US" altLang="ja-JP" sz="1200" dirty="0">
                <a:latin typeface="Arial" panose="020B0604020202020204" pitchFamily="34" charset="0"/>
                <a:cs typeface="Arial" panose="020B0604020202020204" pitchFamily="34" charset="0"/>
              </a:rPr>
              <a:t> (as </a:t>
            </a:r>
            <a:r>
              <a:rPr lang="en-US" altLang="ja-JP" sz="1200" dirty="0" err="1">
                <a:latin typeface="Arial" panose="020B0604020202020204" pitchFamily="34" charset="0"/>
                <a:cs typeface="Arial" panose="020B0604020202020204" pitchFamily="34" charset="0"/>
              </a:rPr>
              <a:t>GlcA-GlcNS3S6x</a:t>
            </a:r>
            <a:r>
              <a:rPr lang="en-US" altLang="ja-JP" sz="1200" dirty="0">
                <a:latin typeface="Arial" panose="020B0604020202020204" pitchFamily="34" charset="0"/>
                <a:cs typeface="Arial" panose="020B0604020202020204" pitchFamily="34" charset="0"/>
              </a:rPr>
              <a:t> + </a:t>
            </a:r>
            <a:r>
              <a:rPr lang="en-US" altLang="ja-JP" sz="1200" dirty="0" err="1">
                <a:latin typeface="Arial" panose="020B0604020202020204" pitchFamily="34" charset="0"/>
                <a:cs typeface="Arial" panose="020B0604020202020204" pitchFamily="34" charset="0"/>
              </a:rPr>
              <a:t>GlcA-GlcNS6x</a:t>
            </a:r>
            <a:r>
              <a:rPr lang="en-US" altLang="ja-JP" sz="1200" dirty="0">
                <a:latin typeface="Arial" panose="020B0604020202020204" pitchFamily="34" charset="0"/>
                <a:cs typeface="Arial" panose="020B0604020202020204" pitchFamily="34" charset="0"/>
              </a:rPr>
              <a:t> + </a:t>
            </a:r>
            <a:r>
              <a:rPr lang="en-US" altLang="ja-JP" sz="1200" dirty="0" err="1">
                <a:latin typeface="Arial" panose="020B0604020202020204" pitchFamily="34" charset="0"/>
                <a:cs typeface="Arial" panose="020B0604020202020204" pitchFamily="34" charset="0"/>
              </a:rPr>
              <a:t>GlcA-GlcNAc6x</a:t>
            </a:r>
            <a:r>
              <a:rPr lang="en-US" altLang="ja-JP" sz="1200" dirty="0">
                <a:latin typeface="Arial" panose="020B0604020202020204" pitchFamily="34" charset="0"/>
                <a:cs typeface="Arial" panose="020B0604020202020204" pitchFamily="34" charset="0"/>
              </a:rPr>
              <a:t>); 103.4-105.8 ppm in </a:t>
            </a:r>
            <a:r>
              <a:rPr lang="en-US" altLang="ja-JP" sz="1200" dirty="0" err="1">
                <a:latin typeface="Arial" panose="020B0604020202020204" pitchFamily="34" charset="0"/>
                <a:cs typeface="Arial" panose="020B0604020202020204" pitchFamily="34" charset="0"/>
              </a:rPr>
              <a:t>F1</a:t>
            </a:r>
            <a:r>
              <a:rPr lang="en-US" altLang="ja-JP" sz="1200" dirty="0">
                <a:latin typeface="Arial" panose="020B0604020202020204" pitchFamily="34" charset="0"/>
                <a:cs typeface="Arial" panose="020B0604020202020204" pitchFamily="34" charset="0"/>
              </a:rPr>
              <a:t> axis and 4.43-4.66 ppm in </a:t>
            </a:r>
            <a:r>
              <a:rPr lang="en-US" altLang="ja-JP" sz="1200" dirty="0" err="1">
                <a:latin typeface="Arial" panose="020B0604020202020204" pitchFamily="34" charset="0"/>
                <a:cs typeface="Arial" panose="020B0604020202020204" pitchFamily="34" charset="0"/>
              </a:rPr>
              <a:t>F2</a:t>
            </a:r>
            <a:r>
              <a:rPr lang="en-US" altLang="ja-JP" sz="1200" dirty="0">
                <a:latin typeface="Arial" panose="020B0604020202020204" pitchFamily="34" charset="0"/>
                <a:cs typeface="Arial" panose="020B0604020202020204" pitchFamily="34" charset="0"/>
              </a:rPr>
              <a:t> axis (x=</a:t>
            </a:r>
            <a:r>
              <a:rPr lang="en-US" altLang="ja-JP" sz="1200" dirty="0" err="1">
                <a:latin typeface="Arial" panose="020B0604020202020204" pitchFamily="34" charset="0"/>
                <a:cs typeface="Arial" panose="020B0604020202020204" pitchFamily="34" charset="0"/>
              </a:rPr>
              <a:t>SO3</a:t>
            </a:r>
            <a:r>
              <a:rPr lang="en-US" altLang="ja-JP" sz="1200" dirty="0">
                <a:latin typeface="Arial" panose="020B0604020202020204" pitchFamily="34" charset="0"/>
                <a:cs typeface="Arial" panose="020B0604020202020204" pitchFamily="34" charset="0"/>
              </a:rPr>
              <a:t> or OH and y=</a:t>
            </a:r>
            <a:r>
              <a:rPr lang="en-US" altLang="ja-JP" sz="1200" dirty="0" err="1">
                <a:latin typeface="Arial" panose="020B0604020202020204" pitchFamily="34" charset="0"/>
                <a:cs typeface="Arial" panose="020B0604020202020204" pitchFamily="34" charset="0"/>
              </a:rPr>
              <a:t>SO3</a:t>
            </a:r>
            <a:r>
              <a:rPr lang="en-US" altLang="ja-JP" sz="1200" dirty="0">
                <a:latin typeface="Arial" panose="020B0604020202020204" pitchFamily="34" charset="0"/>
                <a:cs typeface="Arial" panose="020B0604020202020204" pitchFamily="34" charset="0"/>
              </a:rPr>
              <a:t> or Ac or H). Integrated peak volumes were used to calculate relative molar fractions, assuming equimolar amounts of </a:t>
            </a:r>
            <a:r>
              <a:rPr lang="en-US" altLang="ja-JP" sz="1200" dirty="0" err="1">
                <a:latin typeface="Arial" panose="020B0604020202020204" pitchFamily="34" charset="0"/>
                <a:cs typeface="Arial" panose="020B0604020202020204" pitchFamily="34" charset="0"/>
              </a:rPr>
              <a:t>uronic</a:t>
            </a:r>
            <a:r>
              <a:rPr lang="en-US" altLang="ja-JP" sz="1200" dirty="0">
                <a:latin typeface="Arial" panose="020B0604020202020204" pitchFamily="34" charset="0"/>
                <a:cs typeface="Arial" panose="020B0604020202020204" pitchFamily="34" charset="0"/>
              </a:rPr>
              <a:t> acids and glucosamine residues in heparin..</a:t>
            </a:r>
            <a:endParaRPr lang="ja-JP" alt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35286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3E6F6F5D-FF1A-7DFD-2D48-9F27FF9FDFE2}"/>
              </a:ext>
            </a:extLst>
          </p:cNvPr>
          <p:cNvSpPr txBox="1"/>
          <p:nvPr/>
        </p:nvSpPr>
        <p:spPr>
          <a:xfrm>
            <a:off x="335307" y="437670"/>
            <a:ext cx="5503517" cy="276999"/>
          </a:xfrm>
          <a:prstGeom prst="rect">
            <a:avLst/>
          </a:prstGeom>
          <a:noFill/>
        </p:spPr>
        <p:txBody>
          <a:bodyPr wrap="square" rtlCol="0">
            <a:spAutoFit/>
          </a:bodyPr>
          <a:lstStyle/>
          <a:p>
            <a:r>
              <a:rPr lang="en-US" altLang="ja-JP" sz="1200" b="1" dirty="0">
                <a:latin typeface="Arial" panose="020B0604020202020204" pitchFamily="34" charset="0"/>
                <a:cs typeface="Arial" panose="020B0604020202020204" pitchFamily="34" charset="0"/>
              </a:rPr>
              <a:t>Extended Data Fig. </a:t>
            </a:r>
            <a:r>
              <a:rPr lang="ja-JP" altLang="en-US" sz="1200" b="1" dirty="0">
                <a:latin typeface="Arial" panose="020B0604020202020204" pitchFamily="34" charset="0"/>
                <a:cs typeface="Arial" panose="020B0604020202020204" pitchFamily="34" charset="0"/>
              </a:rPr>
              <a:t>４</a:t>
            </a:r>
            <a:r>
              <a:rPr lang="en-US" altLang="ja-JP" sz="1200" b="1" dirty="0">
                <a:latin typeface="Arial" panose="020B0604020202020204" pitchFamily="34" charset="0"/>
                <a:cs typeface="Arial" panose="020B0604020202020204" pitchFamily="34" charset="0"/>
              </a:rPr>
              <a:t>  </a:t>
            </a:r>
            <a:r>
              <a:rPr lang="en-US" altLang="ja-JP" sz="1200" b="1" dirty="0" err="1">
                <a:latin typeface="Arial" panose="020B0604020202020204" pitchFamily="34" charset="0"/>
                <a:cs typeface="Arial" panose="020B0604020202020204" pitchFamily="34" charset="0"/>
              </a:rPr>
              <a:t>1D</a:t>
            </a:r>
            <a:r>
              <a:rPr lang="en-US" altLang="ja-JP" sz="1200" b="1" dirty="0">
                <a:latin typeface="Arial" panose="020B0604020202020204" pitchFamily="34" charset="0"/>
                <a:cs typeface="Arial" panose="020B0604020202020204" pitchFamily="34" charset="0"/>
              </a:rPr>
              <a:t> and </a:t>
            </a:r>
            <a:r>
              <a:rPr lang="en-US" altLang="ja-JP" sz="1200" b="1" dirty="0" err="1">
                <a:latin typeface="Arial" panose="020B0604020202020204" pitchFamily="34" charset="0"/>
                <a:cs typeface="Arial" panose="020B0604020202020204" pitchFamily="34" charset="0"/>
              </a:rPr>
              <a:t>2D</a:t>
            </a:r>
            <a:r>
              <a:rPr lang="en-US" altLang="ja-JP" sz="1200" b="1" dirty="0">
                <a:latin typeface="Arial" panose="020B0604020202020204" pitchFamily="34" charset="0"/>
                <a:cs typeface="Arial" panose="020B0604020202020204" pitchFamily="34" charset="0"/>
              </a:rPr>
              <a:t> NMR analysis of  USP heparin vs. BEH</a:t>
            </a:r>
            <a:endParaRPr lang="ja-JP" altLang="en-US" sz="1200" b="1" dirty="0">
              <a:latin typeface="Arial" panose="020B0604020202020204" pitchFamily="34" charset="0"/>
              <a:cs typeface="Arial" panose="020B0604020202020204" pitchFamily="34" charset="0"/>
            </a:endParaRPr>
          </a:p>
        </p:txBody>
      </p:sp>
      <p:sp>
        <p:nvSpPr>
          <p:cNvPr id="8" name="テキスト ボックス 7">
            <a:extLst>
              <a:ext uri="{FF2B5EF4-FFF2-40B4-BE49-F238E27FC236}">
                <a16:creationId xmlns:a16="http://schemas.microsoft.com/office/drawing/2014/main" id="{453773E6-00A0-0434-D236-9C80047FA18B}"/>
              </a:ext>
            </a:extLst>
          </p:cNvPr>
          <p:cNvSpPr txBox="1"/>
          <p:nvPr/>
        </p:nvSpPr>
        <p:spPr>
          <a:xfrm>
            <a:off x="335307" y="701654"/>
            <a:ext cx="5821049" cy="830997"/>
          </a:xfrm>
          <a:prstGeom prst="rect">
            <a:avLst/>
          </a:prstGeom>
          <a:noFill/>
        </p:spPr>
        <p:txBody>
          <a:bodyPr wrap="square" rtlCol="0">
            <a:spAutoFit/>
          </a:bodyPr>
          <a:lstStyle/>
          <a:p>
            <a:r>
              <a:rPr lang="en-US" altLang="ja-JP" sz="1200" dirty="0">
                <a:latin typeface="Arial" panose="020B0604020202020204" pitchFamily="34" charset="0"/>
                <a:cs typeface="Arial" panose="020B0604020202020204" pitchFamily="34" charset="0"/>
              </a:rPr>
              <a:t>Comparison of </a:t>
            </a:r>
            <a:r>
              <a:rPr lang="en-US" altLang="ja-JP" sz="1200" dirty="0" err="1">
                <a:latin typeface="Arial" panose="020B0604020202020204" pitchFamily="34" charset="0"/>
                <a:cs typeface="Arial" panose="020B0604020202020204" pitchFamily="34" charset="0"/>
              </a:rPr>
              <a:t>1D</a:t>
            </a:r>
            <a:r>
              <a:rPr lang="en-US" altLang="ja-JP" sz="1200" dirty="0">
                <a:latin typeface="Arial" panose="020B0604020202020204" pitchFamily="34" charset="0"/>
                <a:cs typeface="Arial" panose="020B0604020202020204" pitchFamily="34" charset="0"/>
              </a:rPr>
              <a:t> and </a:t>
            </a:r>
            <a:r>
              <a:rPr lang="en-US" altLang="ja-JP" sz="1200" dirty="0" err="1">
                <a:latin typeface="Arial" panose="020B0604020202020204" pitchFamily="34" charset="0"/>
                <a:cs typeface="Arial" panose="020B0604020202020204" pitchFamily="34" charset="0"/>
              </a:rPr>
              <a:t>2D</a:t>
            </a:r>
            <a:r>
              <a:rPr lang="en-US" altLang="ja-JP" sz="1200" dirty="0">
                <a:latin typeface="Arial" panose="020B0604020202020204" pitchFamily="34" charset="0"/>
                <a:cs typeface="Arial" panose="020B0604020202020204" pitchFamily="34" charset="0"/>
              </a:rPr>
              <a:t> NMR spectra of USP porcine heparin and BEH produced at industrially relevant scales. </a:t>
            </a:r>
            <a:r>
              <a:rPr lang="en-US" altLang="ja-JP" sz="1200" b="1" dirty="0">
                <a:latin typeface="Arial" panose="020B0604020202020204" pitchFamily="34" charset="0"/>
                <a:cs typeface="Arial" panose="020B0604020202020204" pitchFamily="34" charset="0"/>
              </a:rPr>
              <a:t>a)</a:t>
            </a:r>
            <a:r>
              <a:rPr lang="en-US" altLang="ja-JP" sz="1200" dirty="0">
                <a:latin typeface="Arial" panose="020B0604020202020204" pitchFamily="34" charset="0"/>
                <a:cs typeface="Arial" panose="020B0604020202020204" pitchFamily="34" charset="0"/>
              </a:rPr>
              <a:t> BEH from 30-L reactor. </a:t>
            </a:r>
            <a:r>
              <a:rPr lang="en-US" altLang="ja-JP" sz="1200" b="1" dirty="0">
                <a:latin typeface="Arial" panose="020B0604020202020204" pitchFamily="34" charset="0"/>
                <a:cs typeface="Arial" panose="020B0604020202020204" pitchFamily="34" charset="0"/>
              </a:rPr>
              <a:t>b) </a:t>
            </a:r>
            <a:r>
              <a:rPr lang="en-US" altLang="ja-JP" sz="1200" dirty="0">
                <a:latin typeface="Arial" panose="020B0604020202020204" pitchFamily="34" charset="0"/>
                <a:cs typeface="Arial" panose="020B0604020202020204" pitchFamily="34" charset="0"/>
              </a:rPr>
              <a:t>BEH from 3-</a:t>
            </a:r>
            <a:r>
              <a:rPr lang="en-US" altLang="ja-JP" sz="1200" dirty="0" err="1">
                <a:latin typeface="Arial" panose="020B0604020202020204" pitchFamily="34" charset="0"/>
                <a:cs typeface="Arial" panose="020B0604020202020204" pitchFamily="34" charset="0"/>
              </a:rPr>
              <a:t>kL</a:t>
            </a:r>
            <a:r>
              <a:rPr lang="en-US" altLang="ja-JP" sz="1200" dirty="0">
                <a:latin typeface="Arial" panose="020B0604020202020204" pitchFamily="34" charset="0"/>
                <a:cs typeface="Arial" panose="020B0604020202020204" pitchFamily="34" charset="0"/>
              </a:rPr>
              <a:t> reactor. Anomeric and aliphatic regions are shown. Spectra were acquired under identical conditions as in Fig. 4.</a:t>
            </a:r>
            <a:endParaRPr lang="ja-JP" altLang="en-US" sz="1200" dirty="0">
              <a:latin typeface="Arial" panose="020B0604020202020204" pitchFamily="34" charset="0"/>
              <a:cs typeface="Arial" panose="020B0604020202020204" pitchFamily="34" charset="0"/>
            </a:endParaRPr>
          </a:p>
        </p:txBody>
      </p:sp>
      <p:sp>
        <p:nvSpPr>
          <p:cNvPr id="9" name="テキスト ボックス 8">
            <a:extLst>
              <a:ext uri="{FF2B5EF4-FFF2-40B4-BE49-F238E27FC236}">
                <a16:creationId xmlns:a16="http://schemas.microsoft.com/office/drawing/2014/main" id="{9ECC1A1A-A2C5-D727-46A1-8C03EF633646}"/>
              </a:ext>
            </a:extLst>
          </p:cNvPr>
          <p:cNvSpPr txBox="1"/>
          <p:nvPr/>
        </p:nvSpPr>
        <p:spPr>
          <a:xfrm>
            <a:off x="489340" y="1427303"/>
            <a:ext cx="320922" cy="276999"/>
          </a:xfrm>
          <a:prstGeom prst="rect">
            <a:avLst/>
          </a:prstGeom>
          <a:noFill/>
        </p:spPr>
        <p:txBody>
          <a:bodyPr wrap="none" rtlCol="0">
            <a:spAutoFit/>
          </a:bodyPr>
          <a:lstStyle/>
          <a:p>
            <a:r>
              <a:rPr lang="en-US" altLang="ja-JP" sz="1200" b="1" dirty="0">
                <a:latin typeface="Arial" panose="020B0604020202020204" pitchFamily="34" charset="0"/>
                <a:cs typeface="Arial" panose="020B0604020202020204" pitchFamily="34" charset="0"/>
              </a:rPr>
              <a:t>a)</a:t>
            </a:r>
            <a:endParaRPr lang="ja-JP" altLang="en-US" sz="1200" b="1" dirty="0">
              <a:latin typeface="Arial" panose="020B0604020202020204" pitchFamily="34" charset="0"/>
              <a:cs typeface="Arial" panose="020B0604020202020204" pitchFamily="34" charset="0"/>
            </a:endParaRPr>
          </a:p>
        </p:txBody>
      </p:sp>
      <p:sp>
        <p:nvSpPr>
          <p:cNvPr id="15" name="テキスト ボックス 14">
            <a:extLst>
              <a:ext uri="{FF2B5EF4-FFF2-40B4-BE49-F238E27FC236}">
                <a16:creationId xmlns:a16="http://schemas.microsoft.com/office/drawing/2014/main" id="{3FA6F606-B564-A2AB-388F-BDD5DFDBFC1E}"/>
              </a:ext>
            </a:extLst>
          </p:cNvPr>
          <p:cNvSpPr txBox="1"/>
          <p:nvPr/>
        </p:nvSpPr>
        <p:spPr>
          <a:xfrm>
            <a:off x="489340" y="6695261"/>
            <a:ext cx="330540" cy="276999"/>
          </a:xfrm>
          <a:prstGeom prst="rect">
            <a:avLst/>
          </a:prstGeom>
          <a:noFill/>
        </p:spPr>
        <p:txBody>
          <a:bodyPr wrap="none" rtlCol="0">
            <a:spAutoFit/>
          </a:bodyPr>
          <a:lstStyle/>
          <a:p>
            <a:r>
              <a:rPr lang="en-US" altLang="ja-JP" sz="1200" b="1" dirty="0">
                <a:latin typeface="Arial" panose="020B0604020202020204" pitchFamily="34" charset="0"/>
                <a:cs typeface="Arial" panose="020B0604020202020204" pitchFamily="34" charset="0"/>
              </a:rPr>
              <a:t>b)</a:t>
            </a:r>
            <a:endParaRPr lang="ja-JP" altLang="en-US" sz="1200" b="1" dirty="0">
              <a:latin typeface="Arial" panose="020B0604020202020204" pitchFamily="34" charset="0"/>
              <a:cs typeface="Arial" panose="020B0604020202020204" pitchFamily="34" charset="0"/>
            </a:endParaRPr>
          </a:p>
        </p:txBody>
      </p:sp>
      <p:pic>
        <p:nvPicPr>
          <p:cNvPr id="17" name="図 16">
            <a:extLst>
              <a:ext uri="{FF2B5EF4-FFF2-40B4-BE49-F238E27FC236}">
                <a16:creationId xmlns:a16="http://schemas.microsoft.com/office/drawing/2014/main" id="{15ACC087-1A9A-05A3-81D0-187C73FCE208}"/>
              </a:ext>
            </a:extLst>
          </p:cNvPr>
          <p:cNvPicPr>
            <a:picLocks noChangeAspect="1"/>
          </p:cNvPicPr>
          <p:nvPr/>
        </p:nvPicPr>
        <p:blipFill>
          <a:blip r:embed="rId2"/>
          <a:stretch>
            <a:fillRect/>
          </a:stretch>
        </p:blipFill>
        <p:spPr>
          <a:xfrm>
            <a:off x="1809110" y="1704302"/>
            <a:ext cx="2841570" cy="2007768"/>
          </a:xfrm>
          <a:prstGeom prst="rect">
            <a:avLst/>
          </a:prstGeom>
        </p:spPr>
      </p:pic>
      <p:pic>
        <p:nvPicPr>
          <p:cNvPr id="20" name="図 19">
            <a:extLst>
              <a:ext uri="{FF2B5EF4-FFF2-40B4-BE49-F238E27FC236}">
                <a16:creationId xmlns:a16="http://schemas.microsoft.com/office/drawing/2014/main" id="{F706652F-904F-D33C-6650-54938D9ADAD9}"/>
              </a:ext>
            </a:extLst>
          </p:cNvPr>
          <p:cNvPicPr>
            <a:picLocks noChangeAspect="1"/>
          </p:cNvPicPr>
          <p:nvPr/>
        </p:nvPicPr>
        <p:blipFill>
          <a:blip r:embed="rId3"/>
          <a:stretch>
            <a:fillRect/>
          </a:stretch>
        </p:blipFill>
        <p:spPr>
          <a:xfrm>
            <a:off x="1809110" y="6741788"/>
            <a:ext cx="2841570" cy="2007768"/>
          </a:xfrm>
          <a:prstGeom prst="rect">
            <a:avLst/>
          </a:prstGeom>
        </p:spPr>
      </p:pic>
      <p:sp>
        <p:nvSpPr>
          <p:cNvPr id="23" name="正方形/長方形 22">
            <a:extLst>
              <a:ext uri="{FF2B5EF4-FFF2-40B4-BE49-F238E27FC236}">
                <a16:creationId xmlns:a16="http://schemas.microsoft.com/office/drawing/2014/main" id="{438E5313-0DD4-535D-D7B3-855FCE797BC2}"/>
              </a:ext>
            </a:extLst>
          </p:cNvPr>
          <p:cNvSpPr/>
          <p:nvPr/>
        </p:nvSpPr>
        <p:spPr>
          <a:xfrm>
            <a:off x="2698594" y="1845165"/>
            <a:ext cx="918793" cy="1700923"/>
          </a:xfrm>
          <a:prstGeom prst="rect">
            <a:avLst/>
          </a:prstGeom>
          <a:noFill/>
          <a:ln w="3175">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noFill/>
            </a:endParaRPr>
          </a:p>
        </p:txBody>
      </p:sp>
      <p:sp>
        <p:nvSpPr>
          <p:cNvPr id="24" name="正方形/長方形 23">
            <a:extLst>
              <a:ext uri="{FF2B5EF4-FFF2-40B4-BE49-F238E27FC236}">
                <a16:creationId xmlns:a16="http://schemas.microsoft.com/office/drawing/2014/main" id="{82357217-7F4E-5B01-1632-FC719599F3FB}"/>
              </a:ext>
            </a:extLst>
          </p:cNvPr>
          <p:cNvSpPr/>
          <p:nvPr/>
        </p:nvSpPr>
        <p:spPr>
          <a:xfrm>
            <a:off x="2355138" y="1837569"/>
            <a:ext cx="624987" cy="1688555"/>
          </a:xfrm>
          <a:prstGeom prst="rect">
            <a:avLst/>
          </a:prstGeom>
          <a:noFill/>
          <a:ln w="3175">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noFill/>
            </a:endParaRPr>
          </a:p>
        </p:txBody>
      </p:sp>
      <p:cxnSp>
        <p:nvCxnSpPr>
          <p:cNvPr id="25" name="直線矢印コネクタ 24">
            <a:extLst>
              <a:ext uri="{FF2B5EF4-FFF2-40B4-BE49-F238E27FC236}">
                <a16:creationId xmlns:a16="http://schemas.microsoft.com/office/drawing/2014/main" id="{2A4E9DE1-AEB7-2D4B-CFC3-3B04A05D13B5}"/>
              </a:ext>
            </a:extLst>
          </p:cNvPr>
          <p:cNvCxnSpPr>
            <a:cxnSpLocks/>
            <a:stCxn id="23" idx="2"/>
          </p:cNvCxnSpPr>
          <p:nvPr/>
        </p:nvCxnSpPr>
        <p:spPr>
          <a:xfrm>
            <a:off x="3157991" y="3546088"/>
            <a:ext cx="1160493" cy="5023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直線矢印コネクタ 25">
            <a:extLst>
              <a:ext uri="{FF2B5EF4-FFF2-40B4-BE49-F238E27FC236}">
                <a16:creationId xmlns:a16="http://schemas.microsoft.com/office/drawing/2014/main" id="{425438F3-2605-14AF-035E-1FAFA4F4075A}"/>
              </a:ext>
            </a:extLst>
          </p:cNvPr>
          <p:cNvCxnSpPr>
            <a:cxnSpLocks/>
          </p:cNvCxnSpPr>
          <p:nvPr/>
        </p:nvCxnSpPr>
        <p:spPr>
          <a:xfrm flipH="1">
            <a:off x="1893808" y="3526124"/>
            <a:ext cx="773823" cy="52227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7" name="テキスト ボックス 26">
            <a:extLst>
              <a:ext uri="{FF2B5EF4-FFF2-40B4-BE49-F238E27FC236}">
                <a16:creationId xmlns:a16="http://schemas.microsoft.com/office/drawing/2014/main" id="{5F053243-5489-A373-2190-31EFD99897F7}"/>
              </a:ext>
            </a:extLst>
          </p:cNvPr>
          <p:cNvSpPr txBox="1"/>
          <p:nvPr/>
        </p:nvSpPr>
        <p:spPr>
          <a:xfrm>
            <a:off x="720350" y="2764003"/>
            <a:ext cx="1088760" cy="400110"/>
          </a:xfrm>
          <a:prstGeom prst="rect">
            <a:avLst/>
          </a:prstGeom>
          <a:noFill/>
        </p:spPr>
        <p:txBody>
          <a:bodyPr wrap="none" rtlCol="0">
            <a:spAutoFit/>
          </a:bodyPr>
          <a:lstStyle/>
          <a:p>
            <a:r>
              <a:rPr kumimoji="1" lang="en-US" altLang="ja-JP" sz="1000" dirty="0">
                <a:latin typeface="Arial" panose="020B0604020202020204" pitchFamily="34" charset="0"/>
                <a:cs typeface="Arial" panose="020B0604020202020204" pitchFamily="34" charset="0"/>
              </a:rPr>
              <a:t>USP-H(porcine)</a:t>
            </a:r>
          </a:p>
          <a:p>
            <a:r>
              <a:rPr kumimoji="1" lang="en-US" altLang="ja-JP" sz="1000" dirty="0">
                <a:solidFill>
                  <a:srgbClr val="FF0000"/>
                </a:solidFill>
                <a:latin typeface="Arial" panose="020B0604020202020204" pitchFamily="34" charset="0"/>
                <a:cs typeface="Arial" panose="020B0604020202020204" pitchFamily="34" charset="0"/>
              </a:rPr>
              <a:t>BEH</a:t>
            </a:r>
            <a:endParaRPr kumimoji="1" lang="ja-JP" altLang="en-US" sz="1000" dirty="0">
              <a:solidFill>
                <a:srgbClr val="FF0000"/>
              </a:solidFill>
              <a:latin typeface="Arial" panose="020B0604020202020204" pitchFamily="34" charset="0"/>
              <a:cs typeface="Arial" panose="020B0604020202020204" pitchFamily="34" charset="0"/>
            </a:endParaRPr>
          </a:p>
        </p:txBody>
      </p:sp>
      <p:sp>
        <p:nvSpPr>
          <p:cNvPr id="28" name="テキスト ボックス 27">
            <a:extLst>
              <a:ext uri="{FF2B5EF4-FFF2-40B4-BE49-F238E27FC236}">
                <a16:creationId xmlns:a16="http://schemas.microsoft.com/office/drawing/2014/main" id="{A0469A4F-1E08-942A-E086-430C90FBAAEE}"/>
              </a:ext>
            </a:extLst>
          </p:cNvPr>
          <p:cNvSpPr txBox="1"/>
          <p:nvPr/>
        </p:nvSpPr>
        <p:spPr>
          <a:xfrm>
            <a:off x="618835" y="3797241"/>
            <a:ext cx="1114408" cy="246221"/>
          </a:xfrm>
          <a:prstGeom prst="rect">
            <a:avLst/>
          </a:prstGeom>
          <a:noFill/>
        </p:spPr>
        <p:txBody>
          <a:bodyPr wrap="none" rtlCol="0">
            <a:spAutoFit/>
          </a:bodyPr>
          <a:lstStyle/>
          <a:p>
            <a:r>
              <a:rPr kumimoji="1" lang="en-US" altLang="ja-JP" sz="1000" dirty="0">
                <a:latin typeface="Arial" panose="020B0604020202020204" pitchFamily="34" charset="0"/>
                <a:cs typeface="Arial" panose="020B0604020202020204" pitchFamily="34" charset="0"/>
              </a:rPr>
              <a:t>Anomeric region</a:t>
            </a:r>
            <a:endParaRPr kumimoji="1" lang="ja-JP" altLang="en-US" sz="1000" dirty="0">
              <a:solidFill>
                <a:srgbClr val="FF0000"/>
              </a:solidFill>
              <a:latin typeface="Arial" panose="020B0604020202020204" pitchFamily="34" charset="0"/>
              <a:cs typeface="Arial" panose="020B0604020202020204" pitchFamily="34" charset="0"/>
            </a:endParaRPr>
          </a:p>
        </p:txBody>
      </p:sp>
      <p:sp>
        <p:nvSpPr>
          <p:cNvPr id="29" name="テキスト ボックス 28">
            <a:extLst>
              <a:ext uri="{FF2B5EF4-FFF2-40B4-BE49-F238E27FC236}">
                <a16:creationId xmlns:a16="http://schemas.microsoft.com/office/drawing/2014/main" id="{B790D19F-A5F6-CFCB-B55D-044435CD1D28}"/>
              </a:ext>
            </a:extLst>
          </p:cNvPr>
          <p:cNvSpPr txBox="1"/>
          <p:nvPr/>
        </p:nvSpPr>
        <p:spPr>
          <a:xfrm>
            <a:off x="5621883" y="3802173"/>
            <a:ext cx="1056700" cy="246221"/>
          </a:xfrm>
          <a:prstGeom prst="rect">
            <a:avLst/>
          </a:prstGeom>
          <a:noFill/>
        </p:spPr>
        <p:txBody>
          <a:bodyPr wrap="none" rtlCol="0">
            <a:spAutoFit/>
          </a:bodyPr>
          <a:lstStyle/>
          <a:p>
            <a:r>
              <a:rPr kumimoji="1" lang="en-US" altLang="ja-JP" sz="1000" dirty="0">
                <a:latin typeface="Arial" panose="020B0604020202020204" pitchFamily="34" charset="0"/>
                <a:cs typeface="Arial" panose="020B0604020202020204" pitchFamily="34" charset="0"/>
              </a:rPr>
              <a:t>Aliphatic region</a:t>
            </a:r>
            <a:endParaRPr kumimoji="1" lang="ja-JP" altLang="en-US" sz="1000" dirty="0">
              <a:solidFill>
                <a:srgbClr val="FF0000"/>
              </a:solidFill>
              <a:latin typeface="Arial" panose="020B0604020202020204" pitchFamily="34" charset="0"/>
              <a:cs typeface="Arial" panose="020B0604020202020204" pitchFamily="34" charset="0"/>
            </a:endParaRPr>
          </a:p>
        </p:txBody>
      </p:sp>
      <p:sp>
        <p:nvSpPr>
          <p:cNvPr id="33" name="テキスト ボックス 32">
            <a:extLst>
              <a:ext uri="{FF2B5EF4-FFF2-40B4-BE49-F238E27FC236}">
                <a16:creationId xmlns:a16="http://schemas.microsoft.com/office/drawing/2014/main" id="{6A501E86-57CF-BFB7-BD68-8D47383FEE33}"/>
              </a:ext>
            </a:extLst>
          </p:cNvPr>
          <p:cNvSpPr txBox="1"/>
          <p:nvPr/>
        </p:nvSpPr>
        <p:spPr>
          <a:xfrm>
            <a:off x="821365" y="7814868"/>
            <a:ext cx="1088760" cy="400110"/>
          </a:xfrm>
          <a:prstGeom prst="rect">
            <a:avLst/>
          </a:prstGeom>
          <a:noFill/>
        </p:spPr>
        <p:txBody>
          <a:bodyPr wrap="none" rtlCol="0">
            <a:spAutoFit/>
          </a:bodyPr>
          <a:lstStyle/>
          <a:p>
            <a:r>
              <a:rPr kumimoji="1" lang="en-US" altLang="ja-JP" sz="1000" dirty="0">
                <a:latin typeface="Arial" panose="020B0604020202020204" pitchFamily="34" charset="0"/>
                <a:cs typeface="Arial" panose="020B0604020202020204" pitchFamily="34" charset="0"/>
              </a:rPr>
              <a:t>USP-H(porcine)</a:t>
            </a:r>
          </a:p>
          <a:p>
            <a:r>
              <a:rPr kumimoji="1" lang="en-US" altLang="ja-JP" sz="1000" dirty="0">
                <a:solidFill>
                  <a:srgbClr val="FF0000"/>
                </a:solidFill>
                <a:latin typeface="Arial" panose="020B0604020202020204" pitchFamily="34" charset="0"/>
                <a:cs typeface="Arial" panose="020B0604020202020204" pitchFamily="34" charset="0"/>
              </a:rPr>
              <a:t>BEH</a:t>
            </a:r>
            <a:endParaRPr kumimoji="1" lang="ja-JP" altLang="en-US" sz="1000" dirty="0">
              <a:solidFill>
                <a:srgbClr val="FF0000"/>
              </a:solidFill>
              <a:latin typeface="Arial" panose="020B0604020202020204" pitchFamily="34" charset="0"/>
              <a:cs typeface="Arial" panose="020B0604020202020204" pitchFamily="34" charset="0"/>
            </a:endParaRPr>
          </a:p>
        </p:txBody>
      </p:sp>
      <p:cxnSp>
        <p:nvCxnSpPr>
          <p:cNvPr id="34" name="直線矢印コネクタ 33">
            <a:extLst>
              <a:ext uri="{FF2B5EF4-FFF2-40B4-BE49-F238E27FC236}">
                <a16:creationId xmlns:a16="http://schemas.microsoft.com/office/drawing/2014/main" id="{7EEC7A3E-90B6-E028-C281-1D6BCB36EF46}"/>
              </a:ext>
            </a:extLst>
          </p:cNvPr>
          <p:cNvCxnSpPr>
            <a:cxnSpLocks/>
          </p:cNvCxnSpPr>
          <p:nvPr/>
        </p:nvCxnSpPr>
        <p:spPr>
          <a:xfrm>
            <a:off x="3209840" y="8547788"/>
            <a:ext cx="1160493" cy="5023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5" name="直線矢印コネクタ 34">
            <a:extLst>
              <a:ext uri="{FF2B5EF4-FFF2-40B4-BE49-F238E27FC236}">
                <a16:creationId xmlns:a16="http://schemas.microsoft.com/office/drawing/2014/main" id="{995BB10D-9D08-F95F-3287-293BB2BCD619}"/>
              </a:ext>
            </a:extLst>
          </p:cNvPr>
          <p:cNvCxnSpPr>
            <a:cxnSpLocks/>
          </p:cNvCxnSpPr>
          <p:nvPr/>
        </p:nvCxnSpPr>
        <p:spPr>
          <a:xfrm flipH="1">
            <a:off x="1848969" y="8513044"/>
            <a:ext cx="773823" cy="52227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6" name="テキスト ボックス 35">
            <a:extLst>
              <a:ext uri="{FF2B5EF4-FFF2-40B4-BE49-F238E27FC236}">
                <a16:creationId xmlns:a16="http://schemas.microsoft.com/office/drawing/2014/main" id="{3CEA14E3-2F54-257B-D4DE-6EA614A92582}"/>
              </a:ext>
            </a:extLst>
          </p:cNvPr>
          <p:cNvSpPr txBox="1"/>
          <p:nvPr/>
        </p:nvSpPr>
        <p:spPr>
          <a:xfrm>
            <a:off x="654610" y="8806705"/>
            <a:ext cx="1114408" cy="246221"/>
          </a:xfrm>
          <a:prstGeom prst="rect">
            <a:avLst/>
          </a:prstGeom>
          <a:noFill/>
        </p:spPr>
        <p:txBody>
          <a:bodyPr wrap="none" rtlCol="0">
            <a:spAutoFit/>
          </a:bodyPr>
          <a:lstStyle/>
          <a:p>
            <a:r>
              <a:rPr kumimoji="1" lang="en-US" altLang="ja-JP" sz="1000" dirty="0">
                <a:latin typeface="Arial" panose="020B0604020202020204" pitchFamily="34" charset="0"/>
                <a:cs typeface="Arial" panose="020B0604020202020204" pitchFamily="34" charset="0"/>
              </a:rPr>
              <a:t>Anomeric region</a:t>
            </a:r>
            <a:endParaRPr kumimoji="1" lang="ja-JP" altLang="en-US" sz="1000" dirty="0">
              <a:solidFill>
                <a:srgbClr val="FF0000"/>
              </a:solidFill>
              <a:latin typeface="Arial" panose="020B0604020202020204" pitchFamily="34" charset="0"/>
              <a:cs typeface="Arial" panose="020B0604020202020204" pitchFamily="34" charset="0"/>
            </a:endParaRPr>
          </a:p>
        </p:txBody>
      </p:sp>
      <p:sp>
        <p:nvSpPr>
          <p:cNvPr id="37" name="テキスト ボックス 36">
            <a:extLst>
              <a:ext uri="{FF2B5EF4-FFF2-40B4-BE49-F238E27FC236}">
                <a16:creationId xmlns:a16="http://schemas.microsoft.com/office/drawing/2014/main" id="{9582CB49-9A5F-2337-4F4A-868D121BA478}"/>
              </a:ext>
            </a:extLst>
          </p:cNvPr>
          <p:cNvSpPr txBox="1"/>
          <p:nvPr/>
        </p:nvSpPr>
        <p:spPr>
          <a:xfrm>
            <a:off x="5596134" y="8824318"/>
            <a:ext cx="1056700" cy="246221"/>
          </a:xfrm>
          <a:prstGeom prst="rect">
            <a:avLst/>
          </a:prstGeom>
          <a:noFill/>
        </p:spPr>
        <p:txBody>
          <a:bodyPr wrap="none" rtlCol="0">
            <a:spAutoFit/>
          </a:bodyPr>
          <a:lstStyle/>
          <a:p>
            <a:r>
              <a:rPr kumimoji="1" lang="en-US" altLang="ja-JP" sz="1000" dirty="0">
                <a:latin typeface="Arial" panose="020B0604020202020204" pitchFamily="34" charset="0"/>
                <a:cs typeface="Arial" panose="020B0604020202020204" pitchFamily="34" charset="0"/>
              </a:rPr>
              <a:t>Aliphatic region</a:t>
            </a:r>
            <a:endParaRPr kumimoji="1" lang="ja-JP" altLang="en-US" sz="1000" dirty="0">
              <a:solidFill>
                <a:srgbClr val="FF0000"/>
              </a:solidFill>
              <a:latin typeface="Arial" panose="020B0604020202020204" pitchFamily="34" charset="0"/>
              <a:cs typeface="Arial" panose="020B0604020202020204" pitchFamily="34" charset="0"/>
            </a:endParaRPr>
          </a:p>
        </p:txBody>
      </p:sp>
      <p:sp>
        <p:nvSpPr>
          <p:cNvPr id="38" name="正方形/長方形 37">
            <a:extLst>
              <a:ext uri="{FF2B5EF4-FFF2-40B4-BE49-F238E27FC236}">
                <a16:creationId xmlns:a16="http://schemas.microsoft.com/office/drawing/2014/main" id="{A17D9FAE-632A-DAF2-9238-4813E494080B}"/>
              </a:ext>
            </a:extLst>
          </p:cNvPr>
          <p:cNvSpPr/>
          <p:nvPr/>
        </p:nvSpPr>
        <p:spPr>
          <a:xfrm>
            <a:off x="2685739" y="6846865"/>
            <a:ext cx="918793" cy="1700923"/>
          </a:xfrm>
          <a:prstGeom prst="rect">
            <a:avLst/>
          </a:prstGeom>
          <a:noFill/>
          <a:ln w="3175">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noFill/>
            </a:endParaRPr>
          </a:p>
        </p:txBody>
      </p:sp>
      <p:sp>
        <p:nvSpPr>
          <p:cNvPr id="39" name="正方形/長方形 38">
            <a:extLst>
              <a:ext uri="{FF2B5EF4-FFF2-40B4-BE49-F238E27FC236}">
                <a16:creationId xmlns:a16="http://schemas.microsoft.com/office/drawing/2014/main" id="{07537EBC-13C1-3149-26EA-E402A9D10F3D}"/>
              </a:ext>
            </a:extLst>
          </p:cNvPr>
          <p:cNvSpPr/>
          <p:nvPr/>
        </p:nvSpPr>
        <p:spPr>
          <a:xfrm>
            <a:off x="2342284" y="6815366"/>
            <a:ext cx="578158" cy="1683176"/>
          </a:xfrm>
          <a:prstGeom prst="rect">
            <a:avLst/>
          </a:prstGeom>
          <a:noFill/>
          <a:ln w="3175">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noFill/>
            </a:endParaRPr>
          </a:p>
        </p:txBody>
      </p:sp>
      <p:pic>
        <p:nvPicPr>
          <p:cNvPr id="4" name="図 3">
            <a:extLst>
              <a:ext uri="{FF2B5EF4-FFF2-40B4-BE49-F238E27FC236}">
                <a16:creationId xmlns:a16="http://schemas.microsoft.com/office/drawing/2014/main" id="{9AC5BDCB-C985-3377-A5AC-F91E6FE9850E}"/>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657433" y="4179216"/>
            <a:ext cx="2673477" cy="1888998"/>
          </a:xfrm>
          <a:prstGeom prst="rect">
            <a:avLst/>
          </a:prstGeom>
        </p:spPr>
      </p:pic>
      <p:pic>
        <p:nvPicPr>
          <p:cNvPr id="5" name="図 4">
            <a:extLst>
              <a:ext uri="{FF2B5EF4-FFF2-40B4-BE49-F238E27FC236}">
                <a16:creationId xmlns:a16="http://schemas.microsoft.com/office/drawing/2014/main" id="{57648EE5-FB0D-2BE2-B6FE-1A38929434C1}"/>
              </a:ext>
            </a:extLst>
          </p:cNvPr>
          <p:cNvPicPr>
            <a:picLocks noChangeAspect="1"/>
          </p:cNvPicPr>
          <p:nvPr/>
        </p:nvPicPr>
        <p:blipFill>
          <a:blip r:embed="rId6">
            <a:extLst>
              <a:ext uri="{BEBA8EAE-BF5A-486C-A8C5-ECC9F3942E4B}">
                <a14:imgProps xmlns:a14="http://schemas.microsoft.com/office/drawing/2010/main">
                  <a14:imgLayer r:embed="rId7">
                    <a14:imgEffect>
                      <a14:saturation sat="400000"/>
                    </a14:imgEffect>
                  </a14:imgLayer>
                </a14:imgProps>
              </a:ext>
            </a:extLst>
          </a:blip>
          <a:stretch>
            <a:fillRect/>
          </a:stretch>
        </p:blipFill>
        <p:spPr>
          <a:xfrm>
            <a:off x="3790086" y="4179216"/>
            <a:ext cx="2673477" cy="1888998"/>
          </a:xfrm>
          <a:prstGeom prst="rect">
            <a:avLst/>
          </a:prstGeom>
        </p:spPr>
      </p:pic>
      <p:pic>
        <p:nvPicPr>
          <p:cNvPr id="6" name="図 5">
            <a:extLst>
              <a:ext uri="{FF2B5EF4-FFF2-40B4-BE49-F238E27FC236}">
                <a16:creationId xmlns:a16="http://schemas.microsoft.com/office/drawing/2014/main" id="{E34597A5-9D4B-8113-7B36-DEAD790BE434}"/>
              </a:ext>
            </a:extLst>
          </p:cNvPr>
          <p:cNvPicPr>
            <a:picLocks noChangeAspect="1"/>
          </p:cNvPicPr>
          <p:nvPr/>
        </p:nvPicPr>
        <p:blipFill>
          <a:blip r:embed="rId8">
            <a:extLst>
              <a:ext uri="{BEBA8EAE-BF5A-486C-A8C5-ECC9F3942E4B}">
                <a14:imgProps xmlns:a14="http://schemas.microsoft.com/office/drawing/2010/main">
                  <a14:imgLayer r:embed="rId9">
                    <a14:imgEffect>
                      <a14:saturation sat="400000"/>
                    </a14:imgEffect>
                  </a14:imgLayer>
                </a14:imgProps>
              </a:ext>
            </a:extLst>
          </a:blip>
          <a:stretch>
            <a:fillRect/>
          </a:stretch>
        </p:blipFill>
        <p:spPr>
          <a:xfrm>
            <a:off x="720350" y="9189309"/>
            <a:ext cx="2673477" cy="1888998"/>
          </a:xfrm>
          <a:prstGeom prst="rect">
            <a:avLst/>
          </a:prstGeom>
        </p:spPr>
      </p:pic>
      <p:pic>
        <p:nvPicPr>
          <p:cNvPr id="30" name="図 29">
            <a:extLst>
              <a:ext uri="{FF2B5EF4-FFF2-40B4-BE49-F238E27FC236}">
                <a16:creationId xmlns:a16="http://schemas.microsoft.com/office/drawing/2014/main" id="{96E891C7-1B20-5871-1B93-B272F8B708D3}"/>
              </a:ext>
            </a:extLst>
          </p:cNvPr>
          <p:cNvPicPr>
            <a:picLocks noChangeAspect="1"/>
          </p:cNvPicPr>
          <p:nvPr/>
        </p:nvPicPr>
        <p:blipFill>
          <a:blip r:embed="rId10">
            <a:extLst>
              <a:ext uri="{BEBA8EAE-BF5A-486C-A8C5-ECC9F3942E4B}">
                <a14:imgProps xmlns:a14="http://schemas.microsoft.com/office/drawing/2010/main">
                  <a14:imgLayer r:embed="rId11">
                    <a14:imgEffect>
                      <a14:saturation sat="400000"/>
                    </a14:imgEffect>
                  </a14:imgLayer>
                </a14:imgProps>
              </a:ext>
            </a:extLst>
          </a:blip>
          <a:stretch>
            <a:fillRect/>
          </a:stretch>
        </p:blipFill>
        <p:spPr>
          <a:xfrm>
            <a:off x="3790085" y="9189309"/>
            <a:ext cx="2673477" cy="1888998"/>
          </a:xfrm>
          <a:prstGeom prst="rect">
            <a:avLst/>
          </a:prstGeom>
        </p:spPr>
      </p:pic>
    </p:spTree>
    <p:extLst>
      <p:ext uri="{BB962C8B-B14F-4D97-AF65-F5344CB8AC3E}">
        <p14:creationId xmlns:p14="http://schemas.microsoft.com/office/powerpoint/2010/main" val="33689872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3E9455DD-F370-1CFB-CDEF-67B3D861C34B}"/>
              </a:ext>
            </a:extLst>
          </p:cNvPr>
          <p:cNvSpPr txBox="1"/>
          <p:nvPr/>
        </p:nvSpPr>
        <p:spPr>
          <a:xfrm>
            <a:off x="160949" y="656461"/>
            <a:ext cx="6576833" cy="523220"/>
          </a:xfrm>
          <a:prstGeom prst="rect">
            <a:avLst/>
          </a:prstGeom>
          <a:noFill/>
        </p:spPr>
        <p:txBody>
          <a:bodyPr wrap="square" rtlCol="0">
            <a:spAutoFit/>
          </a:bodyPr>
          <a:lstStyle/>
          <a:p>
            <a:r>
              <a:rPr kumimoji="1" lang="en-US" altLang="ja-JP" sz="1400" b="1" dirty="0">
                <a:latin typeface="Arial" panose="020B0604020202020204" pitchFamily="34" charset="0"/>
                <a:cs typeface="Arial" panose="020B0604020202020204" pitchFamily="34" charset="0"/>
              </a:rPr>
              <a:t>Supplementary Fig. 1</a:t>
            </a:r>
            <a:r>
              <a:rPr kumimoji="1" lang="ja-JP" altLang="en-US" sz="1400" b="1" dirty="0">
                <a:latin typeface="Arial" panose="020B0604020202020204" pitchFamily="34" charset="0"/>
                <a:cs typeface="Arial" panose="020B0604020202020204" pitchFamily="34" charset="0"/>
              </a:rPr>
              <a:t>　</a:t>
            </a:r>
            <a:r>
              <a:rPr kumimoji="1" lang="en-US" altLang="ja-JP" sz="1400" b="1" dirty="0">
                <a:latin typeface="Arial" panose="020B0604020202020204" pitchFamily="34" charset="0"/>
                <a:cs typeface="Arial" panose="020B0604020202020204" pitchFamily="34" charset="0"/>
              </a:rPr>
              <a:t>Process robustness against variations in cell biomass</a:t>
            </a:r>
            <a:endParaRPr kumimoji="1" lang="ja-JP" altLang="en-US" sz="1400" b="1" dirty="0">
              <a:latin typeface="Arial" panose="020B0604020202020204" pitchFamily="34" charset="0"/>
              <a:cs typeface="Arial" panose="020B0604020202020204" pitchFamily="34" charset="0"/>
            </a:endParaRPr>
          </a:p>
        </p:txBody>
      </p:sp>
      <p:graphicFrame>
        <p:nvGraphicFramePr>
          <p:cNvPr id="3" name="表 2">
            <a:extLst>
              <a:ext uri="{FF2B5EF4-FFF2-40B4-BE49-F238E27FC236}">
                <a16:creationId xmlns:a16="http://schemas.microsoft.com/office/drawing/2014/main" id="{C9464D75-7543-A1AC-DF49-A5C3E33801AE}"/>
              </a:ext>
            </a:extLst>
          </p:cNvPr>
          <p:cNvGraphicFramePr>
            <a:graphicFrameLocks noGrp="1"/>
          </p:cNvGraphicFramePr>
          <p:nvPr>
            <p:extLst>
              <p:ext uri="{D42A27DB-BD31-4B8C-83A1-F6EECF244321}">
                <p14:modId xmlns:p14="http://schemas.microsoft.com/office/powerpoint/2010/main" val="1997087648"/>
              </p:ext>
            </p:extLst>
          </p:nvPr>
        </p:nvGraphicFramePr>
        <p:xfrm>
          <a:off x="199053" y="3864308"/>
          <a:ext cx="6456852" cy="2645133"/>
        </p:xfrm>
        <a:graphic>
          <a:graphicData uri="http://schemas.openxmlformats.org/drawingml/2006/table">
            <a:tbl>
              <a:tblPr firstRow="1" bandRow="1">
                <a:tableStyleId>{5C22544A-7EE6-4342-B048-85BDC9FD1C3A}</a:tableStyleId>
              </a:tblPr>
              <a:tblGrid>
                <a:gridCol w="935826">
                  <a:extLst>
                    <a:ext uri="{9D8B030D-6E8A-4147-A177-3AD203B41FA5}">
                      <a16:colId xmlns:a16="http://schemas.microsoft.com/office/drawing/2014/main" val="1117459091"/>
                    </a:ext>
                  </a:extLst>
                </a:gridCol>
                <a:gridCol w="920171">
                  <a:extLst>
                    <a:ext uri="{9D8B030D-6E8A-4147-A177-3AD203B41FA5}">
                      <a16:colId xmlns:a16="http://schemas.microsoft.com/office/drawing/2014/main" val="3390021903"/>
                    </a:ext>
                  </a:extLst>
                </a:gridCol>
                <a:gridCol w="920171">
                  <a:extLst>
                    <a:ext uri="{9D8B030D-6E8A-4147-A177-3AD203B41FA5}">
                      <a16:colId xmlns:a16="http://schemas.microsoft.com/office/drawing/2014/main" val="925297858"/>
                    </a:ext>
                  </a:extLst>
                </a:gridCol>
                <a:gridCol w="920171">
                  <a:extLst>
                    <a:ext uri="{9D8B030D-6E8A-4147-A177-3AD203B41FA5}">
                      <a16:colId xmlns:a16="http://schemas.microsoft.com/office/drawing/2014/main" val="1377504450"/>
                    </a:ext>
                  </a:extLst>
                </a:gridCol>
                <a:gridCol w="920171">
                  <a:extLst>
                    <a:ext uri="{9D8B030D-6E8A-4147-A177-3AD203B41FA5}">
                      <a16:colId xmlns:a16="http://schemas.microsoft.com/office/drawing/2014/main" val="3618512322"/>
                    </a:ext>
                  </a:extLst>
                </a:gridCol>
                <a:gridCol w="920171">
                  <a:extLst>
                    <a:ext uri="{9D8B030D-6E8A-4147-A177-3AD203B41FA5}">
                      <a16:colId xmlns:a16="http://schemas.microsoft.com/office/drawing/2014/main" val="2452012836"/>
                    </a:ext>
                  </a:extLst>
                </a:gridCol>
                <a:gridCol w="920171">
                  <a:extLst>
                    <a:ext uri="{9D8B030D-6E8A-4147-A177-3AD203B41FA5}">
                      <a16:colId xmlns:a16="http://schemas.microsoft.com/office/drawing/2014/main" val="43419466"/>
                    </a:ext>
                  </a:extLst>
                </a:gridCol>
              </a:tblGrid>
              <a:tr h="501489">
                <a:tc>
                  <a:txBody>
                    <a:bodyPr/>
                    <a:lstStyle/>
                    <a:p>
                      <a:endParaRPr kumimoji="1" lang="ja-JP" alt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100" b="0" dirty="0" err="1">
                          <a:solidFill>
                            <a:schemeClr val="tx1"/>
                          </a:solidFill>
                          <a:latin typeface="Arial" panose="020B0604020202020204" pitchFamily="34" charset="0"/>
                          <a:cs typeface="Arial" panose="020B0604020202020204" pitchFamily="34" charset="0"/>
                        </a:rPr>
                        <a:t>KM101</a:t>
                      </a:r>
                      <a:r>
                        <a:rPr kumimoji="1" lang="en-US" altLang="ja-JP" sz="1100" b="0" dirty="0">
                          <a:solidFill>
                            <a:schemeClr val="tx1"/>
                          </a:solidFill>
                          <a:latin typeface="Arial" panose="020B0604020202020204" pitchFamily="34" charset="0"/>
                          <a:cs typeface="Arial" panose="020B0604020202020204" pitchFamily="34" charset="0"/>
                        </a:rPr>
                        <a:t>-1</a:t>
                      </a:r>
                      <a:endParaRPr kumimoji="1" lang="ja-JP" altLang="en-US" sz="11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100" b="0" dirty="0" err="1">
                          <a:solidFill>
                            <a:schemeClr val="tx1"/>
                          </a:solidFill>
                          <a:latin typeface="Arial" panose="020B0604020202020204" pitchFamily="34" charset="0"/>
                          <a:cs typeface="Arial" panose="020B0604020202020204" pitchFamily="34" charset="0"/>
                        </a:rPr>
                        <a:t>KM33</a:t>
                      </a:r>
                      <a:r>
                        <a:rPr kumimoji="1" lang="en-US" altLang="ja-JP" sz="1100" b="0" dirty="0">
                          <a:solidFill>
                            <a:schemeClr val="tx1"/>
                          </a:solidFill>
                          <a:latin typeface="Arial" panose="020B0604020202020204" pitchFamily="34" charset="0"/>
                          <a:cs typeface="Arial" panose="020B0604020202020204" pitchFamily="34" charset="0"/>
                        </a:rPr>
                        <a:t> (NST)</a:t>
                      </a:r>
                      <a:endParaRPr kumimoji="1" lang="ja-JP" altLang="en-US" sz="11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100" b="0" dirty="0" err="1">
                          <a:solidFill>
                            <a:schemeClr val="tx1"/>
                          </a:solidFill>
                          <a:latin typeface="Arial" panose="020B0604020202020204" pitchFamily="34" charset="0"/>
                          <a:cs typeface="Arial" panose="020B0604020202020204" pitchFamily="34" charset="0"/>
                        </a:rPr>
                        <a:t>KM34</a:t>
                      </a:r>
                      <a:r>
                        <a:rPr kumimoji="1" lang="en-US" altLang="ja-JP" sz="1100" b="0" dirty="0">
                          <a:solidFill>
                            <a:schemeClr val="tx1"/>
                          </a:solidFill>
                          <a:latin typeface="Arial" panose="020B0604020202020204" pitchFamily="34" charset="0"/>
                          <a:cs typeface="Arial" panose="020B0604020202020204" pitchFamily="34" charset="0"/>
                        </a:rPr>
                        <a:t> (</a:t>
                      </a:r>
                      <a:r>
                        <a:rPr kumimoji="1" lang="en-US" altLang="ja-JP" sz="1100" b="0" dirty="0" err="1">
                          <a:solidFill>
                            <a:schemeClr val="tx1"/>
                          </a:solidFill>
                          <a:latin typeface="Arial" panose="020B0604020202020204" pitchFamily="34" charset="0"/>
                          <a:cs typeface="Arial" panose="020B0604020202020204" pitchFamily="34" charset="0"/>
                        </a:rPr>
                        <a:t>C5</a:t>
                      </a:r>
                      <a:r>
                        <a:rPr kumimoji="1" lang="en-US" altLang="ja-JP" sz="1100" b="0" dirty="0">
                          <a:solidFill>
                            <a:schemeClr val="tx1"/>
                          </a:solidFill>
                          <a:latin typeface="Arial" panose="020B0604020202020204" pitchFamily="34" charset="0"/>
                          <a:cs typeface="Arial" panose="020B0604020202020204" pitchFamily="34" charset="0"/>
                        </a:rPr>
                        <a:t>)</a:t>
                      </a:r>
                      <a:endParaRPr kumimoji="1" lang="ja-JP" altLang="en-US" sz="11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100" b="0" dirty="0" err="1">
                          <a:solidFill>
                            <a:schemeClr val="tx1"/>
                          </a:solidFill>
                          <a:latin typeface="Arial" panose="020B0604020202020204" pitchFamily="34" charset="0"/>
                          <a:cs typeface="Arial" panose="020B0604020202020204" pitchFamily="34" charset="0"/>
                        </a:rPr>
                        <a:t>KM35</a:t>
                      </a:r>
                      <a:r>
                        <a:rPr kumimoji="1" lang="en-US" altLang="ja-JP" sz="1100" b="0" dirty="0">
                          <a:solidFill>
                            <a:schemeClr val="tx1"/>
                          </a:solidFill>
                          <a:latin typeface="Arial" panose="020B0604020202020204" pitchFamily="34" charset="0"/>
                          <a:cs typeface="Arial" panose="020B0604020202020204" pitchFamily="34" charset="0"/>
                        </a:rPr>
                        <a:t> (</a:t>
                      </a:r>
                      <a:r>
                        <a:rPr kumimoji="1" lang="en-US" altLang="ja-JP" sz="1100" b="0" dirty="0" err="1">
                          <a:solidFill>
                            <a:schemeClr val="tx1"/>
                          </a:solidFill>
                          <a:latin typeface="Arial" panose="020B0604020202020204" pitchFamily="34" charset="0"/>
                          <a:cs typeface="Arial" panose="020B0604020202020204" pitchFamily="34" charset="0"/>
                        </a:rPr>
                        <a:t>2OST</a:t>
                      </a:r>
                      <a:r>
                        <a:rPr kumimoji="1" lang="en-US" altLang="ja-JP" sz="1100" b="0" dirty="0">
                          <a:solidFill>
                            <a:schemeClr val="tx1"/>
                          </a:solidFill>
                          <a:latin typeface="Arial" panose="020B0604020202020204" pitchFamily="34" charset="0"/>
                          <a:cs typeface="Arial" panose="020B0604020202020204" pitchFamily="34" charset="0"/>
                        </a:rPr>
                        <a:t>)</a:t>
                      </a:r>
                      <a:endParaRPr kumimoji="1" lang="ja-JP" altLang="en-US" sz="11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100" b="0" dirty="0" err="1">
                          <a:solidFill>
                            <a:schemeClr val="tx1"/>
                          </a:solidFill>
                          <a:latin typeface="Arial" panose="020B0604020202020204" pitchFamily="34" charset="0"/>
                          <a:cs typeface="Arial" panose="020B0604020202020204" pitchFamily="34" charset="0"/>
                        </a:rPr>
                        <a:t>KM36</a:t>
                      </a:r>
                      <a:r>
                        <a:rPr kumimoji="1" lang="en-US" altLang="ja-JP" sz="1100" b="0" dirty="0">
                          <a:solidFill>
                            <a:schemeClr val="tx1"/>
                          </a:solidFill>
                          <a:latin typeface="Arial" panose="020B0604020202020204" pitchFamily="34" charset="0"/>
                          <a:cs typeface="Arial" panose="020B0604020202020204" pitchFamily="34" charset="0"/>
                        </a:rPr>
                        <a:t> (</a:t>
                      </a:r>
                      <a:r>
                        <a:rPr kumimoji="1" lang="en-US" altLang="ja-JP" sz="1100" b="0" dirty="0" err="1">
                          <a:solidFill>
                            <a:schemeClr val="tx1"/>
                          </a:solidFill>
                          <a:latin typeface="Arial" panose="020B0604020202020204" pitchFamily="34" charset="0"/>
                          <a:cs typeface="Arial" panose="020B0604020202020204" pitchFamily="34" charset="0"/>
                        </a:rPr>
                        <a:t>6OST</a:t>
                      </a:r>
                      <a:r>
                        <a:rPr kumimoji="1" lang="en-US" altLang="ja-JP" sz="1100" b="0" dirty="0">
                          <a:solidFill>
                            <a:schemeClr val="tx1"/>
                          </a:solidFill>
                          <a:latin typeface="Arial" panose="020B0604020202020204" pitchFamily="34" charset="0"/>
                          <a:cs typeface="Arial" panose="020B0604020202020204" pitchFamily="34" charset="0"/>
                        </a:rPr>
                        <a:t>)</a:t>
                      </a:r>
                      <a:endParaRPr kumimoji="1" lang="ja-JP" altLang="en-US" sz="11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100" b="0" dirty="0">
                          <a:solidFill>
                            <a:schemeClr val="tx1"/>
                          </a:solidFill>
                          <a:latin typeface="Arial" panose="020B0604020202020204" pitchFamily="34" charset="0"/>
                          <a:cs typeface="Arial" panose="020B0604020202020204" pitchFamily="34" charset="0"/>
                        </a:rPr>
                        <a:t>Control</a:t>
                      </a:r>
                      <a:endParaRPr kumimoji="1" lang="ja-JP" altLang="en-US" sz="11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21505085"/>
                  </a:ext>
                </a:extLst>
              </a:tr>
              <a:tr h="1071822">
                <a:tc>
                  <a:txBody>
                    <a:bodyPr/>
                    <a:lstStyle/>
                    <a:p>
                      <a:pPr marL="0" lvl="1" algn="l"/>
                      <a:r>
                        <a:rPr kumimoji="1" lang="en-US" altLang="ja-JP" sz="1100" dirty="0">
                          <a:latin typeface="Arial" panose="020B0604020202020204" pitchFamily="34" charset="0"/>
                          <a:cs typeface="Arial" panose="020B0604020202020204" pitchFamily="34" charset="0"/>
                        </a:rPr>
                        <a:t>Increase</a:t>
                      </a:r>
                      <a:endParaRPr kumimoji="1" lang="ja-JP" altLang="en-US" sz="11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endParaRPr kumimoji="1" lang="ja-JP" alt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20708862"/>
                  </a:ext>
                </a:extLst>
              </a:tr>
              <a:tr h="1071822">
                <a:tc>
                  <a:txBody>
                    <a:bodyPr/>
                    <a:lstStyle/>
                    <a:p>
                      <a:pPr marL="0" lvl="1" algn="l"/>
                      <a:r>
                        <a:rPr kumimoji="1" lang="en-US" altLang="ja-JP" sz="1100" dirty="0">
                          <a:latin typeface="Arial" panose="020B0604020202020204" pitchFamily="34" charset="0"/>
                          <a:cs typeface="Arial" panose="020B0604020202020204" pitchFamily="34" charset="0"/>
                        </a:rPr>
                        <a:t>Decrease</a:t>
                      </a:r>
                      <a:endParaRPr kumimoji="1" lang="ja-JP" altLang="en-US" sz="11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2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43507"/>
                  </a:ext>
                </a:extLst>
              </a:tr>
            </a:tbl>
          </a:graphicData>
        </a:graphic>
      </p:graphicFrame>
      <p:graphicFrame>
        <p:nvGraphicFramePr>
          <p:cNvPr id="4" name="グラフ 3">
            <a:extLst>
              <a:ext uri="{FF2B5EF4-FFF2-40B4-BE49-F238E27FC236}">
                <a16:creationId xmlns:a16="http://schemas.microsoft.com/office/drawing/2014/main" id="{039537F9-DDF3-7531-DC77-A646C6490D9B}"/>
              </a:ext>
            </a:extLst>
          </p:cNvPr>
          <p:cNvGraphicFramePr>
            <a:graphicFrameLocks/>
          </p:cNvGraphicFramePr>
          <p:nvPr>
            <p:extLst>
              <p:ext uri="{D42A27DB-BD31-4B8C-83A1-F6EECF244321}">
                <p14:modId xmlns:p14="http://schemas.microsoft.com/office/powerpoint/2010/main" val="1942619944"/>
              </p:ext>
            </p:extLst>
          </p:nvPr>
        </p:nvGraphicFramePr>
        <p:xfrm>
          <a:off x="737294" y="4309212"/>
          <a:ext cx="1642748" cy="98950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グラフ 4">
            <a:extLst>
              <a:ext uri="{FF2B5EF4-FFF2-40B4-BE49-F238E27FC236}">
                <a16:creationId xmlns:a16="http://schemas.microsoft.com/office/drawing/2014/main" id="{81C26960-5E46-72E8-2A17-3B951C0A9977}"/>
              </a:ext>
            </a:extLst>
          </p:cNvPr>
          <p:cNvGraphicFramePr>
            <a:graphicFrameLocks/>
          </p:cNvGraphicFramePr>
          <p:nvPr>
            <p:extLst>
              <p:ext uri="{D42A27DB-BD31-4B8C-83A1-F6EECF244321}">
                <p14:modId xmlns:p14="http://schemas.microsoft.com/office/powerpoint/2010/main" val="1662664027"/>
              </p:ext>
            </p:extLst>
          </p:nvPr>
        </p:nvGraphicFramePr>
        <p:xfrm>
          <a:off x="720626" y="5380976"/>
          <a:ext cx="1642748" cy="98950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グラフ 5">
            <a:extLst>
              <a:ext uri="{FF2B5EF4-FFF2-40B4-BE49-F238E27FC236}">
                <a16:creationId xmlns:a16="http://schemas.microsoft.com/office/drawing/2014/main" id="{02F5C025-CA26-B735-6F85-811795BE82DA}"/>
              </a:ext>
            </a:extLst>
          </p:cNvPr>
          <p:cNvGraphicFramePr>
            <a:graphicFrameLocks/>
          </p:cNvGraphicFramePr>
          <p:nvPr>
            <p:extLst>
              <p:ext uri="{D42A27DB-BD31-4B8C-83A1-F6EECF244321}">
                <p14:modId xmlns:p14="http://schemas.microsoft.com/office/powerpoint/2010/main" val="3893381688"/>
              </p:ext>
            </p:extLst>
          </p:nvPr>
        </p:nvGraphicFramePr>
        <p:xfrm>
          <a:off x="1697590" y="5380976"/>
          <a:ext cx="1642748" cy="989503"/>
        </p:xfrm>
        <a:graphic>
          <a:graphicData uri="http://schemas.openxmlformats.org/drawingml/2006/chart">
            <c:chart xmlns:c="http://schemas.openxmlformats.org/drawingml/2006/chart" xmlns:r="http://schemas.openxmlformats.org/officeDocument/2006/relationships" r:id="rId4"/>
          </a:graphicData>
        </a:graphic>
      </p:graphicFrame>
      <p:cxnSp>
        <p:nvCxnSpPr>
          <p:cNvPr id="7" name="直線コネクタ 6">
            <a:extLst>
              <a:ext uri="{FF2B5EF4-FFF2-40B4-BE49-F238E27FC236}">
                <a16:creationId xmlns:a16="http://schemas.microsoft.com/office/drawing/2014/main" id="{8D84D0A0-837A-CB7B-4784-9D3416309503}"/>
              </a:ext>
            </a:extLst>
          </p:cNvPr>
          <p:cNvCxnSpPr>
            <a:cxnSpLocks/>
          </p:cNvCxnSpPr>
          <p:nvPr/>
        </p:nvCxnSpPr>
        <p:spPr>
          <a:xfrm flipH="1">
            <a:off x="2051061" y="4381877"/>
            <a:ext cx="932098" cy="10577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8" name="グラフ 7">
            <a:extLst>
              <a:ext uri="{FF2B5EF4-FFF2-40B4-BE49-F238E27FC236}">
                <a16:creationId xmlns:a16="http://schemas.microsoft.com/office/drawing/2014/main" id="{3065BA19-0BF3-1993-76B8-2274AC680671}"/>
              </a:ext>
            </a:extLst>
          </p:cNvPr>
          <p:cNvGraphicFramePr>
            <a:graphicFrameLocks/>
          </p:cNvGraphicFramePr>
          <p:nvPr>
            <p:extLst>
              <p:ext uri="{D42A27DB-BD31-4B8C-83A1-F6EECF244321}">
                <p14:modId xmlns:p14="http://schemas.microsoft.com/office/powerpoint/2010/main" val="4066589751"/>
              </p:ext>
            </p:extLst>
          </p:nvPr>
        </p:nvGraphicFramePr>
        <p:xfrm>
          <a:off x="2643897" y="4309212"/>
          <a:ext cx="1642748" cy="98950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グラフ 8">
            <a:extLst>
              <a:ext uri="{FF2B5EF4-FFF2-40B4-BE49-F238E27FC236}">
                <a16:creationId xmlns:a16="http://schemas.microsoft.com/office/drawing/2014/main" id="{61CC61E2-EB17-97E7-1958-7CC3929A4E01}"/>
              </a:ext>
            </a:extLst>
          </p:cNvPr>
          <p:cNvGraphicFramePr>
            <a:graphicFrameLocks/>
          </p:cNvGraphicFramePr>
          <p:nvPr>
            <p:extLst>
              <p:ext uri="{D42A27DB-BD31-4B8C-83A1-F6EECF244321}">
                <p14:modId xmlns:p14="http://schemas.microsoft.com/office/powerpoint/2010/main" val="1189469753"/>
              </p:ext>
            </p:extLst>
          </p:nvPr>
        </p:nvGraphicFramePr>
        <p:xfrm>
          <a:off x="2643897" y="5380976"/>
          <a:ext cx="1642748" cy="98950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0" name="グラフ 9">
            <a:extLst>
              <a:ext uri="{FF2B5EF4-FFF2-40B4-BE49-F238E27FC236}">
                <a16:creationId xmlns:a16="http://schemas.microsoft.com/office/drawing/2014/main" id="{1A65FC92-8870-96B2-8072-046D1F24914E}"/>
              </a:ext>
            </a:extLst>
          </p:cNvPr>
          <p:cNvGraphicFramePr>
            <a:graphicFrameLocks/>
          </p:cNvGraphicFramePr>
          <p:nvPr>
            <p:extLst>
              <p:ext uri="{D42A27DB-BD31-4B8C-83A1-F6EECF244321}">
                <p14:modId xmlns:p14="http://schemas.microsoft.com/office/powerpoint/2010/main" val="2137243722"/>
              </p:ext>
            </p:extLst>
          </p:nvPr>
        </p:nvGraphicFramePr>
        <p:xfrm>
          <a:off x="3571355" y="4309212"/>
          <a:ext cx="1642748" cy="989503"/>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1" name="グラフ 10">
            <a:extLst>
              <a:ext uri="{FF2B5EF4-FFF2-40B4-BE49-F238E27FC236}">
                <a16:creationId xmlns:a16="http://schemas.microsoft.com/office/drawing/2014/main" id="{F0DF9F7F-E138-19AD-17FA-53FD1E277BA5}"/>
              </a:ext>
            </a:extLst>
          </p:cNvPr>
          <p:cNvGraphicFramePr>
            <a:graphicFrameLocks/>
          </p:cNvGraphicFramePr>
          <p:nvPr>
            <p:extLst>
              <p:ext uri="{D42A27DB-BD31-4B8C-83A1-F6EECF244321}">
                <p14:modId xmlns:p14="http://schemas.microsoft.com/office/powerpoint/2010/main" val="1949253253"/>
              </p:ext>
            </p:extLst>
          </p:nvPr>
        </p:nvGraphicFramePr>
        <p:xfrm>
          <a:off x="3566301" y="5380976"/>
          <a:ext cx="1642748" cy="989503"/>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2" name="グラフ 11">
            <a:extLst>
              <a:ext uri="{FF2B5EF4-FFF2-40B4-BE49-F238E27FC236}">
                <a16:creationId xmlns:a16="http://schemas.microsoft.com/office/drawing/2014/main" id="{FC8B9318-8ABF-4FF7-6DA0-10622443FA4F}"/>
              </a:ext>
            </a:extLst>
          </p:cNvPr>
          <p:cNvGraphicFramePr>
            <a:graphicFrameLocks/>
          </p:cNvGraphicFramePr>
          <p:nvPr>
            <p:extLst>
              <p:ext uri="{D42A27DB-BD31-4B8C-83A1-F6EECF244321}">
                <p14:modId xmlns:p14="http://schemas.microsoft.com/office/powerpoint/2010/main" val="754992810"/>
              </p:ext>
            </p:extLst>
          </p:nvPr>
        </p:nvGraphicFramePr>
        <p:xfrm>
          <a:off x="4481253" y="5380976"/>
          <a:ext cx="1642748" cy="989503"/>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3" name="グラフ 12">
            <a:extLst>
              <a:ext uri="{FF2B5EF4-FFF2-40B4-BE49-F238E27FC236}">
                <a16:creationId xmlns:a16="http://schemas.microsoft.com/office/drawing/2014/main" id="{4102120A-5BDB-28B9-549C-E79010BF9AE6}"/>
              </a:ext>
            </a:extLst>
          </p:cNvPr>
          <p:cNvGraphicFramePr>
            <a:graphicFrameLocks/>
          </p:cNvGraphicFramePr>
          <p:nvPr>
            <p:extLst>
              <p:ext uri="{D42A27DB-BD31-4B8C-83A1-F6EECF244321}">
                <p14:modId xmlns:p14="http://schemas.microsoft.com/office/powerpoint/2010/main" val="3929759482"/>
              </p:ext>
            </p:extLst>
          </p:nvPr>
        </p:nvGraphicFramePr>
        <p:xfrm>
          <a:off x="4491504" y="4309212"/>
          <a:ext cx="1642748" cy="989503"/>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14" name="グラフ 13">
            <a:extLst>
              <a:ext uri="{FF2B5EF4-FFF2-40B4-BE49-F238E27FC236}">
                <a16:creationId xmlns:a16="http://schemas.microsoft.com/office/drawing/2014/main" id="{D4DD62FB-F7EA-2D67-4EB7-479C60EA576A}"/>
              </a:ext>
            </a:extLst>
          </p:cNvPr>
          <p:cNvGraphicFramePr>
            <a:graphicFrameLocks/>
          </p:cNvGraphicFramePr>
          <p:nvPr>
            <p:extLst>
              <p:ext uri="{D42A27DB-BD31-4B8C-83A1-F6EECF244321}">
                <p14:modId xmlns:p14="http://schemas.microsoft.com/office/powerpoint/2010/main" val="3539028176"/>
              </p:ext>
            </p:extLst>
          </p:nvPr>
        </p:nvGraphicFramePr>
        <p:xfrm>
          <a:off x="5302096" y="4656387"/>
          <a:ext cx="1776371" cy="1108676"/>
        </p:xfrm>
        <a:graphic>
          <a:graphicData uri="http://schemas.openxmlformats.org/drawingml/2006/chart">
            <c:chart xmlns:c="http://schemas.openxmlformats.org/drawingml/2006/chart" xmlns:r="http://schemas.openxmlformats.org/officeDocument/2006/relationships" r:id="rId11"/>
          </a:graphicData>
        </a:graphic>
      </p:graphicFrame>
      <p:sp>
        <p:nvSpPr>
          <p:cNvPr id="15" name="テキスト ボックス 14">
            <a:extLst>
              <a:ext uri="{FF2B5EF4-FFF2-40B4-BE49-F238E27FC236}">
                <a16:creationId xmlns:a16="http://schemas.microsoft.com/office/drawing/2014/main" id="{E0F9ECD3-531D-3307-013B-591ED9C8ECD3}"/>
              </a:ext>
            </a:extLst>
          </p:cNvPr>
          <p:cNvSpPr txBox="1"/>
          <p:nvPr/>
        </p:nvSpPr>
        <p:spPr>
          <a:xfrm>
            <a:off x="5872983" y="5271139"/>
            <a:ext cx="542523" cy="261610"/>
          </a:xfrm>
          <a:prstGeom prst="rect">
            <a:avLst/>
          </a:prstGeom>
          <a:noFill/>
        </p:spPr>
        <p:txBody>
          <a:bodyPr wrap="square" rtlCol="0">
            <a:spAutoFit/>
          </a:bodyPr>
          <a:lstStyle/>
          <a:p>
            <a:r>
              <a:rPr lang="en-US" altLang="ja-JP" sz="1100" dirty="0" err="1">
                <a:latin typeface="Arial" panose="020B0604020202020204" pitchFamily="34" charset="0"/>
                <a:cs typeface="Arial" panose="020B0604020202020204" pitchFamily="34" charset="0"/>
              </a:rPr>
              <a:t>TriS</a:t>
            </a:r>
            <a:endParaRPr lang="ja-JP" altLang="en-US" sz="1100" dirty="0">
              <a:latin typeface="Arial" panose="020B0604020202020204" pitchFamily="34" charset="0"/>
              <a:cs typeface="Arial" panose="020B0604020202020204" pitchFamily="34" charset="0"/>
            </a:endParaRPr>
          </a:p>
        </p:txBody>
      </p:sp>
      <p:sp>
        <p:nvSpPr>
          <p:cNvPr id="16" name="テキスト ボックス 15">
            <a:extLst>
              <a:ext uri="{FF2B5EF4-FFF2-40B4-BE49-F238E27FC236}">
                <a16:creationId xmlns:a16="http://schemas.microsoft.com/office/drawing/2014/main" id="{0F0A729C-F61E-3F6D-B1A7-03EC06888A22}"/>
              </a:ext>
            </a:extLst>
          </p:cNvPr>
          <p:cNvSpPr txBox="1"/>
          <p:nvPr/>
        </p:nvSpPr>
        <p:spPr>
          <a:xfrm>
            <a:off x="6319236" y="4560509"/>
            <a:ext cx="626703" cy="261610"/>
          </a:xfrm>
          <a:prstGeom prst="rect">
            <a:avLst/>
          </a:prstGeom>
          <a:noFill/>
        </p:spPr>
        <p:txBody>
          <a:bodyPr wrap="square" rtlCol="0">
            <a:spAutoFit/>
          </a:bodyPr>
          <a:lstStyle/>
          <a:p>
            <a:r>
              <a:rPr lang="en-US" altLang="ja-JP" sz="1100" dirty="0">
                <a:latin typeface="Arial" panose="020B0604020202020204" pitchFamily="34" charset="0"/>
                <a:cs typeface="Arial" panose="020B0604020202020204" pitchFamily="34" charset="0"/>
              </a:rPr>
              <a:t>NS</a:t>
            </a:r>
            <a:endParaRPr lang="ja-JP" altLang="en-US" sz="1100" dirty="0">
              <a:latin typeface="Arial" panose="020B0604020202020204" pitchFamily="34" charset="0"/>
              <a:cs typeface="Arial" panose="020B0604020202020204" pitchFamily="34" charset="0"/>
            </a:endParaRPr>
          </a:p>
        </p:txBody>
      </p:sp>
      <p:sp>
        <p:nvSpPr>
          <p:cNvPr id="17" name="テキスト ボックス 16">
            <a:extLst>
              <a:ext uri="{FF2B5EF4-FFF2-40B4-BE49-F238E27FC236}">
                <a16:creationId xmlns:a16="http://schemas.microsoft.com/office/drawing/2014/main" id="{FFE3C3DE-EF38-21DF-206B-58277858ECD6}"/>
              </a:ext>
            </a:extLst>
          </p:cNvPr>
          <p:cNvSpPr txBox="1"/>
          <p:nvPr/>
        </p:nvSpPr>
        <p:spPr>
          <a:xfrm>
            <a:off x="6090251" y="4592974"/>
            <a:ext cx="553374" cy="261610"/>
          </a:xfrm>
          <a:prstGeom prst="rect">
            <a:avLst/>
          </a:prstGeom>
          <a:noFill/>
        </p:spPr>
        <p:txBody>
          <a:bodyPr wrap="square" rtlCol="0">
            <a:spAutoFit/>
          </a:bodyPr>
          <a:lstStyle/>
          <a:p>
            <a:r>
              <a:rPr lang="en-US" altLang="ja-JP" sz="1100" dirty="0">
                <a:latin typeface="Arial" panose="020B0604020202020204" pitchFamily="34" charset="0"/>
                <a:cs typeface="Arial" panose="020B0604020202020204" pitchFamily="34" charset="0"/>
              </a:rPr>
              <a:t>0S</a:t>
            </a:r>
            <a:endParaRPr lang="ja-JP" altLang="en-US" sz="1100" dirty="0">
              <a:latin typeface="Arial" panose="020B0604020202020204" pitchFamily="34" charset="0"/>
              <a:cs typeface="Arial" panose="020B0604020202020204" pitchFamily="34" charset="0"/>
            </a:endParaRPr>
          </a:p>
        </p:txBody>
      </p:sp>
      <p:sp>
        <p:nvSpPr>
          <p:cNvPr id="18" name="テキスト ボックス 17">
            <a:extLst>
              <a:ext uri="{FF2B5EF4-FFF2-40B4-BE49-F238E27FC236}">
                <a16:creationId xmlns:a16="http://schemas.microsoft.com/office/drawing/2014/main" id="{1C62CB54-6789-FFD7-050D-651004C9BB7E}"/>
              </a:ext>
            </a:extLst>
          </p:cNvPr>
          <p:cNvSpPr txBox="1"/>
          <p:nvPr/>
        </p:nvSpPr>
        <p:spPr>
          <a:xfrm>
            <a:off x="6366938" y="4687664"/>
            <a:ext cx="490246" cy="261610"/>
          </a:xfrm>
          <a:prstGeom prst="rect">
            <a:avLst/>
          </a:prstGeom>
          <a:noFill/>
        </p:spPr>
        <p:txBody>
          <a:bodyPr wrap="square" rtlCol="0">
            <a:spAutoFit/>
          </a:bodyPr>
          <a:lstStyle/>
          <a:p>
            <a:r>
              <a:rPr lang="en-US" altLang="ja-JP" sz="1100" dirty="0">
                <a:latin typeface="Arial" panose="020B0604020202020204" pitchFamily="34" charset="0"/>
                <a:cs typeface="Arial" panose="020B0604020202020204" pitchFamily="34" charset="0"/>
              </a:rPr>
              <a:t>6S</a:t>
            </a:r>
            <a:endParaRPr lang="ja-JP" altLang="en-US" sz="1100" dirty="0">
              <a:latin typeface="Arial" panose="020B0604020202020204" pitchFamily="34" charset="0"/>
              <a:cs typeface="Arial" panose="020B0604020202020204" pitchFamily="34" charset="0"/>
            </a:endParaRPr>
          </a:p>
        </p:txBody>
      </p:sp>
      <p:sp>
        <p:nvSpPr>
          <p:cNvPr id="19" name="テキスト ボックス 18">
            <a:extLst>
              <a:ext uri="{FF2B5EF4-FFF2-40B4-BE49-F238E27FC236}">
                <a16:creationId xmlns:a16="http://schemas.microsoft.com/office/drawing/2014/main" id="{C9137FFF-2267-80EC-584A-AEE05C4804B9}"/>
              </a:ext>
            </a:extLst>
          </p:cNvPr>
          <p:cNvSpPr txBox="1"/>
          <p:nvPr/>
        </p:nvSpPr>
        <p:spPr>
          <a:xfrm>
            <a:off x="6320737" y="4920195"/>
            <a:ext cx="619113" cy="261610"/>
          </a:xfrm>
          <a:prstGeom prst="rect">
            <a:avLst/>
          </a:prstGeom>
          <a:noFill/>
        </p:spPr>
        <p:txBody>
          <a:bodyPr wrap="square" rtlCol="0">
            <a:spAutoFit/>
          </a:bodyPr>
          <a:lstStyle/>
          <a:p>
            <a:r>
              <a:rPr lang="en-US" altLang="ja-JP" sz="1100" dirty="0" err="1">
                <a:latin typeface="Arial" panose="020B0604020202020204" pitchFamily="34" charset="0"/>
                <a:cs typeface="Arial" panose="020B0604020202020204" pitchFamily="34" charset="0"/>
              </a:rPr>
              <a:t>NS6S</a:t>
            </a:r>
            <a:endParaRPr lang="ja-JP" altLang="en-US" sz="1100" dirty="0">
              <a:latin typeface="Arial" panose="020B0604020202020204" pitchFamily="34" charset="0"/>
              <a:cs typeface="Arial" panose="020B0604020202020204" pitchFamily="34" charset="0"/>
            </a:endParaRPr>
          </a:p>
        </p:txBody>
      </p:sp>
      <p:sp>
        <p:nvSpPr>
          <p:cNvPr id="20" name="テキスト ボックス 19">
            <a:extLst>
              <a:ext uri="{FF2B5EF4-FFF2-40B4-BE49-F238E27FC236}">
                <a16:creationId xmlns:a16="http://schemas.microsoft.com/office/drawing/2014/main" id="{A6910C91-21B5-EE2D-A0F2-BB5712CB3694}"/>
              </a:ext>
            </a:extLst>
          </p:cNvPr>
          <p:cNvSpPr txBox="1"/>
          <p:nvPr/>
        </p:nvSpPr>
        <p:spPr>
          <a:xfrm>
            <a:off x="6231506" y="5245218"/>
            <a:ext cx="644774" cy="261610"/>
          </a:xfrm>
          <a:prstGeom prst="rect">
            <a:avLst/>
          </a:prstGeom>
          <a:noFill/>
        </p:spPr>
        <p:txBody>
          <a:bodyPr wrap="square" rtlCol="0">
            <a:spAutoFit/>
          </a:bodyPr>
          <a:lstStyle/>
          <a:p>
            <a:r>
              <a:rPr lang="en-US" altLang="ja-JP" sz="1100" dirty="0" err="1">
                <a:latin typeface="Arial" panose="020B0604020202020204" pitchFamily="34" charset="0"/>
                <a:cs typeface="Arial" panose="020B0604020202020204" pitchFamily="34" charset="0"/>
              </a:rPr>
              <a:t>NS2S</a:t>
            </a:r>
            <a:endParaRPr lang="ja-JP" altLang="en-US" sz="1100" dirty="0">
              <a:latin typeface="Arial" panose="020B0604020202020204" pitchFamily="34" charset="0"/>
              <a:cs typeface="Arial" panose="020B0604020202020204" pitchFamily="34" charset="0"/>
            </a:endParaRPr>
          </a:p>
        </p:txBody>
      </p:sp>
      <p:sp>
        <p:nvSpPr>
          <p:cNvPr id="21" name="テキスト ボックス 20">
            <a:extLst>
              <a:ext uri="{FF2B5EF4-FFF2-40B4-BE49-F238E27FC236}">
                <a16:creationId xmlns:a16="http://schemas.microsoft.com/office/drawing/2014/main" id="{46D2951C-4FF3-18A3-E9AF-AA346ED9C662}"/>
              </a:ext>
            </a:extLst>
          </p:cNvPr>
          <p:cNvSpPr txBox="1"/>
          <p:nvPr/>
        </p:nvSpPr>
        <p:spPr>
          <a:xfrm>
            <a:off x="5767737" y="4589571"/>
            <a:ext cx="627341" cy="261610"/>
          </a:xfrm>
          <a:prstGeom prst="rect">
            <a:avLst/>
          </a:prstGeom>
          <a:noFill/>
        </p:spPr>
        <p:txBody>
          <a:bodyPr wrap="square" rtlCol="0">
            <a:spAutoFit/>
          </a:bodyPr>
          <a:lstStyle/>
          <a:p>
            <a:r>
              <a:rPr lang="en-US" altLang="ja-JP" sz="1100" dirty="0" err="1">
                <a:latin typeface="Arial" panose="020B0604020202020204" pitchFamily="34" charset="0"/>
                <a:cs typeface="Arial" panose="020B0604020202020204" pitchFamily="34" charset="0"/>
              </a:rPr>
              <a:t>Tet2</a:t>
            </a:r>
            <a:endParaRPr lang="ja-JP" altLang="en-US" sz="1100" dirty="0">
              <a:latin typeface="Arial" panose="020B0604020202020204" pitchFamily="34" charset="0"/>
              <a:cs typeface="Arial" panose="020B0604020202020204" pitchFamily="34" charset="0"/>
            </a:endParaRPr>
          </a:p>
        </p:txBody>
      </p:sp>
      <p:sp>
        <p:nvSpPr>
          <p:cNvPr id="24" name="テキスト ボックス 23">
            <a:extLst>
              <a:ext uri="{FF2B5EF4-FFF2-40B4-BE49-F238E27FC236}">
                <a16:creationId xmlns:a16="http://schemas.microsoft.com/office/drawing/2014/main" id="{8FD2B30C-B925-DCF6-F298-546F07D5DB4C}"/>
              </a:ext>
            </a:extLst>
          </p:cNvPr>
          <p:cNvSpPr txBox="1"/>
          <p:nvPr/>
        </p:nvSpPr>
        <p:spPr>
          <a:xfrm>
            <a:off x="199053" y="1230424"/>
            <a:ext cx="5789177" cy="2123658"/>
          </a:xfrm>
          <a:prstGeom prst="rect">
            <a:avLst/>
          </a:prstGeom>
          <a:noFill/>
        </p:spPr>
        <p:txBody>
          <a:bodyPr wrap="square" rtlCol="0">
            <a:spAutoFit/>
          </a:bodyPr>
          <a:lstStyle/>
          <a:p>
            <a:r>
              <a:rPr lang="en-US" altLang="ja-JP" sz="1200" dirty="0">
                <a:latin typeface="Arial" panose="020B0604020202020204" pitchFamily="34" charset="0"/>
                <a:cs typeface="Arial" panose="020B0604020202020204" pitchFamily="34" charset="0"/>
              </a:rPr>
              <a:t>Assessment of process robustness to fluctuations in the biomass of individual whole cell biocatalysts. The standard 30-L process was scaled down to 3-L. Volume of each broth was as follows: </a:t>
            </a:r>
            <a:r>
              <a:rPr lang="en-US" altLang="ja-JP" sz="1200" dirty="0" err="1">
                <a:latin typeface="Arial" panose="020B0604020202020204" pitchFamily="34" charset="0"/>
                <a:cs typeface="Arial" panose="020B0604020202020204" pitchFamily="34" charset="0"/>
              </a:rPr>
              <a:t>KM101</a:t>
            </a:r>
            <a:r>
              <a:rPr lang="en-US" altLang="ja-JP" sz="1200" dirty="0">
                <a:latin typeface="Arial" panose="020B0604020202020204" pitchFamily="34" charset="0"/>
                <a:cs typeface="Arial" panose="020B0604020202020204" pitchFamily="34" charset="0"/>
              </a:rPr>
              <a:t>-1; 457 ml, </a:t>
            </a:r>
            <a:r>
              <a:rPr lang="en-US" altLang="ja-JP" sz="1200" dirty="0" err="1">
                <a:latin typeface="Arial" panose="020B0604020202020204" pitchFamily="34" charset="0"/>
                <a:cs typeface="Arial" panose="020B0604020202020204" pitchFamily="34" charset="0"/>
              </a:rPr>
              <a:t>KM33</a:t>
            </a:r>
            <a:r>
              <a:rPr lang="en-US" altLang="ja-JP" sz="1200" dirty="0">
                <a:latin typeface="Arial" panose="020B0604020202020204" pitchFamily="34" charset="0"/>
                <a:cs typeface="Arial" panose="020B0604020202020204" pitchFamily="34" charset="0"/>
              </a:rPr>
              <a:t> (NST); 160 ml, </a:t>
            </a:r>
            <a:r>
              <a:rPr lang="en-US" altLang="ja-JP" sz="1200" dirty="0" err="1">
                <a:latin typeface="Arial" panose="020B0604020202020204" pitchFamily="34" charset="0"/>
                <a:cs typeface="Arial" panose="020B0604020202020204" pitchFamily="34" charset="0"/>
              </a:rPr>
              <a:t>KM34</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C5</a:t>
            </a:r>
            <a:r>
              <a:rPr lang="en-US" altLang="ja-JP" sz="1200" dirty="0">
                <a:latin typeface="Arial" panose="020B0604020202020204" pitchFamily="34" charset="0"/>
                <a:cs typeface="Arial" panose="020B0604020202020204" pitchFamily="34" charset="0"/>
              </a:rPr>
              <a:t>); 55 ml, </a:t>
            </a:r>
            <a:r>
              <a:rPr lang="en-US" altLang="ja-JP" sz="1200" dirty="0" err="1">
                <a:latin typeface="Arial" panose="020B0604020202020204" pitchFamily="34" charset="0"/>
                <a:cs typeface="Arial" panose="020B0604020202020204" pitchFamily="34" charset="0"/>
              </a:rPr>
              <a:t>KM35</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2OST</a:t>
            </a:r>
            <a:r>
              <a:rPr lang="en-US" altLang="ja-JP" sz="1200" dirty="0">
                <a:latin typeface="Arial" panose="020B0604020202020204" pitchFamily="34" charset="0"/>
                <a:cs typeface="Arial" panose="020B0604020202020204" pitchFamily="34" charset="0"/>
              </a:rPr>
              <a:t>); 168 ml, </a:t>
            </a:r>
            <a:r>
              <a:rPr lang="en-US" altLang="ja-JP" sz="1200" dirty="0" err="1">
                <a:latin typeface="Arial" panose="020B0604020202020204" pitchFamily="34" charset="0"/>
                <a:cs typeface="Arial" panose="020B0604020202020204" pitchFamily="34" charset="0"/>
              </a:rPr>
              <a:t>KM36</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6OST</a:t>
            </a:r>
            <a:r>
              <a:rPr lang="en-US" altLang="ja-JP" sz="1200" dirty="0">
                <a:latin typeface="Arial" panose="020B0604020202020204" pitchFamily="34" charset="0"/>
                <a:cs typeface="Arial" panose="020B0604020202020204" pitchFamily="34" charset="0"/>
              </a:rPr>
              <a:t>); 183 ml, additional </a:t>
            </a:r>
            <a:r>
              <a:rPr lang="en-US" altLang="ja-JP" sz="1200" dirty="0" err="1">
                <a:latin typeface="Arial" panose="020B0604020202020204" pitchFamily="34" charset="0"/>
                <a:cs typeface="Arial" panose="020B0604020202020204" pitchFamily="34" charset="0"/>
              </a:rPr>
              <a:t>KM101</a:t>
            </a:r>
            <a:r>
              <a:rPr lang="en-US" altLang="ja-JP" sz="1200" dirty="0">
                <a:latin typeface="Arial" panose="020B0604020202020204" pitchFamily="34" charset="0"/>
                <a:cs typeface="Arial" panose="020B0604020202020204" pitchFamily="34" charset="0"/>
              </a:rPr>
              <a:t>-1; 343 ml, </a:t>
            </a:r>
            <a:r>
              <a:rPr lang="en-US" altLang="ja-JP" sz="1200" dirty="0" err="1">
                <a:latin typeface="Arial" panose="020B0604020202020204" pitchFamily="34" charset="0"/>
                <a:cs typeface="Arial" panose="020B0604020202020204" pitchFamily="34" charset="0"/>
              </a:rPr>
              <a:t>KM37</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3OST</a:t>
            </a:r>
            <a:r>
              <a:rPr lang="en-US" altLang="ja-JP" sz="1200" dirty="0">
                <a:latin typeface="Arial" panose="020B0604020202020204" pitchFamily="34" charset="0"/>
                <a:cs typeface="Arial" panose="020B0604020202020204" pitchFamily="34" charset="0"/>
              </a:rPr>
              <a:t>); 95 ml. Eight grams of DAH were used per reaction. The di- and tetrasaccharide composition of the BEH product obtained after 163 h under control conditions (mean of five independent reactions) is shown in the control box. For robustness testing, the volume of each cell broth was increased or decreased as indicated, and resulting sugar compositions were determined by DS/TS analysis. Percent changes relative to control volumes are specified in the lower part of each box.</a:t>
            </a:r>
            <a:endParaRPr lang="ja-JP" altLang="en-US" sz="1200" dirty="0">
              <a:latin typeface="Arial" panose="020B0604020202020204" pitchFamily="34" charset="0"/>
              <a:cs typeface="Arial" panose="020B0604020202020204" pitchFamily="34" charset="0"/>
            </a:endParaRPr>
          </a:p>
        </p:txBody>
      </p:sp>
      <p:sp>
        <p:nvSpPr>
          <p:cNvPr id="22" name="テキスト ボックス 21">
            <a:extLst>
              <a:ext uri="{FF2B5EF4-FFF2-40B4-BE49-F238E27FC236}">
                <a16:creationId xmlns:a16="http://schemas.microsoft.com/office/drawing/2014/main" id="{3232C163-27D4-BB57-56C9-10EEFCBEF185}"/>
              </a:ext>
            </a:extLst>
          </p:cNvPr>
          <p:cNvSpPr txBox="1"/>
          <p:nvPr/>
        </p:nvSpPr>
        <p:spPr>
          <a:xfrm>
            <a:off x="1495524" y="5189722"/>
            <a:ext cx="548548" cy="261610"/>
          </a:xfrm>
          <a:prstGeom prst="rect">
            <a:avLst/>
          </a:prstGeom>
          <a:noFill/>
        </p:spPr>
        <p:txBody>
          <a:bodyPr wrap="none" rtlCol="0">
            <a:spAutoFit/>
          </a:bodyPr>
          <a:lstStyle/>
          <a:p>
            <a:r>
              <a:rPr kumimoji="1" lang="en-US" altLang="ja-JP" sz="1100" dirty="0">
                <a:latin typeface="Arial" panose="020B0604020202020204" pitchFamily="34" charset="0"/>
                <a:cs typeface="Arial" panose="020B0604020202020204" pitchFamily="34" charset="0"/>
              </a:rPr>
              <a:t>+40%</a:t>
            </a:r>
            <a:endParaRPr kumimoji="1" lang="ja-JP" altLang="en-US" sz="1100" dirty="0">
              <a:latin typeface="Arial" panose="020B0604020202020204" pitchFamily="34" charset="0"/>
              <a:cs typeface="Arial" panose="020B0604020202020204" pitchFamily="34" charset="0"/>
            </a:endParaRPr>
          </a:p>
        </p:txBody>
      </p:sp>
      <p:sp>
        <p:nvSpPr>
          <p:cNvPr id="23" name="テキスト ボックス 22">
            <a:extLst>
              <a:ext uri="{FF2B5EF4-FFF2-40B4-BE49-F238E27FC236}">
                <a16:creationId xmlns:a16="http://schemas.microsoft.com/office/drawing/2014/main" id="{746CB174-C789-5571-718E-6C8915156DBC}"/>
              </a:ext>
            </a:extLst>
          </p:cNvPr>
          <p:cNvSpPr txBox="1"/>
          <p:nvPr/>
        </p:nvSpPr>
        <p:spPr>
          <a:xfrm>
            <a:off x="1495524" y="6277236"/>
            <a:ext cx="513282" cy="261610"/>
          </a:xfrm>
          <a:prstGeom prst="rect">
            <a:avLst/>
          </a:prstGeom>
          <a:noFill/>
        </p:spPr>
        <p:txBody>
          <a:bodyPr wrap="none" rtlCol="0">
            <a:spAutoFit/>
          </a:bodyPr>
          <a:lstStyle/>
          <a:p>
            <a:r>
              <a:rPr kumimoji="1" lang="en-US" altLang="ja-JP" sz="1100" dirty="0">
                <a:latin typeface="Arial" panose="020B0604020202020204" pitchFamily="34" charset="0"/>
                <a:cs typeface="Arial" panose="020B0604020202020204" pitchFamily="34" charset="0"/>
              </a:rPr>
              <a:t>-40%</a:t>
            </a:r>
            <a:endParaRPr kumimoji="1" lang="ja-JP" altLang="en-US" sz="1100" dirty="0">
              <a:latin typeface="Arial" panose="020B0604020202020204" pitchFamily="34" charset="0"/>
              <a:cs typeface="Arial" panose="020B0604020202020204" pitchFamily="34" charset="0"/>
            </a:endParaRPr>
          </a:p>
        </p:txBody>
      </p:sp>
      <p:sp>
        <p:nvSpPr>
          <p:cNvPr id="26" name="テキスト ボックス 25">
            <a:extLst>
              <a:ext uri="{FF2B5EF4-FFF2-40B4-BE49-F238E27FC236}">
                <a16:creationId xmlns:a16="http://schemas.microsoft.com/office/drawing/2014/main" id="{9B653A07-3CC5-08DA-7B1B-BBE33D3F5761}"/>
              </a:ext>
            </a:extLst>
          </p:cNvPr>
          <p:cNvSpPr txBox="1"/>
          <p:nvPr/>
        </p:nvSpPr>
        <p:spPr>
          <a:xfrm>
            <a:off x="2433948" y="6277236"/>
            <a:ext cx="513282" cy="261610"/>
          </a:xfrm>
          <a:prstGeom prst="rect">
            <a:avLst/>
          </a:prstGeom>
          <a:noFill/>
        </p:spPr>
        <p:txBody>
          <a:bodyPr wrap="none" rtlCol="0">
            <a:spAutoFit/>
          </a:bodyPr>
          <a:lstStyle/>
          <a:p>
            <a:r>
              <a:rPr kumimoji="1" lang="en-US" altLang="ja-JP" sz="1100" dirty="0">
                <a:latin typeface="Arial" panose="020B0604020202020204" pitchFamily="34" charset="0"/>
                <a:cs typeface="Arial" panose="020B0604020202020204" pitchFamily="34" charset="0"/>
              </a:rPr>
              <a:t>-30%</a:t>
            </a:r>
            <a:endParaRPr kumimoji="1" lang="ja-JP" altLang="en-US" sz="1100" dirty="0">
              <a:latin typeface="Arial" panose="020B0604020202020204" pitchFamily="34" charset="0"/>
              <a:cs typeface="Arial" panose="020B0604020202020204" pitchFamily="34" charset="0"/>
            </a:endParaRPr>
          </a:p>
        </p:txBody>
      </p:sp>
      <p:sp>
        <p:nvSpPr>
          <p:cNvPr id="27" name="テキスト ボックス 26">
            <a:extLst>
              <a:ext uri="{FF2B5EF4-FFF2-40B4-BE49-F238E27FC236}">
                <a16:creationId xmlns:a16="http://schemas.microsoft.com/office/drawing/2014/main" id="{CAF4CB38-70E2-7B39-99BA-47C423BD607B}"/>
              </a:ext>
            </a:extLst>
          </p:cNvPr>
          <p:cNvSpPr txBox="1"/>
          <p:nvPr/>
        </p:nvSpPr>
        <p:spPr>
          <a:xfrm>
            <a:off x="3341879" y="5189722"/>
            <a:ext cx="548548" cy="261610"/>
          </a:xfrm>
          <a:prstGeom prst="rect">
            <a:avLst/>
          </a:prstGeom>
          <a:noFill/>
        </p:spPr>
        <p:txBody>
          <a:bodyPr wrap="none" rtlCol="0">
            <a:spAutoFit/>
          </a:bodyPr>
          <a:lstStyle/>
          <a:p>
            <a:r>
              <a:rPr kumimoji="1" lang="en-US" altLang="ja-JP" sz="1100" dirty="0">
                <a:latin typeface="Arial" panose="020B0604020202020204" pitchFamily="34" charset="0"/>
                <a:cs typeface="Arial" panose="020B0604020202020204" pitchFamily="34" charset="0"/>
              </a:rPr>
              <a:t>+20%</a:t>
            </a:r>
            <a:endParaRPr kumimoji="1" lang="ja-JP" altLang="en-US" sz="1100" dirty="0">
              <a:latin typeface="Arial" panose="020B0604020202020204" pitchFamily="34" charset="0"/>
              <a:cs typeface="Arial" panose="020B0604020202020204" pitchFamily="34" charset="0"/>
            </a:endParaRPr>
          </a:p>
        </p:txBody>
      </p:sp>
      <p:sp>
        <p:nvSpPr>
          <p:cNvPr id="28" name="テキスト ボックス 27">
            <a:extLst>
              <a:ext uri="{FF2B5EF4-FFF2-40B4-BE49-F238E27FC236}">
                <a16:creationId xmlns:a16="http://schemas.microsoft.com/office/drawing/2014/main" id="{6C15AA52-5F08-71E2-B6C3-C02C570D444E}"/>
              </a:ext>
            </a:extLst>
          </p:cNvPr>
          <p:cNvSpPr txBox="1"/>
          <p:nvPr/>
        </p:nvSpPr>
        <p:spPr>
          <a:xfrm>
            <a:off x="3337426" y="6277236"/>
            <a:ext cx="513282" cy="261610"/>
          </a:xfrm>
          <a:prstGeom prst="rect">
            <a:avLst/>
          </a:prstGeom>
          <a:noFill/>
        </p:spPr>
        <p:txBody>
          <a:bodyPr wrap="none" rtlCol="0">
            <a:spAutoFit/>
          </a:bodyPr>
          <a:lstStyle/>
          <a:p>
            <a:r>
              <a:rPr kumimoji="1" lang="en-US" altLang="ja-JP" sz="1100" dirty="0">
                <a:latin typeface="Arial" panose="020B0604020202020204" pitchFamily="34" charset="0"/>
                <a:cs typeface="Arial" panose="020B0604020202020204" pitchFamily="34" charset="0"/>
              </a:rPr>
              <a:t>-30%</a:t>
            </a:r>
            <a:endParaRPr kumimoji="1" lang="ja-JP" altLang="en-US" sz="1100" dirty="0">
              <a:latin typeface="Arial" panose="020B0604020202020204" pitchFamily="34" charset="0"/>
              <a:cs typeface="Arial" panose="020B0604020202020204" pitchFamily="34" charset="0"/>
            </a:endParaRPr>
          </a:p>
        </p:txBody>
      </p:sp>
      <p:sp>
        <p:nvSpPr>
          <p:cNvPr id="29" name="テキスト ボックス 28">
            <a:extLst>
              <a:ext uri="{FF2B5EF4-FFF2-40B4-BE49-F238E27FC236}">
                <a16:creationId xmlns:a16="http://schemas.microsoft.com/office/drawing/2014/main" id="{AF235A71-4E89-4755-C790-B3C813BF30A6}"/>
              </a:ext>
            </a:extLst>
          </p:cNvPr>
          <p:cNvSpPr txBox="1"/>
          <p:nvPr/>
        </p:nvSpPr>
        <p:spPr>
          <a:xfrm>
            <a:off x="4321216" y="5189722"/>
            <a:ext cx="548548" cy="261610"/>
          </a:xfrm>
          <a:prstGeom prst="rect">
            <a:avLst/>
          </a:prstGeom>
          <a:noFill/>
        </p:spPr>
        <p:txBody>
          <a:bodyPr wrap="none" rtlCol="0">
            <a:spAutoFit/>
          </a:bodyPr>
          <a:lstStyle/>
          <a:p>
            <a:r>
              <a:rPr kumimoji="1" lang="en-US" altLang="ja-JP" sz="1100" dirty="0">
                <a:latin typeface="Arial" panose="020B0604020202020204" pitchFamily="34" charset="0"/>
                <a:cs typeface="Arial" panose="020B0604020202020204" pitchFamily="34" charset="0"/>
              </a:rPr>
              <a:t>+40%</a:t>
            </a:r>
            <a:endParaRPr kumimoji="1" lang="ja-JP" altLang="en-US" sz="1100" dirty="0">
              <a:latin typeface="Arial" panose="020B0604020202020204" pitchFamily="34" charset="0"/>
              <a:cs typeface="Arial" panose="020B0604020202020204" pitchFamily="34" charset="0"/>
            </a:endParaRPr>
          </a:p>
        </p:txBody>
      </p:sp>
      <p:sp>
        <p:nvSpPr>
          <p:cNvPr id="30" name="テキスト ボックス 29">
            <a:extLst>
              <a:ext uri="{FF2B5EF4-FFF2-40B4-BE49-F238E27FC236}">
                <a16:creationId xmlns:a16="http://schemas.microsoft.com/office/drawing/2014/main" id="{CBF0760F-82F1-F54C-BBF6-E3A479323C3B}"/>
              </a:ext>
            </a:extLst>
          </p:cNvPr>
          <p:cNvSpPr txBox="1"/>
          <p:nvPr/>
        </p:nvSpPr>
        <p:spPr>
          <a:xfrm>
            <a:off x="4336604" y="6277236"/>
            <a:ext cx="513282" cy="261610"/>
          </a:xfrm>
          <a:prstGeom prst="rect">
            <a:avLst/>
          </a:prstGeom>
          <a:noFill/>
        </p:spPr>
        <p:txBody>
          <a:bodyPr wrap="none" rtlCol="0">
            <a:spAutoFit/>
          </a:bodyPr>
          <a:lstStyle/>
          <a:p>
            <a:r>
              <a:rPr kumimoji="1" lang="en-US" altLang="ja-JP" sz="1100" dirty="0">
                <a:latin typeface="Arial" panose="020B0604020202020204" pitchFamily="34" charset="0"/>
                <a:cs typeface="Arial" panose="020B0604020202020204" pitchFamily="34" charset="0"/>
              </a:rPr>
              <a:t>-40%</a:t>
            </a:r>
            <a:endParaRPr kumimoji="1" lang="ja-JP" altLang="en-US" sz="1100" dirty="0">
              <a:latin typeface="Arial" panose="020B0604020202020204" pitchFamily="34" charset="0"/>
              <a:cs typeface="Arial" panose="020B0604020202020204" pitchFamily="34" charset="0"/>
            </a:endParaRPr>
          </a:p>
        </p:txBody>
      </p:sp>
      <p:sp>
        <p:nvSpPr>
          <p:cNvPr id="31" name="テキスト ボックス 30">
            <a:extLst>
              <a:ext uri="{FF2B5EF4-FFF2-40B4-BE49-F238E27FC236}">
                <a16:creationId xmlns:a16="http://schemas.microsoft.com/office/drawing/2014/main" id="{C94360FB-3182-D674-38F0-2DF4A39C7A02}"/>
              </a:ext>
            </a:extLst>
          </p:cNvPr>
          <p:cNvSpPr txBox="1"/>
          <p:nvPr/>
        </p:nvSpPr>
        <p:spPr>
          <a:xfrm>
            <a:off x="5243620" y="5189722"/>
            <a:ext cx="548548" cy="261610"/>
          </a:xfrm>
          <a:prstGeom prst="rect">
            <a:avLst/>
          </a:prstGeom>
          <a:noFill/>
        </p:spPr>
        <p:txBody>
          <a:bodyPr wrap="none" rtlCol="0">
            <a:spAutoFit/>
          </a:bodyPr>
          <a:lstStyle/>
          <a:p>
            <a:r>
              <a:rPr kumimoji="1" lang="en-US" altLang="ja-JP" sz="1100" dirty="0">
                <a:latin typeface="Arial" panose="020B0604020202020204" pitchFamily="34" charset="0"/>
                <a:cs typeface="Arial" panose="020B0604020202020204" pitchFamily="34" charset="0"/>
              </a:rPr>
              <a:t>+40%</a:t>
            </a:r>
            <a:endParaRPr kumimoji="1" lang="ja-JP" altLang="en-US" sz="1100" dirty="0">
              <a:latin typeface="Arial" panose="020B0604020202020204" pitchFamily="34" charset="0"/>
              <a:cs typeface="Arial" panose="020B0604020202020204" pitchFamily="34" charset="0"/>
            </a:endParaRPr>
          </a:p>
        </p:txBody>
      </p:sp>
      <p:sp>
        <p:nvSpPr>
          <p:cNvPr id="32" name="テキスト ボックス 31">
            <a:extLst>
              <a:ext uri="{FF2B5EF4-FFF2-40B4-BE49-F238E27FC236}">
                <a16:creationId xmlns:a16="http://schemas.microsoft.com/office/drawing/2014/main" id="{76B38CC4-8D68-B52E-13CE-C7D39C29FCD8}"/>
              </a:ext>
            </a:extLst>
          </p:cNvPr>
          <p:cNvSpPr txBox="1"/>
          <p:nvPr/>
        </p:nvSpPr>
        <p:spPr>
          <a:xfrm>
            <a:off x="5230302" y="6277236"/>
            <a:ext cx="513282" cy="261610"/>
          </a:xfrm>
          <a:prstGeom prst="rect">
            <a:avLst/>
          </a:prstGeom>
          <a:noFill/>
        </p:spPr>
        <p:txBody>
          <a:bodyPr wrap="none" rtlCol="0">
            <a:spAutoFit/>
          </a:bodyPr>
          <a:lstStyle/>
          <a:p>
            <a:r>
              <a:rPr kumimoji="1" lang="en-US" altLang="ja-JP" sz="1100" dirty="0">
                <a:latin typeface="Arial" panose="020B0604020202020204" pitchFamily="34" charset="0"/>
                <a:cs typeface="Arial" panose="020B0604020202020204" pitchFamily="34" charset="0"/>
              </a:rPr>
              <a:t>-40%</a:t>
            </a:r>
            <a:endParaRPr kumimoji="1" lang="ja-JP" alt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54076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0958B154-2B49-86BD-D4BA-664AC6DC5E17}"/>
              </a:ext>
            </a:extLst>
          </p:cNvPr>
          <p:cNvSpPr txBox="1"/>
          <p:nvPr/>
        </p:nvSpPr>
        <p:spPr>
          <a:xfrm>
            <a:off x="160949" y="656461"/>
            <a:ext cx="6576833" cy="523220"/>
          </a:xfrm>
          <a:prstGeom prst="rect">
            <a:avLst/>
          </a:prstGeom>
          <a:noFill/>
        </p:spPr>
        <p:txBody>
          <a:bodyPr wrap="square" rtlCol="0">
            <a:spAutoFit/>
          </a:bodyPr>
          <a:lstStyle/>
          <a:p>
            <a:r>
              <a:rPr kumimoji="1" lang="en-US" altLang="ja-JP" sz="1400" b="1" dirty="0">
                <a:latin typeface="Arial" panose="020B0604020202020204" pitchFamily="34" charset="0"/>
                <a:cs typeface="Arial" panose="020B0604020202020204" pitchFamily="34" charset="0"/>
              </a:rPr>
              <a:t>Supplementary Data</a:t>
            </a:r>
            <a:r>
              <a:rPr kumimoji="1" lang="ja-JP" altLang="en-US" sz="1400" b="1">
                <a:latin typeface="Arial" panose="020B0604020202020204" pitchFamily="34" charset="0"/>
                <a:cs typeface="Arial" panose="020B0604020202020204" pitchFamily="34" charset="0"/>
              </a:rPr>
              <a:t> </a:t>
            </a:r>
            <a:r>
              <a:rPr kumimoji="1" lang="en-US" altLang="ja-JP" sz="1400" b="1" dirty="0">
                <a:latin typeface="Arial" panose="020B0604020202020204" pitchFamily="34" charset="0"/>
                <a:cs typeface="Arial" panose="020B0604020202020204" pitchFamily="34" charset="0"/>
              </a:rPr>
              <a:t>Calculation</a:t>
            </a:r>
            <a:r>
              <a:rPr kumimoji="1" lang="ja-JP" altLang="en-US" sz="1400" b="1">
                <a:latin typeface="Arial" panose="020B0604020202020204" pitchFamily="34" charset="0"/>
                <a:cs typeface="Arial" panose="020B0604020202020204" pitchFamily="34" charset="0"/>
              </a:rPr>
              <a:t> </a:t>
            </a:r>
            <a:r>
              <a:rPr kumimoji="1" lang="en-US" altLang="ja-JP" sz="1400" b="1" dirty="0">
                <a:latin typeface="Arial" panose="020B0604020202020204" pitchFamily="34" charset="0"/>
                <a:cs typeface="Arial" panose="020B0604020202020204" pitchFamily="34" charset="0"/>
              </a:rPr>
              <a:t>of </a:t>
            </a:r>
            <a:r>
              <a:rPr kumimoji="1" lang="en-US" altLang="ja-JP" sz="1400" b="1" dirty="0" err="1">
                <a:latin typeface="Arial" panose="020B0604020202020204" pitchFamily="34" charset="0"/>
                <a:cs typeface="Arial" panose="020B0604020202020204" pitchFamily="34" charset="0"/>
              </a:rPr>
              <a:t>PAPS</a:t>
            </a:r>
            <a:r>
              <a:rPr kumimoji="1" lang="en-US" altLang="ja-JP" sz="1400" b="1" dirty="0">
                <a:latin typeface="Arial" panose="020B0604020202020204" pitchFamily="34" charset="0"/>
                <a:cs typeface="Arial" panose="020B0604020202020204" pitchFamily="34" charset="0"/>
              </a:rPr>
              <a:t> generation per gram wet cell (specific </a:t>
            </a:r>
            <a:r>
              <a:rPr kumimoji="1" lang="en-US" altLang="ja-JP" sz="1400" b="1" dirty="0" err="1">
                <a:latin typeface="Arial" panose="020B0604020202020204" pitchFamily="34" charset="0"/>
                <a:cs typeface="Arial" panose="020B0604020202020204" pitchFamily="34" charset="0"/>
              </a:rPr>
              <a:t>PAPS</a:t>
            </a:r>
            <a:r>
              <a:rPr kumimoji="1" lang="en-US" altLang="ja-JP" sz="1400" b="1" dirty="0">
                <a:latin typeface="Arial" panose="020B0604020202020204" pitchFamily="34" charset="0"/>
                <a:cs typeface="Arial" panose="020B0604020202020204" pitchFamily="34" charset="0"/>
              </a:rPr>
              <a:t> productivity) of </a:t>
            </a:r>
            <a:r>
              <a:rPr kumimoji="1" lang="en-US" altLang="ja-JP" sz="1400" b="1" dirty="0" err="1">
                <a:latin typeface="Arial" panose="020B0604020202020204" pitchFamily="34" charset="0"/>
                <a:cs typeface="Arial" panose="020B0604020202020204" pitchFamily="34" charset="0"/>
              </a:rPr>
              <a:t>KM101</a:t>
            </a:r>
            <a:r>
              <a:rPr kumimoji="1" lang="en-US" altLang="ja-JP" sz="1400" b="1" dirty="0">
                <a:latin typeface="Arial" panose="020B0604020202020204" pitchFamily="34" charset="0"/>
                <a:cs typeface="Arial" panose="020B0604020202020204" pitchFamily="34" charset="0"/>
              </a:rPr>
              <a:t>-1</a:t>
            </a:r>
            <a:endParaRPr kumimoji="1" lang="ja-JP" altLang="en-US" sz="1400" b="1" dirty="0">
              <a:latin typeface="Arial" panose="020B0604020202020204" pitchFamily="34" charset="0"/>
              <a:cs typeface="Arial" panose="020B0604020202020204" pitchFamily="34" charset="0"/>
            </a:endParaRPr>
          </a:p>
        </p:txBody>
      </p:sp>
      <p:sp>
        <p:nvSpPr>
          <p:cNvPr id="3" name="テキスト ボックス 2">
            <a:extLst>
              <a:ext uri="{FF2B5EF4-FFF2-40B4-BE49-F238E27FC236}">
                <a16:creationId xmlns:a16="http://schemas.microsoft.com/office/drawing/2014/main" id="{BCC78089-B891-4472-CAB7-4422FC874827}"/>
              </a:ext>
            </a:extLst>
          </p:cNvPr>
          <p:cNvSpPr txBox="1"/>
          <p:nvPr/>
        </p:nvSpPr>
        <p:spPr>
          <a:xfrm>
            <a:off x="279940" y="1498615"/>
            <a:ext cx="5789177" cy="8956298"/>
          </a:xfrm>
          <a:prstGeom prst="rect">
            <a:avLst/>
          </a:prstGeom>
          <a:noFill/>
        </p:spPr>
        <p:txBody>
          <a:bodyPr wrap="square" rtlCol="0">
            <a:spAutoFit/>
          </a:bodyPr>
          <a:lstStyle/>
          <a:p>
            <a:r>
              <a:rPr lang="en-US" altLang="ja-JP" sz="1200" dirty="0">
                <a:latin typeface="Arial" panose="020B0604020202020204" pitchFamily="34" charset="0"/>
                <a:cs typeface="Arial" panose="020B0604020202020204" pitchFamily="34" charset="0"/>
              </a:rPr>
              <a:t>To quantify the capacity of the engineered </a:t>
            </a:r>
            <a:r>
              <a:rPr lang="en-US" altLang="ja-JP" sz="1200" dirty="0" err="1">
                <a:latin typeface="Arial" panose="020B0604020202020204" pitchFamily="34" charset="0"/>
                <a:cs typeface="Arial" panose="020B0604020202020204" pitchFamily="34" charset="0"/>
              </a:rPr>
              <a:t>KM101</a:t>
            </a:r>
            <a:r>
              <a:rPr lang="en-US" altLang="ja-JP" sz="1200" dirty="0">
                <a:latin typeface="Arial" panose="020B0604020202020204" pitchFamily="34" charset="0"/>
                <a:cs typeface="Arial" panose="020B0604020202020204" pitchFamily="34" charset="0"/>
              </a:rPr>
              <a:t>‑1 to generate </a:t>
            </a:r>
            <a:r>
              <a:rPr lang="en-US" altLang="ja-JP" sz="1200" dirty="0" err="1">
                <a:latin typeface="Arial" panose="020B0604020202020204" pitchFamily="34" charset="0"/>
                <a:cs typeface="Arial" panose="020B0604020202020204" pitchFamily="34" charset="0"/>
              </a:rPr>
              <a:t>PAPS</a:t>
            </a:r>
            <a:r>
              <a:rPr lang="en-US" altLang="ja-JP" sz="1200" dirty="0">
                <a:latin typeface="Arial" panose="020B0604020202020204" pitchFamily="34" charset="0"/>
                <a:cs typeface="Arial" panose="020B0604020202020204" pitchFamily="34" charset="0"/>
              </a:rPr>
              <a:t>, we calculated the specific </a:t>
            </a:r>
            <a:r>
              <a:rPr lang="en-US" altLang="ja-JP" sz="1200" dirty="0" err="1">
                <a:latin typeface="Arial" panose="020B0604020202020204" pitchFamily="34" charset="0"/>
                <a:cs typeface="Arial" panose="020B0604020202020204" pitchFamily="34" charset="0"/>
              </a:rPr>
              <a:t>PAPS</a:t>
            </a:r>
            <a:r>
              <a:rPr lang="en-US" altLang="ja-JP" sz="1200" dirty="0">
                <a:latin typeface="Arial" panose="020B0604020202020204" pitchFamily="34" charset="0"/>
                <a:cs typeface="Arial" panose="020B0604020202020204" pitchFamily="34" charset="0"/>
              </a:rPr>
              <a:t> productivity, defined as the amount of </a:t>
            </a:r>
            <a:r>
              <a:rPr lang="en-US" altLang="ja-JP" sz="1200" dirty="0" err="1">
                <a:latin typeface="Arial" panose="020B0604020202020204" pitchFamily="34" charset="0"/>
                <a:cs typeface="Arial" panose="020B0604020202020204" pitchFamily="34" charset="0"/>
              </a:rPr>
              <a:t>PAPS</a:t>
            </a:r>
            <a:r>
              <a:rPr lang="en-US" altLang="ja-JP" sz="1200" dirty="0">
                <a:latin typeface="Arial" panose="020B0604020202020204" pitchFamily="34" charset="0"/>
                <a:cs typeface="Arial" panose="020B0604020202020204" pitchFamily="34" charset="0"/>
              </a:rPr>
              <a:t> generated per gram of wet cell mass, under both uncoupled and coupled reaction conditions.</a:t>
            </a:r>
          </a:p>
          <a:p>
            <a:endParaRPr lang="en-US" altLang="ja-JP" sz="1200" dirty="0">
              <a:latin typeface="Arial" panose="020B0604020202020204" pitchFamily="34" charset="0"/>
              <a:cs typeface="Arial" panose="020B0604020202020204" pitchFamily="34" charset="0"/>
            </a:endParaRPr>
          </a:p>
          <a:p>
            <a:pPr marL="228600" indent="-228600">
              <a:buAutoNum type="arabicParenR"/>
            </a:pPr>
            <a:r>
              <a:rPr lang="en-US" altLang="ja-JP" sz="1200" dirty="0" err="1">
                <a:latin typeface="Arial" panose="020B0604020202020204" pitchFamily="34" charset="0"/>
                <a:cs typeface="Arial" panose="020B0604020202020204" pitchFamily="34" charset="0"/>
              </a:rPr>
              <a:t>PAPS</a:t>
            </a:r>
            <a:r>
              <a:rPr lang="en-US" altLang="ja-JP" sz="1200" dirty="0">
                <a:latin typeface="Arial" panose="020B0604020202020204" pitchFamily="34" charset="0"/>
                <a:cs typeface="Arial" panose="020B0604020202020204" pitchFamily="34" charset="0"/>
              </a:rPr>
              <a:t> production in the absence of coupling reaction</a:t>
            </a:r>
          </a:p>
          <a:p>
            <a:endParaRPr lang="en-US" altLang="ja-JP" sz="1200" dirty="0">
              <a:latin typeface="Arial" panose="020B0604020202020204" pitchFamily="34" charset="0"/>
              <a:cs typeface="Arial" panose="020B0604020202020204" pitchFamily="34" charset="0"/>
            </a:endParaRPr>
          </a:p>
          <a:p>
            <a:r>
              <a:rPr lang="en-US" altLang="ja-JP" sz="1200" dirty="0">
                <a:latin typeface="Arial" panose="020B0604020202020204" pitchFamily="34" charset="0"/>
                <a:cs typeface="Arial" panose="020B0604020202020204" pitchFamily="34" charset="0"/>
              </a:rPr>
              <a:t>In the uncoupled PAPS‑generation reaction, a final concentration of 25 mM PAPS was obtained in a total reaction volume of 913 mL, corresponding to a total PAPS amount of 22.8 mmol. The reaction contained 400 mL of </a:t>
            </a:r>
            <a:r>
              <a:rPr lang="en-US" altLang="ja-JP" sz="1200" dirty="0" err="1">
                <a:latin typeface="Arial" panose="020B0604020202020204" pitchFamily="34" charset="0"/>
                <a:cs typeface="Arial" panose="020B0604020202020204" pitchFamily="34" charset="0"/>
              </a:rPr>
              <a:t>KM101</a:t>
            </a:r>
            <a:r>
              <a:rPr lang="en-US" altLang="ja-JP" sz="1200" dirty="0">
                <a:latin typeface="Arial" panose="020B0604020202020204" pitchFamily="34" charset="0"/>
                <a:cs typeface="Arial" panose="020B0604020202020204" pitchFamily="34" charset="0"/>
              </a:rPr>
              <a:t>‑1 culture broth with a wet cell density of 327 g </a:t>
            </a:r>
            <a:r>
              <a:rPr lang="en-US" altLang="ja-JP" sz="1200" dirty="0" err="1">
                <a:latin typeface="Arial" panose="020B0604020202020204" pitchFamily="34" charset="0"/>
                <a:cs typeface="Arial" panose="020B0604020202020204" pitchFamily="34" charset="0"/>
              </a:rPr>
              <a:t>L⁻¹</a:t>
            </a:r>
            <a:r>
              <a:rPr lang="en-US" altLang="ja-JP" sz="1200" dirty="0">
                <a:latin typeface="Arial" panose="020B0604020202020204" pitchFamily="34" charset="0"/>
                <a:cs typeface="Arial" panose="020B0604020202020204" pitchFamily="34" charset="0"/>
              </a:rPr>
              <a:t>, equivalent to 130.8 g of wet cell mass. The specific </a:t>
            </a:r>
            <a:r>
              <a:rPr lang="en-US" altLang="ja-JP" sz="1200" dirty="0" err="1">
                <a:latin typeface="Arial" panose="020B0604020202020204" pitchFamily="34" charset="0"/>
                <a:cs typeface="Arial" panose="020B0604020202020204" pitchFamily="34" charset="0"/>
              </a:rPr>
              <a:t>PAPS</a:t>
            </a:r>
            <a:r>
              <a:rPr lang="en-US" altLang="ja-JP" sz="1200" dirty="0">
                <a:latin typeface="Arial" panose="020B0604020202020204" pitchFamily="34" charset="0"/>
                <a:cs typeface="Arial" panose="020B0604020202020204" pitchFamily="34" charset="0"/>
              </a:rPr>
              <a:t> productivity under uncoupled conditions was therefore calculated as:</a:t>
            </a:r>
          </a:p>
          <a:p>
            <a:r>
              <a:rPr lang="en-US" altLang="ja-JP" sz="1200" dirty="0">
                <a:latin typeface="Arial" panose="020B0604020202020204" pitchFamily="34" charset="0"/>
                <a:cs typeface="Arial" panose="020B0604020202020204" pitchFamily="34" charset="0"/>
              </a:rPr>
              <a:t>Specific PAPS productivity = 22.8 mmol / 130.8 g = 0.17 mmol g</a:t>
            </a:r>
            <a:r>
              <a:rPr lang="en-US" altLang="ja-JP" sz="1200" baseline="30000" dirty="0">
                <a:latin typeface="Arial" panose="020B0604020202020204" pitchFamily="34" charset="0"/>
                <a:cs typeface="Arial" panose="020B0604020202020204" pitchFamily="34" charset="0"/>
              </a:rPr>
              <a:t>-1</a:t>
            </a:r>
            <a:r>
              <a:rPr lang="en-US" altLang="ja-JP" sz="1200" dirty="0">
                <a:latin typeface="Arial" panose="020B0604020202020204" pitchFamily="34" charset="0"/>
                <a:cs typeface="Arial" panose="020B0604020202020204" pitchFamily="34" charset="0"/>
              </a:rPr>
              <a:t> wet cell.</a:t>
            </a:r>
          </a:p>
          <a:p>
            <a:endParaRPr lang="en-US" altLang="ja-JP" sz="1200" dirty="0">
              <a:latin typeface="Arial" panose="020B0604020202020204" pitchFamily="34" charset="0"/>
              <a:cs typeface="Arial" panose="020B0604020202020204" pitchFamily="34" charset="0"/>
            </a:endParaRPr>
          </a:p>
          <a:p>
            <a:r>
              <a:rPr lang="en-US" altLang="ja-JP" sz="1200" dirty="0">
                <a:latin typeface="Arial" panose="020B0604020202020204" pitchFamily="34" charset="0"/>
                <a:cs typeface="Arial" panose="020B0604020202020204" pitchFamily="34" charset="0"/>
              </a:rPr>
              <a:t>2) </a:t>
            </a:r>
            <a:r>
              <a:rPr lang="en-US" altLang="ja-JP" sz="1200" dirty="0" err="1">
                <a:latin typeface="Arial" panose="020B0604020202020204" pitchFamily="34" charset="0"/>
                <a:cs typeface="Arial" panose="020B0604020202020204" pitchFamily="34" charset="0"/>
              </a:rPr>
              <a:t>PAPS</a:t>
            </a:r>
            <a:r>
              <a:rPr lang="en-US" altLang="ja-JP" sz="1200" dirty="0">
                <a:latin typeface="Arial" panose="020B0604020202020204" pitchFamily="34" charset="0"/>
                <a:cs typeface="Arial" panose="020B0604020202020204" pitchFamily="34" charset="0"/>
              </a:rPr>
              <a:t> generation during coupling whole-cell reactions in a 3-L jar</a:t>
            </a:r>
          </a:p>
          <a:p>
            <a:endParaRPr lang="en-US" altLang="ja-JP" sz="1200" dirty="0">
              <a:latin typeface="Arial" panose="020B0604020202020204" pitchFamily="34" charset="0"/>
              <a:cs typeface="Arial" panose="020B0604020202020204" pitchFamily="34" charset="0"/>
            </a:endParaRPr>
          </a:p>
          <a:p>
            <a:r>
              <a:rPr lang="en-US" altLang="ja-JP" sz="1200" dirty="0">
                <a:latin typeface="Arial" panose="020B0604020202020204" pitchFamily="34" charset="0"/>
                <a:cs typeface="Arial" panose="020B0604020202020204" pitchFamily="34" charset="0"/>
              </a:rPr>
              <a:t>For the coupled reaction in a 3‑L jar, partially </a:t>
            </a:r>
            <a:r>
              <a:rPr lang="en-US" altLang="ja-JP" sz="1200" i="1" dirty="0">
                <a:latin typeface="Arial" panose="020B0604020202020204" pitchFamily="34" charset="0"/>
                <a:cs typeface="Arial" panose="020B0604020202020204" pitchFamily="34" charset="0"/>
              </a:rPr>
              <a:t>N</a:t>
            </a:r>
            <a:r>
              <a:rPr lang="en-US" altLang="ja-JP" sz="1200" dirty="0">
                <a:latin typeface="Arial" panose="020B0604020202020204" pitchFamily="34" charset="0"/>
                <a:cs typeface="Arial" panose="020B0604020202020204" pitchFamily="34" charset="0"/>
              </a:rPr>
              <a:t>‑deacetylated heparosan (DAH) with an </a:t>
            </a:r>
            <a:r>
              <a:rPr lang="en-US" altLang="ja-JP" sz="1200" i="1" dirty="0">
                <a:latin typeface="Arial" panose="020B0604020202020204" pitchFamily="34" charset="0"/>
                <a:cs typeface="Arial" panose="020B0604020202020204" pitchFamily="34" charset="0"/>
              </a:rPr>
              <a:t>N</a:t>
            </a:r>
            <a:r>
              <a:rPr lang="en-US" altLang="ja-JP" sz="1200" dirty="0">
                <a:latin typeface="Arial" panose="020B0604020202020204" pitchFamily="34" charset="0"/>
                <a:cs typeface="Arial" panose="020B0604020202020204" pitchFamily="34" charset="0"/>
              </a:rPr>
              <a:t>‑deacetylation degree of 86.5% was used as the substrate. Based on this deacetylation level, the average molecular weight of the disaccharide unit was estimated to be 361.0. An input of 3.45 g of DAH therefore corresponded to 9.6 mmol of disaccharide units. From DS/TS analysis, the degrees of sulfation were determined to be 88.7% for </a:t>
            </a:r>
            <a:r>
              <a:rPr lang="en-US" altLang="ja-JP" sz="1200" i="1" dirty="0">
                <a:latin typeface="Arial" panose="020B0604020202020204" pitchFamily="34" charset="0"/>
                <a:cs typeface="Arial" panose="020B0604020202020204" pitchFamily="34" charset="0"/>
              </a:rPr>
              <a:t>N</a:t>
            </a:r>
            <a:r>
              <a:rPr lang="en-US" altLang="ja-JP" sz="1200" dirty="0">
                <a:latin typeface="Arial" panose="020B0604020202020204" pitchFamily="34" charset="0"/>
                <a:cs typeface="Arial" panose="020B0604020202020204" pitchFamily="34" charset="0"/>
              </a:rPr>
              <a:t>‑sulfation, 75.4% for 2‑</a:t>
            </a:r>
            <a:r>
              <a:rPr lang="en-US" altLang="ja-JP" sz="1200" i="1" dirty="0">
                <a:latin typeface="Arial" panose="020B0604020202020204" pitchFamily="34" charset="0"/>
                <a:cs typeface="Arial" panose="020B0604020202020204" pitchFamily="34" charset="0"/>
              </a:rPr>
              <a:t>O</a:t>
            </a:r>
            <a:r>
              <a:rPr lang="en-US" altLang="ja-JP" sz="1200" dirty="0">
                <a:latin typeface="Arial" panose="020B0604020202020204" pitchFamily="34" charset="0"/>
                <a:cs typeface="Arial" panose="020B0604020202020204" pitchFamily="34" charset="0"/>
              </a:rPr>
              <a:t>‑sulfation and 80.5% for 6‑</a:t>
            </a:r>
            <a:r>
              <a:rPr lang="en-US" altLang="ja-JP" sz="1200" i="1" dirty="0">
                <a:latin typeface="Arial" panose="020B0604020202020204" pitchFamily="34" charset="0"/>
                <a:cs typeface="Arial" panose="020B0604020202020204" pitchFamily="34" charset="0"/>
              </a:rPr>
              <a:t>O</a:t>
            </a:r>
            <a:r>
              <a:rPr lang="en-US" altLang="ja-JP" sz="1200" dirty="0">
                <a:latin typeface="Arial" panose="020B0604020202020204" pitchFamily="34" charset="0"/>
                <a:cs typeface="Arial" panose="020B0604020202020204" pitchFamily="34" charset="0"/>
              </a:rPr>
              <a:t>‑sulfation. Contributions from 3‑</a:t>
            </a:r>
            <a:r>
              <a:rPr lang="en-US" altLang="ja-JP" sz="1200" i="1" dirty="0">
                <a:latin typeface="Arial" panose="020B0604020202020204" pitchFamily="34" charset="0"/>
                <a:cs typeface="Arial" panose="020B0604020202020204" pitchFamily="34" charset="0"/>
              </a:rPr>
              <a:t>O</a:t>
            </a:r>
            <a:r>
              <a:rPr lang="en-US" altLang="ja-JP" sz="1200" dirty="0">
                <a:latin typeface="Arial" panose="020B0604020202020204" pitchFamily="34" charset="0"/>
                <a:cs typeface="Arial" panose="020B0604020202020204" pitchFamily="34" charset="0"/>
              </a:rPr>
              <a:t>‑sulfation were neglected owing to </a:t>
            </a:r>
            <a:r>
              <a:rPr lang="en-US" altLang="ja-JP" sz="1200" dirty="0">
                <a:solidFill>
                  <a:srgbClr val="FF0000"/>
                </a:solidFill>
                <a:latin typeface="Arial" panose="020B0604020202020204" pitchFamily="34" charset="0"/>
                <a:cs typeface="Arial" panose="020B0604020202020204" pitchFamily="34" charset="0"/>
              </a:rPr>
              <a:t>its</a:t>
            </a:r>
            <a:r>
              <a:rPr lang="en-US" altLang="ja-JP" sz="1200" dirty="0">
                <a:latin typeface="Arial" panose="020B0604020202020204" pitchFamily="34" charset="0"/>
                <a:cs typeface="Arial" panose="020B0604020202020204" pitchFamily="34" charset="0"/>
              </a:rPr>
              <a:t> low abundance. Based on these values, the total amount of </a:t>
            </a:r>
            <a:r>
              <a:rPr lang="en-US" altLang="ja-JP" sz="1200" dirty="0" err="1">
                <a:latin typeface="Arial" panose="020B0604020202020204" pitchFamily="34" charset="0"/>
                <a:cs typeface="Arial" panose="020B0604020202020204" pitchFamily="34" charset="0"/>
              </a:rPr>
              <a:t>PAPS</a:t>
            </a:r>
            <a:r>
              <a:rPr lang="en-US" altLang="ja-JP" sz="1200" dirty="0">
                <a:latin typeface="Arial" panose="020B0604020202020204" pitchFamily="34" charset="0"/>
                <a:cs typeface="Arial" panose="020B0604020202020204" pitchFamily="34" charset="0"/>
              </a:rPr>
              <a:t> required to support the observed sulfation of 9.6 mmol disaccharide was calculated to be 23.5 mmol. At the end of the reaction, the final reaction volume was 1.4 L, and residual </a:t>
            </a:r>
            <a:r>
              <a:rPr lang="en-US" altLang="ja-JP" sz="1200" dirty="0" err="1">
                <a:latin typeface="Arial" panose="020B0604020202020204" pitchFamily="34" charset="0"/>
                <a:cs typeface="Arial" panose="020B0604020202020204" pitchFamily="34" charset="0"/>
              </a:rPr>
              <a:t>PAPS</a:t>
            </a:r>
            <a:r>
              <a:rPr lang="en-US" altLang="ja-JP" sz="1200" dirty="0">
                <a:latin typeface="Arial" panose="020B0604020202020204" pitchFamily="34" charset="0"/>
                <a:cs typeface="Arial" panose="020B0604020202020204" pitchFamily="34" charset="0"/>
              </a:rPr>
              <a:t> was detected at a concentration of 1 mM, corresponding to 1.4 mmol </a:t>
            </a:r>
            <a:r>
              <a:rPr lang="en-US" altLang="ja-JP" sz="1200" dirty="0" err="1">
                <a:latin typeface="Arial" panose="020B0604020202020204" pitchFamily="34" charset="0"/>
                <a:cs typeface="Arial" panose="020B0604020202020204" pitchFamily="34" charset="0"/>
              </a:rPr>
              <a:t>PAPS</a:t>
            </a:r>
            <a:r>
              <a:rPr lang="en-US" altLang="ja-JP" sz="1200" dirty="0">
                <a:latin typeface="Arial" panose="020B0604020202020204" pitchFamily="34" charset="0"/>
                <a:cs typeface="Arial" panose="020B0604020202020204" pitchFamily="34" charset="0"/>
              </a:rPr>
              <a:t> remaining in solution. Accordingly, the total amount of </a:t>
            </a:r>
            <a:r>
              <a:rPr lang="en-US" altLang="ja-JP" sz="1200" dirty="0" err="1">
                <a:latin typeface="Arial" panose="020B0604020202020204" pitchFamily="34" charset="0"/>
                <a:cs typeface="Arial" panose="020B0604020202020204" pitchFamily="34" charset="0"/>
              </a:rPr>
              <a:t>PAPS</a:t>
            </a:r>
            <a:r>
              <a:rPr lang="en-US" altLang="ja-JP" sz="1200" dirty="0">
                <a:latin typeface="Arial" panose="020B0604020202020204" pitchFamily="34" charset="0"/>
                <a:cs typeface="Arial" panose="020B0604020202020204" pitchFamily="34" charset="0"/>
              </a:rPr>
              <a:t> generated during the reaction was estimated to be 24.9 mmol. The coupled reaction contained the same amount of </a:t>
            </a:r>
            <a:r>
              <a:rPr lang="en-US" altLang="ja-JP" sz="1200" dirty="0" err="1">
                <a:latin typeface="Arial" panose="020B0604020202020204" pitchFamily="34" charset="0"/>
                <a:cs typeface="Arial" panose="020B0604020202020204" pitchFamily="34" charset="0"/>
              </a:rPr>
              <a:t>KM101</a:t>
            </a:r>
            <a:r>
              <a:rPr lang="en-US" altLang="ja-JP" sz="1200" dirty="0">
                <a:latin typeface="Arial" panose="020B0604020202020204" pitchFamily="34" charset="0"/>
                <a:cs typeface="Arial" panose="020B0604020202020204" pitchFamily="34" charset="0"/>
              </a:rPr>
              <a:t>‑1 biomass as in the uncoupled case (130.8 g wet cell mass, derived from 400 mL of culture broth at 327 g </a:t>
            </a:r>
            <a:r>
              <a:rPr lang="en-US" altLang="ja-JP" sz="1200" dirty="0" err="1">
                <a:latin typeface="Arial" panose="020B0604020202020204" pitchFamily="34" charset="0"/>
                <a:cs typeface="Arial" panose="020B0604020202020204" pitchFamily="34" charset="0"/>
              </a:rPr>
              <a:t>L⁻¹</a:t>
            </a:r>
            <a:r>
              <a:rPr lang="en-US" altLang="ja-JP" sz="1200" dirty="0">
                <a:latin typeface="Arial" panose="020B0604020202020204" pitchFamily="34" charset="0"/>
                <a:cs typeface="Arial" panose="020B0604020202020204" pitchFamily="34" charset="0"/>
              </a:rPr>
              <a:t>). The specific </a:t>
            </a:r>
            <a:r>
              <a:rPr lang="en-US" altLang="ja-JP" sz="1200" dirty="0" err="1">
                <a:latin typeface="Arial" panose="020B0604020202020204" pitchFamily="34" charset="0"/>
                <a:cs typeface="Arial" panose="020B0604020202020204" pitchFamily="34" charset="0"/>
              </a:rPr>
              <a:t>PAPS</a:t>
            </a:r>
            <a:r>
              <a:rPr lang="en-US" altLang="ja-JP" sz="1200" dirty="0">
                <a:latin typeface="Arial" panose="020B0604020202020204" pitchFamily="34" charset="0"/>
                <a:cs typeface="Arial" panose="020B0604020202020204" pitchFamily="34" charset="0"/>
              </a:rPr>
              <a:t> productivity during the coupled reaction was therefore calculated as:</a:t>
            </a:r>
          </a:p>
          <a:p>
            <a:r>
              <a:rPr lang="en-US" altLang="ja-JP" sz="1200" dirty="0">
                <a:latin typeface="Arial" panose="020B0604020202020204" pitchFamily="34" charset="0"/>
                <a:cs typeface="Arial" panose="020B0604020202020204" pitchFamily="34" charset="0"/>
              </a:rPr>
              <a:t>Specific </a:t>
            </a:r>
            <a:r>
              <a:rPr lang="en-US" altLang="ja-JP" sz="1200" dirty="0" err="1">
                <a:latin typeface="Arial" panose="020B0604020202020204" pitchFamily="34" charset="0"/>
                <a:cs typeface="Arial" panose="020B0604020202020204" pitchFamily="34" charset="0"/>
              </a:rPr>
              <a:t>PAPS</a:t>
            </a:r>
            <a:r>
              <a:rPr lang="en-US" altLang="ja-JP" sz="1200" dirty="0">
                <a:latin typeface="Arial" panose="020B0604020202020204" pitchFamily="34" charset="0"/>
                <a:cs typeface="Arial" panose="020B0604020202020204" pitchFamily="34" charset="0"/>
              </a:rPr>
              <a:t> productivity = 24.9 mmol / 130.8 g = 0.19 mmol g</a:t>
            </a:r>
            <a:r>
              <a:rPr lang="en-US" altLang="ja-JP" sz="1200" baseline="30000" dirty="0">
                <a:latin typeface="Arial" panose="020B0604020202020204" pitchFamily="34" charset="0"/>
                <a:cs typeface="Arial" panose="020B0604020202020204" pitchFamily="34" charset="0"/>
              </a:rPr>
              <a:t>-1</a:t>
            </a:r>
            <a:r>
              <a:rPr lang="en-US" altLang="ja-JP" sz="1200" dirty="0">
                <a:latin typeface="Arial" panose="020B0604020202020204" pitchFamily="34" charset="0"/>
                <a:cs typeface="Arial" panose="020B0604020202020204" pitchFamily="34" charset="0"/>
              </a:rPr>
              <a:t> wet cell</a:t>
            </a:r>
          </a:p>
          <a:p>
            <a:endParaRPr lang="en-US" altLang="ja-JP" sz="1200" dirty="0">
              <a:latin typeface="Arial" panose="020B0604020202020204" pitchFamily="34" charset="0"/>
              <a:cs typeface="Arial" panose="020B0604020202020204" pitchFamily="34" charset="0"/>
            </a:endParaRPr>
          </a:p>
          <a:p>
            <a:r>
              <a:rPr lang="en-US" altLang="ja-JP" sz="1200" dirty="0">
                <a:latin typeface="Arial" panose="020B0604020202020204" pitchFamily="34" charset="0"/>
                <a:cs typeface="Arial" panose="020B0604020202020204" pitchFamily="34" charset="0"/>
              </a:rPr>
              <a:t>3) </a:t>
            </a:r>
            <a:r>
              <a:rPr lang="en-US" altLang="ja-JP" sz="1200" dirty="0" err="1">
                <a:latin typeface="Arial" panose="020B0604020202020204" pitchFamily="34" charset="0"/>
                <a:cs typeface="Arial" panose="020B0604020202020204" pitchFamily="34" charset="0"/>
              </a:rPr>
              <a:t>PAPS</a:t>
            </a:r>
            <a:r>
              <a:rPr lang="en-US" altLang="ja-JP" sz="1200" dirty="0">
                <a:latin typeface="Arial" panose="020B0604020202020204" pitchFamily="34" charset="0"/>
                <a:cs typeface="Arial" panose="020B0604020202020204" pitchFamily="34" charset="0"/>
              </a:rPr>
              <a:t> generation during coupling reactions in a 30-L jar up to completion of the </a:t>
            </a:r>
            <a:r>
              <a:rPr lang="en-US" altLang="ja-JP" sz="1200" dirty="0" err="1">
                <a:latin typeface="Arial" panose="020B0604020202020204" pitchFamily="34" charset="0"/>
                <a:cs typeface="Arial" panose="020B0604020202020204" pitchFamily="34" charset="0"/>
              </a:rPr>
              <a:t>2</a:t>
            </a:r>
            <a:r>
              <a:rPr lang="en-US" altLang="ja-JP" sz="1200" i="1" dirty="0" err="1">
                <a:latin typeface="Arial" panose="020B0604020202020204" pitchFamily="34" charset="0"/>
                <a:cs typeface="Arial" panose="020B0604020202020204" pitchFamily="34" charset="0"/>
              </a:rPr>
              <a:t>O</a:t>
            </a:r>
            <a:r>
              <a:rPr lang="en-US" altLang="ja-JP" sz="1200" dirty="0" err="1">
                <a:latin typeface="Arial" panose="020B0604020202020204" pitchFamily="34" charset="0"/>
                <a:cs typeface="Arial" panose="020B0604020202020204" pitchFamily="34" charset="0"/>
              </a:rPr>
              <a:t>ST</a:t>
            </a:r>
            <a:r>
              <a:rPr lang="en-US" altLang="ja-JP" sz="1200" dirty="0">
                <a:latin typeface="Arial" panose="020B0604020202020204" pitchFamily="34" charset="0"/>
                <a:cs typeface="Arial" panose="020B0604020202020204" pitchFamily="34" charset="0"/>
              </a:rPr>
              <a:t> reaction stage</a:t>
            </a:r>
          </a:p>
          <a:p>
            <a:endParaRPr lang="en-US" altLang="ja-JP" sz="1200" dirty="0">
              <a:latin typeface="Arial" panose="020B0604020202020204" pitchFamily="34" charset="0"/>
              <a:cs typeface="Arial" panose="020B0604020202020204" pitchFamily="34" charset="0"/>
            </a:endParaRPr>
          </a:p>
          <a:p>
            <a:r>
              <a:rPr lang="en-US" altLang="ja-JP" sz="1200" dirty="0">
                <a:latin typeface="Arial" panose="020B0604020202020204" pitchFamily="34" charset="0"/>
                <a:cs typeface="Arial" panose="020B0604020202020204" pitchFamily="34" charset="0"/>
              </a:rPr>
              <a:t>For the scaled‑up coupled reaction performed in a 30‑L jar, 85 g of DAH with an </a:t>
            </a:r>
            <a:r>
              <a:rPr lang="en-US" altLang="ja-JP" sz="1200" i="1" dirty="0">
                <a:latin typeface="Arial" panose="020B0604020202020204" pitchFamily="34" charset="0"/>
                <a:cs typeface="Arial" panose="020B0604020202020204" pitchFamily="34" charset="0"/>
              </a:rPr>
              <a:t>N</a:t>
            </a:r>
            <a:r>
              <a:rPr lang="en-US" altLang="ja-JP" sz="1200" dirty="0">
                <a:latin typeface="Arial" panose="020B0604020202020204" pitchFamily="34" charset="0"/>
                <a:cs typeface="Arial" panose="020B0604020202020204" pitchFamily="34" charset="0"/>
              </a:rPr>
              <a:t>‑deacetylation degree of 85% was used as input material. This amount corresponds to 235.1 mmol of disaccharide units. At the end of the 2‑</a:t>
            </a:r>
            <a:r>
              <a:rPr lang="en-US" altLang="ja-JP" sz="1200" i="1" dirty="0">
                <a:latin typeface="Arial" panose="020B0604020202020204" pitchFamily="34" charset="0"/>
                <a:cs typeface="Arial" panose="020B0604020202020204" pitchFamily="34" charset="0"/>
              </a:rPr>
              <a:t>O</a:t>
            </a:r>
            <a:r>
              <a:rPr lang="en-US" altLang="ja-JP" sz="1200" dirty="0">
                <a:latin typeface="Arial" panose="020B0604020202020204" pitchFamily="34" charset="0"/>
                <a:cs typeface="Arial" panose="020B0604020202020204" pitchFamily="34" charset="0"/>
              </a:rPr>
              <a:t>‑sulfotransferase (</a:t>
            </a:r>
            <a:r>
              <a:rPr lang="en-US" altLang="ja-JP" sz="1200" dirty="0" err="1">
                <a:latin typeface="Arial" panose="020B0604020202020204" pitchFamily="34" charset="0"/>
                <a:cs typeface="Arial" panose="020B0604020202020204" pitchFamily="34" charset="0"/>
              </a:rPr>
              <a:t>2</a:t>
            </a:r>
            <a:r>
              <a:rPr lang="en-US" altLang="ja-JP" sz="1200" i="1" dirty="0" err="1">
                <a:latin typeface="Arial" panose="020B0604020202020204" pitchFamily="34" charset="0"/>
                <a:cs typeface="Arial" panose="020B0604020202020204" pitchFamily="34" charset="0"/>
              </a:rPr>
              <a:t>O</a:t>
            </a:r>
            <a:r>
              <a:rPr lang="en-US" altLang="ja-JP" sz="1200" dirty="0" err="1">
                <a:latin typeface="Arial" panose="020B0604020202020204" pitchFamily="34" charset="0"/>
                <a:cs typeface="Arial" panose="020B0604020202020204" pitchFamily="34" charset="0"/>
              </a:rPr>
              <a:t>ST</a:t>
            </a:r>
            <a:r>
              <a:rPr lang="en-US" altLang="ja-JP" sz="1200" dirty="0">
                <a:latin typeface="Arial" panose="020B0604020202020204" pitchFamily="34" charset="0"/>
                <a:cs typeface="Arial" panose="020B0604020202020204" pitchFamily="34" charset="0"/>
              </a:rPr>
              <a:t>) reaction stage, DS/TS analysis showed an </a:t>
            </a:r>
            <a:r>
              <a:rPr lang="en-US" altLang="ja-JP" sz="1200" i="1" dirty="0">
                <a:latin typeface="Arial" panose="020B0604020202020204" pitchFamily="34" charset="0"/>
                <a:cs typeface="Arial" panose="020B0604020202020204" pitchFamily="34" charset="0"/>
              </a:rPr>
              <a:t>N</a:t>
            </a:r>
            <a:r>
              <a:rPr lang="en-US" altLang="ja-JP" sz="1200" dirty="0">
                <a:latin typeface="Arial" panose="020B0604020202020204" pitchFamily="34" charset="0"/>
                <a:cs typeface="Arial" panose="020B0604020202020204" pitchFamily="34" charset="0"/>
              </a:rPr>
              <a:t>‑sulfation ratio of 88.6% and a 2‑</a:t>
            </a:r>
            <a:r>
              <a:rPr lang="en-US" altLang="ja-JP" sz="1200" u="sng" dirty="0">
                <a:latin typeface="Arial" panose="020B0604020202020204" pitchFamily="34" charset="0"/>
                <a:cs typeface="Arial" panose="020B0604020202020204" pitchFamily="34" charset="0"/>
              </a:rPr>
              <a:t>O</a:t>
            </a:r>
            <a:r>
              <a:rPr lang="en-US" altLang="ja-JP" sz="1200" dirty="0">
                <a:latin typeface="Arial" panose="020B0604020202020204" pitchFamily="34" charset="0"/>
                <a:cs typeface="Arial" panose="020B0604020202020204" pitchFamily="34" charset="0"/>
              </a:rPr>
              <a:t>‑sulfation ratio of 72.4%. Based on these values, the amount of </a:t>
            </a:r>
            <a:r>
              <a:rPr lang="en-US" altLang="ja-JP" sz="1200" dirty="0" err="1">
                <a:latin typeface="Arial" panose="020B0604020202020204" pitchFamily="34" charset="0"/>
                <a:cs typeface="Arial" panose="020B0604020202020204" pitchFamily="34" charset="0"/>
              </a:rPr>
              <a:t>PAPS</a:t>
            </a:r>
            <a:r>
              <a:rPr lang="en-US" altLang="ja-JP" sz="1200" dirty="0">
                <a:latin typeface="Arial" panose="020B0604020202020204" pitchFamily="34" charset="0"/>
                <a:cs typeface="Arial" panose="020B0604020202020204" pitchFamily="34" charset="0"/>
              </a:rPr>
              <a:t> required to support sulfation at this stage was calculated to be 378.5 mmol. The reaction contained 6.3 L of </a:t>
            </a:r>
            <a:r>
              <a:rPr lang="en-US" altLang="ja-JP" sz="1200" dirty="0" err="1">
                <a:latin typeface="Arial" panose="020B0604020202020204" pitchFamily="34" charset="0"/>
                <a:cs typeface="Arial" panose="020B0604020202020204" pitchFamily="34" charset="0"/>
              </a:rPr>
              <a:t>KM101</a:t>
            </a:r>
            <a:r>
              <a:rPr lang="en-US" altLang="ja-JP" sz="1200" dirty="0">
                <a:latin typeface="Arial" panose="020B0604020202020204" pitchFamily="34" charset="0"/>
                <a:cs typeface="Arial" panose="020B0604020202020204" pitchFamily="34" charset="0"/>
              </a:rPr>
              <a:t>‑1 culture broth with a wet cell density of 327 g </a:t>
            </a:r>
            <a:r>
              <a:rPr lang="en-US" altLang="ja-JP" sz="1200" dirty="0" err="1">
                <a:latin typeface="Arial" panose="020B0604020202020204" pitchFamily="34" charset="0"/>
                <a:cs typeface="Arial" panose="020B0604020202020204" pitchFamily="34" charset="0"/>
              </a:rPr>
              <a:t>L⁻¹</a:t>
            </a:r>
            <a:r>
              <a:rPr lang="en-US" altLang="ja-JP" sz="1200" dirty="0">
                <a:latin typeface="Arial" panose="020B0604020202020204" pitchFamily="34" charset="0"/>
                <a:cs typeface="Arial" panose="020B0604020202020204" pitchFamily="34" charset="0"/>
              </a:rPr>
              <a:t>, corresponding to a total wet cell mass of 2060.1 g. The specific </a:t>
            </a:r>
            <a:r>
              <a:rPr lang="en-US" altLang="ja-JP" sz="1200" dirty="0" err="1">
                <a:latin typeface="Arial" panose="020B0604020202020204" pitchFamily="34" charset="0"/>
                <a:cs typeface="Arial" panose="020B0604020202020204" pitchFamily="34" charset="0"/>
              </a:rPr>
              <a:t>PAPS</a:t>
            </a:r>
            <a:r>
              <a:rPr lang="en-US" altLang="ja-JP" sz="1200" dirty="0">
                <a:latin typeface="Arial" panose="020B0604020202020204" pitchFamily="34" charset="0"/>
                <a:cs typeface="Arial" panose="020B0604020202020204" pitchFamily="34" charset="0"/>
              </a:rPr>
              <a:t> productivity under these scaled‑up coupled conditions was therefore calculated as:</a:t>
            </a:r>
          </a:p>
          <a:p>
            <a:r>
              <a:rPr lang="en-US" altLang="ja-JP" sz="1200" dirty="0">
                <a:latin typeface="Arial" panose="020B0604020202020204" pitchFamily="34" charset="0"/>
                <a:cs typeface="Arial" panose="020B0604020202020204" pitchFamily="34" charset="0"/>
              </a:rPr>
              <a:t>Specific </a:t>
            </a:r>
            <a:r>
              <a:rPr lang="en-US" altLang="ja-JP" sz="1200" dirty="0" err="1">
                <a:latin typeface="Arial" panose="020B0604020202020204" pitchFamily="34" charset="0"/>
                <a:cs typeface="Arial" panose="020B0604020202020204" pitchFamily="34" charset="0"/>
              </a:rPr>
              <a:t>PAPS</a:t>
            </a:r>
            <a:r>
              <a:rPr lang="en-US" altLang="ja-JP" sz="1200" dirty="0">
                <a:latin typeface="Arial" panose="020B0604020202020204" pitchFamily="34" charset="0"/>
                <a:cs typeface="Arial" panose="020B0604020202020204" pitchFamily="34" charset="0"/>
              </a:rPr>
              <a:t> productivity = 378.5 mmol / 2060.1 g = 0.18 mmol g</a:t>
            </a:r>
            <a:r>
              <a:rPr lang="en-US" altLang="ja-JP" sz="1200" baseline="30000" dirty="0">
                <a:latin typeface="Arial" panose="020B0604020202020204" pitchFamily="34" charset="0"/>
                <a:cs typeface="Arial" panose="020B0604020202020204" pitchFamily="34" charset="0"/>
              </a:rPr>
              <a:t>-1</a:t>
            </a:r>
            <a:r>
              <a:rPr lang="en-US" altLang="ja-JP" sz="1200" dirty="0">
                <a:latin typeface="Arial" panose="020B0604020202020204" pitchFamily="34" charset="0"/>
                <a:cs typeface="Arial" panose="020B0604020202020204" pitchFamily="34" charset="0"/>
              </a:rPr>
              <a:t> wet cell</a:t>
            </a:r>
          </a:p>
        </p:txBody>
      </p:sp>
    </p:spTree>
    <p:extLst>
      <p:ext uri="{BB962C8B-B14F-4D97-AF65-F5344CB8AC3E}">
        <p14:creationId xmlns:p14="http://schemas.microsoft.com/office/powerpoint/2010/main" val="18041432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a:extLst>
              <a:ext uri="{FF2B5EF4-FFF2-40B4-BE49-F238E27FC236}">
                <a16:creationId xmlns:a16="http://schemas.microsoft.com/office/drawing/2014/main" id="{00E4E3BB-631C-1916-ACAC-1A76D07A091F}"/>
              </a:ext>
            </a:extLst>
          </p:cNvPr>
          <p:cNvGraphicFramePr>
            <a:graphicFrameLocks noGrp="1"/>
          </p:cNvGraphicFramePr>
          <p:nvPr>
            <p:extLst>
              <p:ext uri="{D42A27DB-BD31-4B8C-83A1-F6EECF244321}">
                <p14:modId xmlns:p14="http://schemas.microsoft.com/office/powerpoint/2010/main" val="3977111377"/>
              </p:ext>
            </p:extLst>
          </p:nvPr>
        </p:nvGraphicFramePr>
        <p:xfrm>
          <a:off x="169617" y="1464392"/>
          <a:ext cx="5867399" cy="3617331"/>
        </p:xfrm>
        <a:graphic>
          <a:graphicData uri="http://schemas.openxmlformats.org/drawingml/2006/table">
            <a:tbl>
              <a:tblPr firstRow="1" firstCol="1" bandRow="1"/>
              <a:tblGrid>
                <a:gridCol w="1413932">
                  <a:extLst>
                    <a:ext uri="{9D8B030D-6E8A-4147-A177-3AD203B41FA5}">
                      <a16:colId xmlns:a16="http://schemas.microsoft.com/office/drawing/2014/main" val="2491668520"/>
                    </a:ext>
                  </a:extLst>
                </a:gridCol>
                <a:gridCol w="4453467">
                  <a:extLst>
                    <a:ext uri="{9D8B030D-6E8A-4147-A177-3AD203B41FA5}">
                      <a16:colId xmlns:a16="http://schemas.microsoft.com/office/drawing/2014/main" val="1989042701"/>
                    </a:ext>
                  </a:extLst>
                </a:gridCol>
              </a:tblGrid>
              <a:tr h="638355">
                <a:tc>
                  <a:txBody>
                    <a:bodyPr/>
                    <a:lstStyle/>
                    <a:p>
                      <a:pPr algn="l">
                        <a:spcBef>
                          <a:spcPts val="200"/>
                        </a:spcBef>
                        <a:spcAft>
                          <a:spcPts val="200"/>
                        </a:spcAft>
                      </a:pPr>
                      <a:r>
                        <a:rPr lang="en-US" sz="1000" b="1" kern="1000"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Disaccharide and </a:t>
                      </a:r>
                      <a:r>
                        <a:rPr lang="en-US" sz="1000" b="1" kern="1000" dirty="0" err="1">
                          <a:solidFill>
                            <a:srgbClr val="000000"/>
                          </a:solidFill>
                          <a:effectLst/>
                          <a:latin typeface="Arial" panose="020B0604020202020204" pitchFamily="34" charset="0"/>
                          <a:ea typeface="ＭＳ 明朝" panose="02020609040205080304" pitchFamily="17" charset="-128"/>
                          <a:cs typeface="Arial" panose="020B0604020202020204" pitchFamily="34" charset="0"/>
                        </a:rPr>
                        <a:t>tetrasaccharide</a:t>
                      </a:r>
                      <a:r>
                        <a:rPr lang="en-US" sz="1000" b="1" kern="1000"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 name</a:t>
                      </a:r>
                      <a:endParaRPr lang="ja-JP" sz="1000" b="1" kern="1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l">
                        <a:spcBef>
                          <a:spcPts val="200"/>
                        </a:spcBef>
                        <a:spcAft>
                          <a:spcPts val="200"/>
                        </a:spcAft>
                      </a:pPr>
                      <a:r>
                        <a:rPr lang="en-US" sz="1000" b="1" kern="1000"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Structure</a:t>
                      </a:r>
                      <a:endParaRPr lang="ja-JP" sz="1000" b="1" kern="1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1571489475"/>
                  </a:ext>
                </a:extLst>
              </a:tr>
              <a:tr h="212784">
                <a:tc>
                  <a:txBody>
                    <a:bodyPr/>
                    <a:lstStyle/>
                    <a:p>
                      <a:pPr>
                        <a:spcBef>
                          <a:spcPts val="200"/>
                        </a:spcBef>
                        <a:spcAft>
                          <a:spcPts val="200"/>
                        </a:spcAft>
                      </a:pPr>
                      <a:r>
                        <a:rPr lang="en-US" sz="1000" kern="1200">
                          <a:effectLst/>
                          <a:latin typeface="Arial" panose="020B0604020202020204" pitchFamily="34" charset="0"/>
                          <a:ea typeface="ＭＳ 明朝" panose="02020609040205080304" pitchFamily="17" charset="-128"/>
                          <a:cs typeface="Arial" panose="020B0604020202020204" pitchFamily="34" charset="0"/>
                        </a:rPr>
                        <a:t>0S</a:t>
                      </a:r>
                      <a:endParaRPr lang="ja-JP" sz="1000" kern="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spcBef>
                          <a:spcPts val="200"/>
                        </a:spcBef>
                        <a:spcAft>
                          <a:spcPts val="200"/>
                        </a:spcAft>
                      </a:pPr>
                      <a:r>
                        <a:rPr lang="en-US" sz="1000" kern="1200" dirty="0" err="1">
                          <a:effectLst/>
                          <a:latin typeface="Arial" panose="020B0604020202020204" pitchFamily="34" charset="0"/>
                          <a:ea typeface="Times New Roman" panose="02020603050405020304" pitchFamily="18" charset="0"/>
                          <a:cs typeface="Arial" panose="020B0604020202020204" pitchFamily="34" charset="0"/>
                        </a:rPr>
                        <a:t>ΔUA</a:t>
                      </a:r>
                      <a:r>
                        <a:rPr lang="en-US" sz="1000" kern="1200" dirty="0">
                          <a:effectLst/>
                          <a:latin typeface="Arial" panose="020B0604020202020204" pitchFamily="34" charset="0"/>
                          <a:ea typeface="Times New Roman" panose="02020603050405020304" pitchFamily="18" charset="0"/>
                          <a:cs typeface="Arial" panose="020B0604020202020204" pitchFamily="34" charset="0"/>
                        </a:rPr>
                        <a:t>-(1</a:t>
                      </a:r>
                      <a:r>
                        <a:rPr lang="en-US" sz="1000" kern="1200" dirty="0">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en-US" sz="1000" kern="1200" dirty="0">
                          <a:effectLst/>
                          <a:latin typeface="Arial" panose="020B0604020202020204" pitchFamily="34" charset="0"/>
                          <a:ea typeface="Times New Roman" panose="02020603050405020304" pitchFamily="18" charset="0"/>
                          <a:cs typeface="Arial" panose="020B0604020202020204" pitchFamily="34" charset="0"/>
                        </a:rPr>
                        <a:t>4)</a:t>
                      </a:r>
                      <a:r>
                        <a:rPr lang="en-US" altLang="ja-JP" sz="1000" kern="1200" dirty="0">
                          <a:effectLst/>
                          <a:latin typeface="Arial" panose="020B0604020202020204" pitchFamily="34" charset="0"/>
                          <a:ea typeface="Times New Roman" panose="02020603050405020304" pitchFamily="18" charset="0"/>
                          <a:cs typeface="Arial" panose="020B0604020202020204" pitchFamily="34" charset="0"/>
                        </a:rPr>
                        <a:t>α</a:t>
                      </a:r>
                      <a:r>
                        <a:rPr lang="en-US" sz="1000" kern="1200" dirty="0">
                          <a:effectLst/>
                          <a:latin typeface="Arial" panose="020B0604020202020204" pitchFamily="34" charset="0"/>
                          <a:ea typeface="Times New Roman" panose="02020603050405020304" pitchFamily="18" charset="0"/>
                          <a:cs typeface="Arial" panose="020B0604020202020204" pitchFamily="34" charset="0"/>
                        </a:rPr>
                        <a:t>,</a:t>
                      </a:r>
                      <a:r>
                        <a:rPr lang="en-US" altLang="ja-JP" sz="1000" kern="1200" dirty="0">
                          <a:effectLst/>
                          <a:latin typeface="Arial" panose="020B0604020202020204" pitchFamily="34" charset="0"/>
                          <a:ea typeface="Times New Roman" panose="02020603050405020304" pitchFamily="18" charset="0"/>
                          <a:cs typeface="Arial" panose="020B0604020202020204" pitchFamily="34" charset="0"/>
                        </a:rPr>
                        <a:t>β</a:t>
                      </a:r>
                      <a:r>
                        <a:rPr lang="en-US" sz="1000" kern="1200" dirty="0">
                          <a:effectLst/>
                          <a:latin typeface="Arial" panose="020B0604020202020204" pitchFamily="34" charset="0"/>
                          <a:ea typeface="Times New Roman" panose="02020603050405020304" pitchFamily="18" charset="0"/>
                          <a:cs typeface="Arial" panose="020B0604020202020204" pitchFamily="34" charset="0"/>
                        </a:rPr>
                        <a:t>-</a:t>
                      </a:r>
                      <a:r>
                        <a:rPr lang="en-US" sz="1000" kern="1200" dirty="0" err="1">
                          <a:effectLst/>
                          <a:latin typeface="Arial" panose="020B0604020202020204" pitchFamily="34" charset="0"/>
                          <a:ea typeface="Times New Roman" panose="02020603050405020304" pitchFamily="18" charset="0"/>
                          <a:cs typeface="Arial" panose="020B0604020202020204" pitchFamily="34" charset="0"/>
                        </a:rPr>
                        <a:t>GlcNAc</a:t>
                      </a:r>
                      <a:endParaRPr lang="ja-JP" sz="1000" kern="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40725888"/>
                  </a:ext>
                </a:extLst>
              </a:tr>
              <a:tr h="212784">
                <a:tc>
                  <a:txBody>
                    <a:bodyPr/>
                    <a:lstStyle/>
                    <a:p>
                      <a:pPr>
                        <a:spcBef>
                          <a:spcPts val="200"/>
                        </a:spcBef>
                        <a:spcAft>
                          <a:spcPts val="200"/>
                        </a:spcAft>
                      </a:pPr>
                      <a:r>
                        <a:rPr lang="en-US" altLang="ja-JP" sz="1000" kern="1200" dirty="0">
                          <a:effectLst/>
                          <a:latin typeface="Arial" panose="020B0604020202020204" pitchFamily="34" charset="0"/>
                          <a:ea typeface="Times New Roman" panose="02020603050405020304" pitchFamily="18" charset="0"/>
                          <a:cs typeface="Arial" panose="020B0604020202020204" pitchFamily="34" charset="0"/>
                        </a:rPr>
                        <a:t>NH</a:t>
                      </a:r>
                      <a:endParaRPr lang="ja-JP" sz="1000" kern="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spcBef>
                          <a:spcPts val="200"/>
                        </a:spcBef>
                        <a:spcAft>
                          <a:spcPts val="200"/>
                        </a:spcAft>
                      </a:pPr>
                      <a:r>
                        <a:rPr lang="en-US" altLang="ja-JP" sz="1000" kern="1200" dirty="0" err="1">
                          <a:effectLst/>
                          <a:latin typeface="Arial" panose="020B0604020202020204" pitchFamily="34" charset="0"/>
                          <a:ea typeface="Times New Roman" panose="02020603050405020304" pitchFamily="18" charset="0"/>
                          <a:cs typeface="Arial" panose="020B0604020202020204" pitchFamily="34" charset="0"/>
                        </a:rPr>
                        <a:t>ΔUA</a:t>
                      </a:r>
                      <a:r>
                        <a:rPr lang="en-US" altLang="ja-JP" sz="1000" kern="1200" dirty="0">
                          <a:effectLst/>
                          <a:latin typeface="Arial" panose="020B0604020202020204" pitchFamily="34" charset="0"/>
                          <a:ea typeface="Times New Roman" panose="02020603050405020304" pitchFamily="18" charset="0"/>
                          <a:cs typeface="Arial" panose="020B0604020202020204" pitchFamily="34" charset="0"/>
                        </a:rPr>
                        <a:t>-(1</a:t>
                      </a:r>
                      <a:r>
                        <a:rPr lang="en-US" altLang="ja-JP" sz="1000" kern="1200" dirty="0">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4)</a:t>
                      </a:r>
                      <a:r>
                        <a:rPr lang="en-US" altLang="ja-JP" sz="1000" kern="1200" dirty="0">
                          <a:effectLst/>
                          <a:latin typeface="Arial" panose="020B0604020202020204" pitchFamily="34" charset="0"/>
                          <a:ea typeface="Times New Roman" panose="02020603050405020304" pitchFamily="18" charset="0"/>
                          <a:cs typeface="Arial" panose="020B0604020202020204" pitchFamily="34" charset="0"/>
                        </a:rPr>
                        <a:t> α,β-</a:t>
                      </a:r>
                      <a:r>
                        <a:rPr lang="en-US" altLang="ja-JP" sz="1000" kern="1200" dirty="0" err="1">
                          <a:effectLst/>
                          <a:latin typeface="Arial" panose="020B0604020202020204" pitchFamily="34" charset="0"/>
                          <a:ea typeface="Times New Roman" panose="02020603050405020304" pitchFamily="18" charset="0"/>
                          <a:cs typeface="Arial" panose="020B0604020202020204" pitchFamily="34" charset="0"/>
                        </a:rPr>
                        <a:t>GlcN</a:t>
                      </a:r>
                      <a:endParaRPr lang="ja-JP" sz="1000" kern="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53881447"/>
                  </a:ext>
                </a:extLst>
              </a:tr>
              <a:tr h="212784">
                <a:tc>
                  <a:txBody>
                    <a:bodyPr/>
                    <a:lstStyle/>
                    <a:p>
                      <a:pPr>
                        <a:spcBef>
                          <a:spcPts val="200"/>
                        </a:spcBef>
                        <a:spcAft>
                          <a:spcPts val="200"/>
                        </a:spcAft>
                      </a:pPr>
                      <a:r>
                        <a:rPr lang="en-US" sz="1000" kern="1200">
                          <a:effectLst/>
                          <a:latin typeface="Arial" panose="020B0604020202020204" pitchFamily="34" charset="0"/>
                          <a:ea typeface="ＭＳ 明朝" panose="02020609040205080304" pitchFamily="17" charset="-128"/>
                          <a:cs typeface="Arial" panose="020B0604020202020204" pitchFamily="34" charset="0"/>
                        </a:rPr>
                        <a:t>NS</a:t>
                      </a:r>
                      <a:endParaRPr lang="ja-JP" sz="1000" kern="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spcBef>
                          <a:spcPts val="200"/>
                        </a:spcBef>
                        <a:spcAft>
                          <a:spcPts val="200"/>
                        </a:spcAft>
                      </a:pPr>
                      <a:r>
                        <a:rPr lang="en-US" sz="1000" kern="1200" dirty="0" err="1">
                          <a:effectLst/>
                          <a:latin typeface="Arial" panose="020B0604020202020204" pitchFamily="34" charset="0"/>
                          <a:ea typeface="Times New Roman" panose="02020603050405020304" pitchFamily="18" charset="0"/>
                          <a:cs typeface="Arial" panose="020B0604020202020204" pitchFamily="34" charset="0"/>
                        </a:rPr>
                        <a:t>ΔUA</a:t>
                      </a:r>
                      <a:r>
                        <a:rPr lang="en-US" sz="1000" kern="1200" dirty="0">
                          <a:effectLst/>
                          <a:latin typeface="Arial" panose="020B0604020202020204" pitchFamily="34" charset="0"/>
                          <a:ea typeface="Times New Roman" panose="02020603050405020304" pitchFamily="18" charset="0"/>
                          <a:cs typeface="Arial" panose="020B0604020202020204" pitchFamily="34" charset="0"/>
                        </a:rPr>
                        <a:t>-(1</a:t>
                      </a:r>
                      <a:r>
                        <a:rPr lang="en-US" sz="1000" kern="1200" dirty="0">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en-US" sz="1000" kern="1200" dirty="0">
                          <a:effectLst/>
                          <a:latin typeface="Arial" panose="020B0604020202020204" pitchFamily="34" charset="0"/>
                          <a:ea typeface="Times New Roman" panose="02020603050405020304" pitchFamily="18" charset="0"/>
                          <a:cs typeface="Arial" panose="020B0604020202020204" pitchFamily="34" charset="0"/>
                        </a:rPr>
                        <a:t>4)</a:t>
                      </a:r>
                      <a:r>
                        <a:rPr lang="en-US" altLang="ja-JP" sz="1000" kern="1200" dirty="0">
                          <a:effectLst/>
                          <a:latin typeface="Arial" panose="020B0604020202020204" pitchFamily="34" charset="0"/>
                          <a:ea typeface="Times New Roman" panose="02020603050405020304" pitchFamily="18" charset="0"/>
                          <a:cs typeface="Arial" panose="020B0604020202020204" pitchFamily="34" charset="0"/>
                        </a:rPr>
                        <a:t> α,β</a:t>
                      </a:r>
                      <a:r>
                        <a:rPr lang="en-US" sz="1000" kern="1200" dirty="0">
                          <a:effectLst/>
                          <a:latin typeface="Arial" panose="020B0604020202020204" pitchFamily="34" charset="0"/>
                          <a:ea typeface="Times New Roman" panose="02020603050405020304" pitchFamily="18" charset="0"/>
                          <a:cs typeface="Arial" panose="020B0604020202020204" pitchFamily="34" charset="0"/>
                        </a:rPr>
                        <a:t>-</a:t>
                      </a:r>
                      <a:r>
                        <a:rPr lang="en-US" sz="1000" kern="1200" dirty="0" err="1">
                          <a:effectLst/>
                          <a:latin typeface="Arial" panose="020B0604020202020204" pitchFamily="34" charset="0"/>
                          <a:ea typeface="Times New Roman" panose="02020603050405020304" pitchFamily="18" charset="0"/>
                          <a:cs typeface="Arial" panose="020B0604020202020204" pitchFamily="34" charset="0"/>
                        </a:rPr>
                        <a:t>GlcN</a:t>
                      </a:r>
                      <a:r>
                        <a:rPr lang="en-US" sz="1000" kern="1200" dirty="0">
                          <a:effectLst/>
                          <a:latin typeface="Arial" panose="020B0604020202020204" pitchFamily="34" charset="0"/>
                          <a:ea typeface="Times New Roman" panose="02020603050405020304" pitchFamily="18" charset="0"/>
                          <a:cs typeface="Arial" panose="020B0604020202020204" pitchFamily="34" charset="0"/>
                        </a:rPr>
                        <a:t>(NS)</a:t>
                      </a:r>
                      <a:endParaRPr lang="ja-JP" sz="1000" kern="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57438505"/>
                  </a:ext>
                </a:extLst>
              </a:tr>
              <a:tr h="212784">
                <a:tc>
                  <a:txBody>
                    <a:bodyPr/>
                    <a:lstStyle/>
                    <a:p>
                      <a:pPr>
                        <a:spcBef>
                          <a:spcPts val="200"/>
                        </a:spcBef>
                        <a:spcAft>
                          <a:spcPts val="200"/>
                        </a:spcAft>
                      </a:pPr>
                      <a:r>
                        <a:rPr lang="en-US" sz="1000" kern="1200">
                          <a:effectLst/>
                          <a:latin typeface="Arial" panose="020B0604020202020204" pitchFamily="34" charset="0"/>
                          <a:ea typeface="ＭＳ 明朝" panose="02020609040205080304" pitchFamily="17" charset="-128"/>
                          <a:cs typeface="Arial" panose="020B0604020202020204" pitchFamily="34" charset="0"/>
                        </a:rPr>
                        <a:t>6S</a:t>
                      </a:r>
                      <a:endParaRPr lang="ja-JP" sz="1000" kern="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spcBef>
                          <a:spcPts val="200"/>
                        </a:spcBef>
                        <a:spcAft>
                          <a:spcPts val="200"/>
                        </a:spcAft>
                      </a:pPr>
                      <a:r>
                        <a:rPr lang="en-US" sz="1000" kern="1200" dirty="0" err="1">
                          <a:effectLst/>
                          <a:latin typeface="Arial" panose="020B0604020202020204" pitchFamily="34" charset="0"/>
                          <a:ea typeface="Times New Roman" panose="02020603050405020304" pitchFamily="18" charset="0"/>
                          <a:cs typeface="Arial" panose="020B0604020202020204" pitchFamily="34" charset="0"/>
                        </a:rPr>
                        <a:t>ΔUA</a:t>
                      </a:r>
                      <a:r>
                        <a:rPr lang="en-US" sz="1000" kern="1200" dirty="0">
                          <a:effectLst/>
                          <a:latin typeface="Arial" panose="020B0604020202020204" pitchFamily="34" charset="0"/>
                          <a:ea typeface="Times New Roman" panose="02020603050405020304" pitchFamily="18" charset="0"/>
                          <a:cs typeface="Arial" panose="020B0604020202020204" pitchFamily="34" charset="0"/>
                        </a:rPr>
                        <a:t>-(1</a:t>
                      </a:r>
                      <a:r>
                        <a:rPr lang="en-US" sz="1000" kern="1200" dirty="0">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en-US" sz="1000" kern="1200" dirty="0">
                          <a:effectLst/>
                          <a:latin typeface="Arial" panose="020B0604020202020204" pitchFamily="34" charset="0"/>
                          <a:ea typeface="Times New Roman" panose="02020603050405020304" pitchFamily="18" charset="0"/>
                          <a:cs typeface="Arial" panose="020B0604020202020204" pitchFamily="34" charset="0"/>
                        </a:rPr>
                        <a:t>4)</a:t>
                      </a:r>
                      <a:r>
                        <a:rPr lang="en-US" altLang="ja-JP" sz="1000" kern="1200" dirty="0">
                          <a:effectLst/>
                          <a:latin typeface="Arial" panose="020B0604020202020204" pitchFamily="34" charset="0"/>
                          <a:ea typeface="Times New Roman" panose="02020603050405020304" pitchFamily="18" charset="0"/>
                          <a:cs typeface="Arial" panose="020B0604020202020204" pitchFamily="34" charset="0"/>
                        </a:rPr>
                        <a:t>α,β</a:t>
                      </a:r>
                      <a:r>
                        <a:rPr lang="en-US" sz="1000" kern="1200" dirty="0">
                          <a:effectLst/>
                          <a:latin typeface="Arial" panose="020B0604020202020204" pitchFamily="34" charset="0"/>
                          <a:ea typeface="Times New Roman" panose="02020603050405020304" pitchFamily="18" charset="0"/>
                          <a:cs typeface="Arial" panose="020B0604020202020204" pitchFamily="34" charset="0"/>
                        </a:rPr>
                        <a:t>-</a:t>
                      </a:r>
                      <a:r>
                        <a:rPr lang="en-US" sz="1000" kern="1200" dirty="0" err="1">
                          <a:effectLst/>
                          <a:latin typeface="Arial" panose="020B0604020202020204" pitchFamily="34" charset="0"/>
                          <a:ea typeface="Times New Roman" panose="02020603050405020304" pitchFamily="18" charset="0"/>
                          <a:cs typeface="Arial" panose="020B0604020202020204" pitchFamily="34" charset="0"/>
                        </a:rPr>
                        <a:t>GlcNAc</a:t>
                      </a:r>
                      <a:r>
                        <a:rPr lang="en-US" sz="1000" kern="1200" dirty="0">
                          <a:effectLst/>
                          <a:latin typeface="Arial" panose="020B0604020202020204" pitchFamily="34" charset="0"/>
                          <a:ea typeface="Times New Roman" panose="02020603050405020304" pitchFamily="18" charset="0"/>
                          <a:cs typeface="Arial" panose="020B0604020202020204" pitchFamily="34" charset="0"/>
                        </a:rPr>
                        <a:t>(6S)</a:t>
                      </a:r>
                      <a:endParaRPr lang="ja-JP" sz="1000" kern="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21943721"/>
                  </a:ext>
                </a:extLst>
              </a:tr>
              <a:tr h="212784">
                <a:tc>
                  <a:txBody>
                    <a:bodyPr/>
                    <a:lstStyle/>
                    <a:p>
                      <a:pPr>
                        <a:spcBef>
                          <a:spcPts val="200"/>
                        </a:spcBef>
                        <a:spcAft>
                          <a:spcPts val="200"/>
                        </a:spcAft>
                      </a:pPr>
                      <a:r>
                        <a:rPr lang="en-US" sz="1000" kern="1200">
                          <a:effectLst/>
                          <a:latin typeface="Arial" panose="020B0604020202020204" pitchFamily="34" charset="0"/>
                          <a:ea typeface="ＭＳ 明朝" panose="02020609040205080304" pitchFamily="17" charset="-128"/>
                          <a:cs typeface="Arial" panose="020B0604020202020204" pitchFamily="34" charset="0"/>
                        </a:rPr>
                        <a:t>2S</a:t>
                      </a:r>
                      <a:endParaRPr lang="ja-JP" sz="1000" kern="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spcBef>
                          <a:spcPts val="200"/>
                        </a:spcBef>
                        <a:spcAft>
                          <a:spcPts val="200"/>
                        </a:spcAft>
                      </a:pPr>
                      <a:r>
                        <a:rPr lang="en-US" sz="1000" kern="1200" dirty="0" err="1">
                          <a:effectLst/>
                          <a:latin typeface="Arial" panose="020B0604020202020204" pitchFamily="34" charset="0"/>
                          <a:ea typeface="Times New Roman" panose="02020603050405020304" pitchFamily="18" charset="0"/>
                          <a:cs typeface="Arial" panose="020B0604020202020204" pitchFamily="34" charset="0"/>
                        </a:rPr>
                        <a:t>ΔUA</a:t>
                      </a:r>
                      <a:r>
                        <a:rPr lang="en-US" sz="1000" kern="1200" dirty="0">
                          <a:effectLst/>
                          <a:latin typeface="Arial" panose="020B0604020202020204" pitchFamily="34" charset="0"/>
                          <a:ea typeface="Times New Roman" panose="02020603050405020304" pitchFamily="18" charset="0"/>
                          <a:cs typeface="Arial" panose="020B0604020202020204" pitchFamily="34" charset="0"/>
                        </a:rPr>
                        <a:t>-2S-(1</a:t>
                      </a:r>
                      <a:r>
                        <a:rPr lang="en-US" sz="1000" kern="1200" dirty="0">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en-US" sz="1000" kern="1200" dirty="0">
                          <a:effectLst/>
                          <a:latin typeface="Arial" panose="020B0604020202020204" pitchFamily="34" charset="0"/>
                          <a:ea typeface="Times New Roman" panose="02020603050405020304" pitchFamily="18" charset="0"/>
                          <a:cs typeface="Arial" panose="020B0604020202020204" pitchFamily="34" charset="0"/>
                        </a:rPr>
                        <a:t>4)</a:t>
                      </a:r>
                      <a:r>
                        <a:rPr lang="en-US" altLang="ja-JP" sz="1000" kern="1200" dirty="0">
                          <a:effectLst/>
                          <a:latin typeface="Arial" panose="020B0604020202020204" pitchFamily="34" charset="0"/>
                          <a:ea typeface="Times New Roman" panose="02020603050405020304" pitchFamily="18" charset="0"/>
                          <a:cs typeface="Arial" panose="020B0604020202020204" pitchFamily="34" charset="0"/>
                        </a:rPr>
                        <a:t> α,β</a:t>
                      </a:r>
                      <a:r>
                        <a:rPr lang="en-US" sz="1000" kern="1200" dirty="0">
                          <a:effectLst/>
                          <a:latin typeface="Arial" panose="020B0604020202020204" pitchFamily="34" charset="0"/>
                          <a:ea typeface="Times New Roman" panose="02020603050405020304" pitchFamily="18" charset="0"/>
                          <a:cs typeface="Arial" panose="020B0604020202020204" pitchFamily="34" charset="0"/>
                        </a:rPr>
                        <a:t>-</a:t>
                      </a:r>
                      <a:r>
                        <a:rPr lang="en-US" sz="1000" kern="1200" dirty="0" err="1">
                          <a:effectLst/>
                          <a:latin typeface="Arial" panose="020B0604020202020204" pitchFamily="34" charset="0"/>
                          <a:ea typeface="Times New Roman" panose="02020603050405020304" pitchFamily="18" charset="0"/>
                          <a:cs typeface="Arial" panose="020B0604020202020204" pitchFamily="34" charset="0"/>
                        </a:rPr>
                        <a:t>GlcNAc</a:t>
                      </a:r>
                      <a:endParaRPr lang="ja-JP" sz="1000" kern="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15413968"/>
                  </a:ext>
                </a:extLst>
              </a:tr>
              <a:tr h="212784">
                <a:tc>
                  <a:txBody>
                    <a:bodyPr/>
                    <a:lstStyle/>
                    <a:p>
                      <a:pPr>
                        <a:spcBef>
                          <a:spcPts val="200"/>
                        </a:spcBef>
                        <a:spcAft>
                          <a:spcPts val="200"/>
                        </a:spcAft>
                      </a:pPr>
                      <a:r>
                        <a:rPr lang="en-US" sz="1000" kern="1200">
                          <a:effectLst/>
                          <a:latin typeface="Arial" panose="020B0604020202020204" pitchFamily="34" charset="0"/>
                          <a:ea typeface="ＭＳ 明朝" panose="02020609040205080304" pitchFamily="17" charset="-128"/>
                          <a:cs typeface="Arial" panose="020B0604020202020204" pitchFamily="34" charset="0"/>
                        </a:rPr>
                        <a:t>NS6S</a:t>
                      </a:r>
                      <a:endParaRPr lang="ja-JP" sz="1000" kern="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spcBef>
                          <a:spcPts val="200"/>
                        </a:spcBef>
                        <a:spcAft>
                          <a:spcPts val="200"/>
                        </a:spcAft>
                      </a:pPr>
                      <a:r>
                        <a:rPr lang="en-US" sz="1000" kern="1200" dirty="0" err="1">
                          <a:effectLst/>
                          <a:latin typeface="Arial" panose="020B0604020202020204" pitchFamily="34" charset="0"/>
                          <a:ea typeface="Times New Roman" panose="02020603050405020304" pitchFamily="18" charset="0"/>
                          <a:cs typeface="Arial" panose="020B0604020202020204" pitchFamily="34" charset="0"/>
                        </a:rPr>
                        <a:t>ΔUA</a:t>
                      </a:r>
                      <a:r>
                        <a:rPr lang="en-US" sz="1000" kern="1200" dirty="0">
                          <a:effectLst/>
                          <a:latin typeface="Arial" panose="020B0604020202020204" pitchFamily="34" charset="0"/>
                          <a:ea typeface="Times New Roman" panose="02020603050405020304" pitchFamily="18" charset="0"/>
                          <a:cs typeface="Arial" panose="020B0604020202020204" pitchFamily="34" charset="0"/>
                        </a:rPr>
                        <a:t>-(1</a:t>
                      </a:r>
                      <a:r>
                        <a:rPr lang="en-US" sz="1000" kern="1200" dirty="0">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en-US" sz="1000" kern="1200" dirty="0">
                          <a:effectLst/>
                          <a:latin typeface="Arial" panose="020B0604020202020204" pitchFamily="34" charset="0"/>
                          <a:ea typeface="Times New Roman" panose="02020603050405020304" pitchFamily="18" charset="0"/>
                          <a:cs typeface="Arial" panose="020B0604020202020204" pitchFamily="34" charset="0"/>
                        </a:rPr>
                        <a:t>4)</a:t>
                      </a:r>
                      <a:r>
                        <a:rPr lang="en-US" altLang="ja-JP" sz="1000" kern="1200" dirty="0">
                          <a:effectLst/>
                          <a:latin typeface="Arial" panose="020B0604020202020204" pitchFamily="34" charset="0"/>
                          <a:ea typeface="Times New Roman" panose="02020603050405020304" pitchFamily="18" charset="0"/>
                          <a:cs typeface="Arial" panose="020B0604020202020204" pitchFamily="34" charset="0"/>
                        </a:rPr>
                        <a:t> α,β</a:t>
                      </a:r>
                      <a:r>
                        <a:rPr lang="en-US" sz="1000" kern="1200" dirty="0">
                          <a:effectLst/>
                          <a:latin typeface="Arial" panose="020B0604020202020204" pitchFamily="34" charset="0"/>
                          <a:ea typeface="Times New Roman" panose="02020603050405020304" pitchFamily="18" charset="0"/>
                          <a:cs typeface="Arial" panose="020B0604020202020204" pitchFamily="34" charset="0"/>
                        </a:rPr>
                        <a:t>-</a:t>
                      </a:r>
                      <a:r>
                        <a:rPr lang="en-US" sz="1000" kern="1200" dirty="0" err="1">
                          <a:effectLst/>
                          <a:latin typeface="Arial" panose="020B0604020202020204" pitchFamily="34" charset="0"/>
                          <a:ea typeface="Times New Roman" panose="02020603050405020304" pitchFamily="18" charset="0"/>
                          <a:cs typeface="Arial" panose="020B0604020202020204" pitchFamily="34" charset="0"/>
                        </a:rPr>
                        <a:t>GlcN</a:t>
                      </a:r>
                      <a:r>
                        <a:rPr lang="en-US" sz="1000" kern="1200" dirty="0">
                          <a:effectLst/>
                          <a:latin typeface="Arial" panose="020B0604020202020204" pitchFamily="34" charset="0"/>
                          <a:ea typeface="Times New Roman" panose="02020603050405020304" pitchFamily="18" charset="0"/>
                          <a:cs typeface="Arial" panose="020B0604020202020204" pitchFamily="34" charset="0"/>
                        </a:rPr>
                        <a:t>(NS, 6S)</a:t>
                      </a:r>
                      <a:endParaRPr lang="ja-JP" sz="1000" kern="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18735423"/>
                  </a:ext>
                </a:extLst>
              </a:tr>
              <a:tr h="212784">
                <a:tc>
                  <a:txBody>
                    <a:bodyPr/>
                    <a:lstStyle/>
                    <a:p>
                      <a:pPr>
                        <a:spcBef>
                          <a:spcPts val="200"/>
                        </a:spcBef>
                        <a:spcAft>
                          <a:spcPts val="200"/>
                        </a:spcAft>
                      </a:pPr>
                      <a:r>
                        <a:rPr lang="en-US" sz="1000" kern="1200">
                          <a:effectLst/>
                          <a:latin typeface="Arial" panose="020B0604020202020204" pitchFamily="34" charset="0"/>
                          <a:ea typeface="ＭＳ 明朝" panose="02020609040205080304" pitchFamily="17" charset="-128"/>
                          <a:cs typeface="Arial" panose="020B0604020202020204" pitchFamily="34" charset="0"/>
                        </a:rPr>
                        <a:t>NS2S</a:t>
                      </a:r>
                      <a:endParaRPr lang="ja-JP" sz="1000" kern="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spcBef>
                          <a:spcPts val="200"/>
                        </a:spcBef>
                        <a:spcAft>
                          <a:spcPts val="200"/>
                        </a:spcAft>
                      </a:pPr>
                      <a:r>
                        <a:rPr lang="en-US" sz="1000" kern="1200" dirty="0" err="1">
                          <a:effectLst/>
                          <a:latin typeface="Arial" panose="020B0604020202020204" pitchFamily="34" charset="0"/>
                          <a:ea typeface="Times New Roman" panose="02020603050405020304" pitchFamily="18" charset="0"/>
                          <a:cs typeface="Arial" panose="020B0604020202020204" pitchFamily="34" charset="0"/>
                        </a:rPr>
                        <a:t>ΔUA</a:t>
                      </a:r>
                      <a:r>
                        <a:rPr lang="en-US" sz="1000" kern="1200" dirty="0">
                          <a:effectLst/>
                          <a:latin typeface="Arial" panose="020B0604020202020204" pitchFamily="34" charset="0"/>
                          <a:ea typeface="Times New Roman" panose="02020603050405020304" pitchFamily="18" charset="0"/>
                          <a:cs typeface="Arial" panose="020B0604020202020204" pitchFamily="34" charset="0"/>
                        </a:rPr>
                        <a:t>-2S-(1</a:t>
                      </a:r>
                      <a:r>
                        <a:rPr lang="en-US" sz="1000" kern="1200" dirty="0">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en-US" sz="1000" kern="1200" dirty="0">
                          <a:effectLst/>
                          <a:latin typeface="Arial" panose="020B0604020202020204" pitchFamily="34" charset="0"/>
                          <a:ea typeface="Times New Roman" panose="02020603050405020304" pitchFamily="18" charset="0"/>
                          <a:cs typeface="Arial" panose="020B0604020202020204" pitchFamily="34" charset="0"/>
                        </a:rPr>
                        <a:t>4)</a:t>
                      </a:r>
                      <a:r>
                        <a:rPr lang="en-US" altLang="ja-JP" sz="1000" kern="1200" dirty="0">
                          <a:effectLst/>
                          <a:latin typeface="Arial" panose="020B0604020202020204" pitchFamily="34" charset="0"/>
                          <a:ea typeface="Times New Roman" panose="02020603050405020304" pitchFamily="18" charset="0"/>
                          <a:cs typeface="Arial" panose="020B0604020202020204" pitchFamily="34" charset="0"/>
                        </a:rPr>
                        <a:t> α,β</a:t>
                      </a:r>
                      <a:r>
                        <a:rPr lang="en-US" sz="1000" kern="1200" dirty="0">
                          <a:effectLst/>
                          <a:latin typeface="Arial" panose="020B0604020202020204" pitchFamily="34" charset="0"/>
                          <a:ea typeface="Times New Roman" panose="02020603050405020304" pitchFamily="18" charset="0"/>
                          <a:cs typeface="Arial" panose="020B0604020202020204" pitchFamily="34" charset="0"/>
                        </a:rPr>
                        <a:t>-</a:t>
                      </a:r>
                      <a:r>
                        <a:rPr lang="en-US" sz="1000" kern="1200" dirty="0" err="1">
                          <a:effectLst/>
                          <a:latin typeface="Arial" panose="020B0604020202020204" pitchFamily="34" charset="0"/>
                          <a:ea typeface="Times New Roman" panose="02020603050405020304" pitchFamily="18" charset="0"/>
                          <a:cs typeface="Arial" panose="020B0604020202020204" pitchFamily="34" charset="0"/>
                        </a:rPr>
                        <a:t>GlcN</a:t>
                      </a:r>
                      <a:r>
                        <a:rPr lang="en-US" sz="1000" kern="1200" dirty="0">
                          <a:effectLst/>
                          <a:latin typeface="Arial" panose="020B0604020202020204" pitchFamily="34" charset="0"/>
                          <a:ea typeface="Times New Roman" panose="02020603050405020304" pitchFamily="18" charset="0"/>
                          <a:cs typeface="Arial" panose="020B0604020202020204" pitchFamily="34" charset="0"/>
                        </a:rPr>
                        <a:t>(NS)</a:t>
                      </a:r>
                      <a:endParaRPr lang="ja-JP" sz="1000" kern="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08038339"/>
                  </a:ext>
                </a:extLst>
              </a:tr>
              <a:tr h="212784">
                <a:tc>
                  <a:txBody>
                    <a:bodyPr/>
                    <a:lstStyle/>
                    <a:p>
                      <a:pPr>
                        <a:spcBef>
                          <a:spcPts val="200"/>
                        </a:spcBef>
                        <a:spcAft>
                          <a:spcPts val="200"/>
                        </a:spcAft>
                      </a:pPr>
                      <a:r>
                        <a:rPr lang="en-US" sz="1000" kern="1200">
                          <a:effectLst/>
                          <a:latin typeface="Arial" panose="020B0604020202020204" pitchFamily="34" charset="0"/>
                          <a:ea typeface="ＭＳ 明朝" panose="02020609040205080304" pitchFamily="17" charset="-128"/>
                          <a:cs typeface="Arial" panose="020B0604020202020204" pitchFamily="34" charset="0"/>
                        </a:rPr>
                        <a:t>2S6S</a:t>
                      </a:r>
                      <a:endParaRPr lang="ja-JP" sz="1000" kern="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spcBef>
                          <a:spcPts val="200"/>
                        </a:spcBef>
                        <a:spcAft>
                          <a:spcPts val="200"/>
                        </a:spcAft>
                      </a:pPr>
                      <a:r>
                        <a:rPr lang="en-US" sz="1000" kern="1200" dirty="0" err="1">
                          <a:effectLst/>
                          <a:latin typeface="Arial" panose="020B0604020202020204" pitchFamily="34" charset="0"/>
                          <a:ea typeface="Times New Roman" panose="02020603050405020304" pitchFamily="18" charset="0"/>
                          <a:cs typeface="Arial" panose="020B0604020202020204" pitchFamily="34" charset="0"/>
                        </a:rPr>
                        <a:t>ΔUA</a:t>
                      </a:r>
                      <a:r>
                        <a:rPr lang="en-US" sz="1000" kern="1200" dirty="0">
                          <a:effectLst/>
                          <a:latin typeface="Arial" panose="020B0604020202020204" pitchFamily="34" charset="0"/>
                          <a:ea typeface="Times New Roman" panose="02020603050405020304" pitchFamily="18" charset="0"/>
                          <a:cs typeface="Arial" panose="020B0604020202020204" pitchFamily="34" charset="0"/>
                        </a:rPr>
                        <a:t>-2S-(1</a:t>
                      </a:r>
                      <a:r>
                        <a:rPr lang="en-US" sz="1000" kern="1200" dirty="0">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en-US" sz="1000" kern="1200" dirty="0">
                          <a:effectLst/>
                          <a:latin typeface="Arial" panose="020B0604020202020204" pitchFamily="34" charset="0"/>
                          <a:ea typeface="Times New Roman" panose="02020603050405020304" pitchFamily="18" charset="0"/>
                          <a:cs typeface="Arial" panose="020B0604020202020204" pitchFamily="34" charset="0"/>
                        </a:rPr>
                        <a:t>4)</a:t>
                      </a:r>
                      <a:r>
                        <a:rPr lang="en-US" altLang="ja-JP" sz="1000" kern="1200" dirty="0">
                          <a:effectLst/>
                          <a:latin typeface="Arial" panose="020B0604020202020204" pitchFamily="34" charset="0"/>
                          <a:ea typeface="Times New Roman" panose="02020603050405020304" pitchFamily="18" charset="0"/>
                          <a:cs typeface="Arial" panose="020B0604020202020204" pitchFamily="34" charset="0"/>
                        </a:rPr>
                        <a:t> α,β</a:t>
                      </a:r>
                      <a:r>
                        <a:rPr lang="en-US" sz="1000" kern="1200" dirty="0">
                          <a:effectLst/>
                          <a:latin typeface="Arial" panose="020B0604020202020204" pitchFamily="34" charset="0"/>
                          <a:ea typeface="Times New Roman" panose="02020603050405020304" pitchFamily="18" charset="0"/>
                          <a:cs typeface="Arial" panose="020B0604020202020204" pitchFamily="34" charset="0"/>
                        </a:rPr>
                        <a:t>-</a:t>
                      </a:r>
                      <a:r>
                        <a:rPr lang="en-US" sz="1000" kern="1200" dirty="0" err="1">
                          <a:effectLst/>
                          <a:latin typeface="Arial" panose="020B0604020202020204" pitchFamily="34" charset="0"/>
                          <a:ea typeface="Times New Roman" panose="02020603050405020304" pitchFamily="18" charset="0"/>
                          <a:cs typeface="Arial" panose="020B0604020202020204" pitchFamily="34" charset="0"/>
                        </a:rPr>
                        <a:t>GlcNAc</a:t>
                      </a:r>
                      <a:r>
                        <a:rPr lang="en-US" sz="1000" kern="1200" dirty="0">
                          <a:effectLst/>
                          <a:latin typeface="Arial" panose="020B0604020202020204" pitchFamily="34" charset="0"/>
                          <a:ea typeface="Times New Roman" panose="02020603050405020304" pitchFamily="18" charset="0"/>
                          <a:cs typeface="Arial" panose="020B0604020202020204" pitchFamily="34" charset="0"/>
                        </a:rPr>
                        <a:t>(6S)</a:t>
                      </a:r>
                      <a:endParaRPr lang="ja-JP" sz="1000" kern="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88631522"/>
                  </a:ext>
                </a:extLst>
              </a:tr>
              <a:tr h="212784">
                <a:tc>
                  <a:txBody>
                    <a:bodyPr/>
                    <a:lstStyle/>
                    <a:p>
                      <a:pPr>
                        <a:spcBef>
                          <a:spcPts val="200"/>
                        </a:spcBef>
                        <a:spcAft>
                          <a:spcPts val="200"/>
                        </a:spcAft>
                      </a:pPr>
                      <a:r>
                        <a:rPr lang="en-US" sz="1000" kern="1200">
                          <a:effectLst/>
                          <a:latin typeface="Arial" panose="020B0604020202020204" pitchFamily="34" charset="0"/>
                          <a:ea typeface="ＭＳ 明朝" panose="02020609040205080304" pitchFamily="17" charset="-128"/>
                          <a:cs typeface="Arial" panose="020B0604020202020204" pitchFamily="34" charset="0"/>
                        </a:rPr>
                        <a:t>TriS</a:t>
                      </a:r>
                      <a:endParaRPr lang="ja-JP" sz="1000" kern="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spcBef>
                          <a:spcPts val="200"/>
                        </a:spcBef>
                        <a:spcAft>
                          <a:spcPts val="200"/>
                        </a:spcAft>
                      </a:pPr>
                      <a:r>
                        <a:rPr lang="en-US" sz="1000" kern="1200" dirty="0" err="1">
                          <a:effectLst/>
                          <a:latin typeface="Arial" panose="020B0604020202020204" pitchFamily="34" charset="0"/>
                          <a:ea typeface="Times New Roman" panose="02020603050405020304" pitchFamily="18" charset="0"/>
                          <a:cs typeface="Arial" panose="020B0604020202020204" pitchFamily="34" charset="0"/>
                        </a:rPr>
                        <a:t>ΔUA</a:t>
                      </a:r>
                      <a:r>
                        <a:rPr lang="en-US" sz="1000" kern="1200" dirty="0">
                          <a:effectLst/>
                          <a:latin typeface="Arial" panose="020B0604020202020204" pitchFamily="34" charset="0"/>
                          <a:ea typeface="Times New Roman" panose="02020603050405020304" pitchFamily="18" charset="0"/>
                          <a:cs typeface="Arial" panose="020B0604020202020204" pitchFamily="34" charset="0"/>
                        </a:rPr>
                        <a:t>-2S-(1</a:t>
                      </a:r>
                      <a:r>
                        <a:rPr lang="en-US" sz="1000" kern="1200" dirty="0">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en-US" sz="1000" kern="1200" dirty="0">
                          <a:effectLst/>
                          <a:latin typeface="Arial" panose="020B0604020202020204" pitchFamily="34" charset="0"/>
                          <a:ea typeface="Times New Roman" panose="02020603050405020304" pitchFamily="18" charset="0"/>
                          <a:cs typeface="Arial" panose="020B0604020202020204" pitchFamily="34" charset="0"/>
                        </a:rPr>
                        <a:t>4)</a:t>
                      </a:r>
                      <a:r>
                        <a:rPr lang="en-US" altLang="ja-JP" sz="1000" kern="1200" dirty="0">
                          <a:effectLst/>
                          <a:latin typeface="Arial" panose="020B0604020202020204" pitchFamily="34" charset="0"/>
                          <a:ea typeface="Times New Roman" panose="02020603050405020304" pitchFamily="18" charset="0"/>
                          <a:cs typeface="Arial" panose="020B0604020202020204" pitchFamily="34" charset="0"/>
                        </a:rPr>
                        <a:t> α,β</a:t>
                      </a:r>
                      <a:r>
                        <a:rPr lang="en-US" sz="1000" kern="1200" dirty="0">
                          <a:effectLst/>
                          <a:latin typeface="Arial" panose="020B0604020202020204" pitchFamily="34" charset="0"/>
                          <a:ea typeface="Times New Roman" panose="02020603050405020304" pitchFamily="18" charset="0"/>
                          <a:cs typeface="Arial" panose="020B0604020202020204" pitchFamily="34" charset="0"/>
                        </a:rPr>
                        <a:t>-</a:t>
                      </a:r>
                      <a:r>
                        <a:rPr lang="en-US" sz="1000" kern="1200" dirty="0" err="1">
                          <a:effectLst/>
                          <a:latin typeface="Arial" panose="020B0604020202020204" pitchFamily="34" charset="0"/>
                          <a:ea typeface="Times New Roman" panose="02020603050405020304" pitchFamily="18" charset="0"/>
                          <a:cs typeface="Arial" panose="020B0604020202020204" pitchFamily="34" charset="0"/>
                        </a:rPr>
                        <a:t>GlcN</a:t>
                      </a:r>
                      <a:r>
                        <a:rPr lang="en-US" sz="1000" kern="1200" dirty="0">
                          <a:effectLst/>
                          <a:latin typeface="Arial" panose="020B0604020202020204" pitchFamily="34" charset="0"/>
                          <a:ea typeface="Times New Roman" panose="02020603050405020304" pitchFamily="18" charset="0"/>
                          <a:cs typeface="Arial" panose="020B0604020202020204" pitchFamily="34" charset="0"/>
                        </a:rPr>
                        <a:t>(NS, 6S)</a:t>
                      </a:r>
                      <a:endParaRPr lang="ja-JP" sz="1000" kern="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48417163"/>
                  </a:ext>
                </a:extLst>
              </a:tr>
              <a:tr h="212784">
                <a:tc>
                  <a:txBody>
                    <a:bodyPr/>
                    <a:lstStyle/>
                    <a:p>
                      <a:pPr>
                        <a:spcBef>
                          <a:spcPts val="200"/>
                        </a:spcBef>
                        <a:spcAft>
                          <a:spcPts val="200"/>
                        </a:spcAft>
                      </a:pPr>
                      <a:r>
                        <a:rPr lang="en-US" sz="1000" kern="1200">
                          <a:effectLst/>
                          <a:latin typeface="Arial" panose="020B0604020202020204" pitchFamily="34" charset="0"/>
                          <a:ea typeface="ＭＳ 明朝" panose="02020609040205080304" pitchFamily="17" charset="-128"/>
                          <a:cs typeface="Arial" panose="020B0604020202020204" pitchFamily="34" charset="0"/>
                        </a:rPr>
                        <a:t>Tetra-1</a:t>
                      </a:r>
                      <a:endParaRPr lang="ja-JP" sz="1000" kern="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spcBef>
                          <a:spcPts val="200"/>
                        </a:spcBef>
                        <a:spcAft>
                          <a:spcPts val="200"/>
                        </a:spcAft>
                      </a:pPr>
                      <a:r>
                        <a:rPr lang="en-US" sz="1000" kern="1200" dirty="0" err="1">
                          <a:effectLst/>
                          <a:latin typeface="Arial" panose="020B0604020202020204" pitchFamily="34" charset="0"/>
                          <a:ea typeface="Times New Roman" panose="02020603050405020304" pitchFamily="18" charset="0"/>
                          <a:cs typeface="Arial" panose="020B0604020202020204" pitchFamily="34" charset="0"/>
                        </a:rPr>
                        <a:t>ΔUA</a:t>
                      </a:r>
                      <a:r>
                        <a:rPr lang="en-US" sz="1000" kern="1200" dirty="0">
                          <a:effectLst/>
                          <a:latin typeface="Arial" panose="020B0604020202020204" pitchFamily="34" charset="0"/>
                          <a:ea typeface="Times New Roman" panose="02020603050405020304" pitchFamily="18" charset="0"/>
                          <a:cs typeface="Arial" panose="020B0604020202020204" pitchFamily="34" charset="0"/>
                        </a:rPr>
                        <a:t>-(1</a:t>
                      </a:r>
                      <a:r>
                        <a:rPr lang="en-US" sz="1000" kern="1200" dirty="0">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en-US" sz="1000" kern="1200" dirty="0">
                          <a:effectLst/>
                          <a:latin typeface="Arial" panose="020B0604020202020204" pitchFamily="34" charset="0"/>
                          <a:ea typeface="Times New Roman" panose="02020603050405020304" pitchFamily="18" charset="0"/>
                          <a:cs typeface="Arial" panose="020B0604020202020204" pitchFamily="34" charset="0"/>
                        </a:rPr>
                        <a:t>4)α-</a:t>
                      </a:r>
                      <a:r>
                        <a:rPr lang="en-US" sz="1000" kern="1200" dirty="0" err="1">
                          <a:effectLst/>
                          <a:latin typeface="Arial" panose="020B0604020202020204" pitchFamily="34" charset="0"/>
                          <a:ea typeface="Times New Roman" panose="02020603050405020304" pitchFamily="18" charset="0"/>
                          <a:cs typeface="Arial" panose="020B0604020202020204" pitchFamily="34" charset="0"/>
                        </a:rPr>
                        <a:t>GlcNAc</a:t>
                      </a:r>
                      <a:r>
                        <a:rPr lang="en-US" sz="1000" kern="1200" dirty="0">
                          <a:effectLst/>
                          <a:latin typeface="Arial" panose="020B0604020202020204" pitchFamily="34" charset="0"/>
                          <a:ea typeface="Times New Roman" panose="02020603050405020304" pitchFamily="18" charset="0"/>
                          <a:cs typeface="Arial" panose="020B0604020202020204" pitchFamily="34" charset="0"/>
                        </a:rPr>
                        <a:t>(6S)-(1</a:t>
                      </a:r>
                      <a:r>
                        <a:rPr lang="en-US" sz="1000" kern="1200" dirty="0">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en-US" sz="1000" kern="1200" dirty="0">
                          <a:effectLst/>
                          <a:latin typeface="Arial" panose="020B0604020202020204" pitchFamily="34" charset="0"/>
                          <a:ea typeface="Times New Roman" panose="02020603050405020304" pitchFamily="18" charset="0"/>
                          <a:cs typeface="Arial" panose="020B0604020202020204" pitchFamily="34" charset="0"/>
                        </a:rPr>
                        <a:t>4)</a:t>
                      </a:r>
                      <a:r>
                        <a:rPr lang="en-US" altLang="ja-JP" sz="1000" kern="1200" dirty="0">
                          <a:effectLst/>
                          <a:latin typeface="Arial" panose="020B0604020202020204" pitchFamily="34" charset="0"/>
                          <a:ea typeface="Times New Roman" panose="02020603050405020304" pitchFamily="18" charset="0"/>
                          <a:cs typeface="Arial" panose="020B0604020202020204" pitchFamily="34" charset="0"/>
                        </a:rPr>
                        <a:t>β</a:t>
                      </a:r>
                      <a:r>
                        <a:rPr lang="en-US" sz="1000" kern="1200" dirty="0">
                          <a:effectLst/>
                          <a:latin typeface="Arial" panose="020B0604020202020204" pitchFamily="34" charset="0"/>
                          <a:ea typeface="Times New Roman" panose="02020603050405020304" pitchFamily="18" charset="0"/>
                          <a:cs typeface="Arial" panose="020B0604020202020204" pitchFamily="34" charset="0"/>
                        </a:rPr>
                        <a:t>-</a:t>
                      </a:r>
                      <a:r>
                        <a:rPr lang="en-US" sz="1000" kern="1200" dirty="0" err="1">
                          <a:effectLst/>
                          <a:latin typeface="Arial" panose="020B0604020202020204" pitchFamily="34" charset="0"/>
                          <a:ea typeface="Times New Roman" panose="02020603050405020304" pitchFamily="18" charset="0"/>
                          <a:cs typeface="Arial" panose="020B0604020202020204" pitchFamily="34" charset="0"/>
                        </a:rPr>
                        <a:t>GlcA</a:t>
                      </a:r>
                      <a:r>
                        <a:rPr lang="en-US" sz="1000" kern="1200" dirty="0">
                          <a:effectLst/>
                          <a:latin typeface="Arial" panose="020B0604020202020204" pitchFamily="34" charset="0"/>
                          <a:ea typeface="Times New Roman" panose="02020603050405020304" pitchFamily="18" charset="0"/>
                          <a:cs typeface="Arial" panose="020B0604020202020204" pitchFamily="34" charset="0"/>
                        </a:rPr>
                        <a:t>-(1</a:t>
                      </a:r>
                      <a:r>
                        <a:rPr lang="en-US" sz="1000" kern="1200" dirty="0">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en-US" sz="1000" kern="1200" dirty="0">
                          <a:effectLst/>
                          <a:latin typeface="Arial" panose="020B0604020202020204" pitchFamily="34" charset="0"/>
                          <a:ea typeface="Times New Roman" panose="02020603050405020304" pitchFamily="18" charset="0"/>
                          <a:cs typeface="Arial" panose="020B0604020202020204" pitchFamily="34" charset="0"/>
                        </a:rPr>
                        <a:t>4)</a:t>
                      </a:r>
                      <a:r>
                        <a:rPr lang="en-US" altLang="ja-JP" sz="1000" kern="1200" dirty="0">
                          <a:effectLst/>
                          <a:latin typeface="Arial" panose="020B0604020202020204" pitchFamily="34" charset="0"/>
                          <a:ea typeface="Times New Roman" panose="02020603050405020304" pitchFamily="18" charset="0"/>
                          <a:cs typeface="Arial" panose="020B0604020202020204" pitchFamily="34" charset="0"/>
                        </a:rPr>
                        <a:t> α,β</a:t>
                      </a:r>
                      <a:r>
                        <a:rPr lang="en-US" sz="1000" kern="1200" dirty="0">
                          <a:effectLst/>
                          <a:latin typeface="Arial" panose="020B0604020202020204" pitchFamily="34" charset="0"/>
                          <a:ea typeface="Times New Roman" panose="02020603050405020304" pitchFamily="18" charset="0"/>
                          <a:cs typeface="Arial" panose="020B0604020202020204" pitchFamily="34" charset="0"/>
                        </a:rPr>
                        <a:t>-</a:t>
                      </a:r>
                      <a:r>
                        <a:rPr lang="en-US" sz="1000" kern="1200" dirty="0" err="1">
                          <a:effectLst/>
                          <a:latin typeface="Arial" panose="020B0604020202020204" pitchFamily="34" charset="0"/>
                          <a:ea typeface="Times New Roman" panose="02020603050405020304" pitchFamily="18" charset="0"/>
                          <a:cs typeface="Arial" panose="020B0604020202020204" pitchFamily="34" charset="0"/>
                        </a:rPr>
                        <a:t>GlcN</a:t>
                      </a:r>
                      <a:r>
                        <a:rPr lang="en-US" sz="1000" kern="1200" dirty="0">
                          <a:effectLst/>
                          <a:latin typeface="Arial" panose="020B0604020202020204" pitchFamily="34" charset="0"/>
                          <a:ea typeface="Times New Roman" panose="02020603050405020304" pitchFamily="18" charset="0"/>
                          <a:cs typeface="Arial" panose="020B0604020202020204" pitchFamily="34" charset="0"/>
                        </a:rPr>
                        <a:t>(NS, 3S)</a:t>
                      </a:r>
                      <a:endParaRPr lang="ja-JP" sz="1000" kern="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42544458"/>
                  </a:ext>
                </a:extLst>
              </a:tr>
              <a:tr h="212784">
                <a:tc>
                  <a:txBody>
                    <a:bodyPr/>
                    <a:lstStyle/>
                    <a:p>
                      <a:pPr>
                        <a:spcBef>
                          <a:spcPts val="200"/>
                        </a:spcBef>
                        <a:spcAft>
                          <a:spcPts val="200"/>
                        </a:spcAft>
                      </a:pPr>
                      <a:r>
                        <a:rPr lang="en-US" sz="1000" kern="1200">
                          <a:effectLst/>
                          <a:latin typeface="Arial" panose="020B0604020202020204" pitchFamily="34" charset="0"/>
                          <a:ea typeface="ＭＳ 明朝" panose="02020609040205080304" pitchFamily="17" charset="-128"/>
                          <a:cs typeface="Arial" panose="020B0604020202020204" pitchFamily="34" charset="0"/>
                        </a:rPr>
                        <a:t>Tetra-2</a:t>
                      </a:r>
                      <a:endParaRPr lang="ja-JP" sz="1000" kern="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spcBef>
                          <a:spcPts val="200"/>
                        </a:spcBef>
                        <a:spcAft>
                          <a:spcPts val="200"/>
                        </a:spcAft>
                      </a:pPr>
                      <a:r>
                        <a:rPr lang="en-US" sz="1000" kern="1200" dirty="0" err="1">
                          <a:effectLst/>
                          <a:latin typeface="Arial" panose="020B0604020202020204" pitchFamily="34" charset="0"/>
                          <a:ea typeface="Times New Roman" panose="02020603050405020304" pitchFamily="18" charset="0"/>
                          <a:cs typeface="Arial" panose="020B0604020202020204" pitchFamily="34" charset="0"/>
                        </a:rPr>
                        <a:t>ΔUA</a:t>
                      </a:r>
                      <a:r>
                        <a:rPr lang="en-US" sz="1000" kern="1200" dirty="0">
                          <a:effectLst/>
                          <a:latin typeface="Arial" panose="020B0604020202020204" pitchFamily="34" charset="0"/>
                          <a:ea typeface="Times New Roman" panose="02020603050405020304" pitchFamily="18" charset="0"/>
                          <a:cs typeface="Arial" panose="020B0604020202020204" pitchFamily="34" charset="0"/>
                        </a:rPr>
                        <a:t>-(1</a:t>
                      </a:r>
                      <a:r>
                        <a:rPr lang="en-US" sz="1000" kern="1200" dirty="0">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en-US" sz="1000" kern="1200" dirty="0">
                          <a:effectLst/>
                          <a:latin typeface="Arial" panose="020B0604020202020204" pitchFamily="34" charset="0"/>
                          <a:ea typeface="Times New Roman" panose="02020603050405020304" pitchFamily="18" charset="0"/>
                          <a:cs typeface="Arial" panose="020B0604020202020204" pitchFamily="34" charset="0"/>
                        </a:rPr>
                        <a:t>4)α-</a:t>
                      </a:r>
                      <a:r>
                        <a:rPr lang="en-US" sz="1000" kern="1200" dirty="0" err="1">
                          <a:effectLst/>
                          <a:latin typeface="Arial" panose="020B0604020202020204" pitchFamily="34" charset="0"/>
                          <a:ea typeface="Times New Roman" panose="02020603050405020304" pitchFamily="18" charset="0"/>
                          <a:cs typeface="Arial" panose="020B0604020202020204" pitchFamily="34" charset="0"/>
                        </a:rPr>
                        <a:t>GlcNAc</a:t>
                      </a:r>
                      <a:r>
                        <a:rPr lang="en-US" sz="1000" kern="1200" dirty="0">
                          <a:effectLst/>
                          <a:latin typeface="Arial" panose="020B0604020202020204" pitchFamily="34" charset="0"/>
                          <a:ea typeface="Times New Roman" panose="02020603050405020304" pitchFamily="18" charset="0"/>
                          <a:cs typeface="Arial" panose="020B0604020202020204" pitchFamily="34" charset="0"/>
                        </a:rPr>
                        <a:t>(6S)-(1</a:t>
                      </a:r>
                      <a:r>
                        <a:rPr lang="en-US" sz="1000" kern="1200" dirty="0">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en-US" sz="1000" kern="1200" dirty="0">
                          <a:effectLst/>
                          <a:latin typeface="Arial" panose="020B0604020202020204" pitchFamily="34" charset="0"/>
                          <a:ea typeface="Times New Roman" panose="02020603050405020304" pitchFamily="18" charset="0"/>
                          <a:cs typeface="Arial" panose="020B0604020202020204" pitchFamily="34" charset="0"/>
                        </a:rPr>
                        <a:t>4)</a:t>
                      </a:r>
                      <a:r>
                        <a:rPr lang="en-US" altLang="ja-JP" sz="1000" kern="1200" dirty="0">
                          <a:effectLst/>
                          <a:latin typeface="Arial" panose="020B0604020202020204" pitchFamily="34" charset="0"/>
                          <a:ea typeface="Times New Roman" panose="02020603050405020304" pitchFamily="18" charset="0"/>
                          <a:cs typeface="Arial" panose="020B0604020202020204" pitchFamily="34" charset="0"/>
                        </a:rPr>
                        <a:t>β</a:t>
                      </a:r>
                      <a:r>
                        <a:rPr lang="en-US" sz="1000" kern="1200" dirty="0">
                          <a:effectLst/>
                          <a:latin typeface="Arial" panose="020B0604020202020204" pitchFamily="34" charset="0"/>
                          <a:ea typeface="Times New Roman" panose="02020603050405020304" pitchFamily="18" charset="0"/>
                          <a:cs typeface="Arial" panose="020B0604020202020204" pitchFamily="34" charset="0"/>
                        </a:rPr>
                        <a:t>-</a:t>
                      </a:r>
                      <a:r>
                        <a:rPr lang="en-US" sz="1000" kern="1200" dirty="0" err="1">
                          <a:effectLst/>
                          <a:latin typeface="Arial" panose="020B0604020202020204" pitchFamily="34" charset="0"/>
                          <a:ea typeface="Times New Roman" panose="02020603050405020304" pitchFamily="18" charset="0"/>
                          <a:cs typeface="Arial" panose="020B0604020202020204" pitchFamily="34" charset="0"/>
                        </a:rPr>
                        <a:t>GlcA</a:t>
                      </a:r>
                      <a:r>
                        <a:rPr lang="en-US" sz="1000" kern="1200" dirty="0">
                          <a:effectLst/>
                          <a:latin typeface="Arial" panose="020B0604020202020204" pitchFamily="34" charset="0"/>
                          <a:ea typeface="Times New Roman" panose="02020603050405020304" pitchFamily="18" charset="0"/>
                          <a:cs typeface="Arial" panose="020B0604020202020204" pitchFamily="34" charset="0"/>
                        </a:rPr>
                        <a:t>-(1</a:t>
                      </a:r>
                      <a:r>
                        <a:rPr lang="en-US" sz="1000" kern="1200" dirty="0">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en-US" sz="1000" kern="1200" dirty="0">
                          <a:effectLst/>
                          <a:latin typeface="Arial" panose="020B0604020202020204" pitchFamily="34" charset="0"/>
                          <a:ea typeface="Times New Roman" panose="02020603050405020304" pitchFamily="18" charset="0"/>
                          <a:cs typeface="Arial" panose="020B0604020202020204" pitchFamily="34" charset="0"/>
                        </a:rPr>
                        <a:t>4)</a:t>
                      </a:r>
                      <a:r>
                        <a:rPr lang="en-US" altLang="ja-JP" sz="1000" kern="1200" dirty="0">
                          <a:effectLst/>
                          <a:latin typeface="Arial" panose="020B0604020202020204" pitchFamily="34" charset="0"/>
                          <a:ea typeface="Times New Roman" panose="02020603050405020304" pitchFamily="18" charset="0"/>
                          <a:cs typeface="Arial" panose="020B0604020202020204" pitchFamily="34" charset="0"/>
                        </a:rPr>
                        <a:t> α,β</a:t>
                      </a:r>
                      <a:r>
                        <a:rPr lang="en-US" sz="1000" kern="1200" dirty="0">
                          <a:effectLst/>
                          <a:latin typeface="Arial" panose="020B0604020202020204" pitchFamily="34" charset="0"/>
                          <a:ea typeface="Times New Roman" panose="02020603050405020304" pitchFamily="18" charset="0"/>
                          <a:cs typeface="Arial" panose="020B0604020202020204" pitchFamily="34" charset="0"/>
                        </a:rPr>
                        <a:t>-</a:t>
                      </a:r>
                      <a:r>
                        <a:rPr lang="en-US" sz="1000" kern="1200" dirty="0" err="1">
                          <a:effectLst/>
                          <a:latin typeface="Arial" panose="020B0604020202020204" pitchFamily="34" charset="0"/>
                          <a:ea typeface="Times New Roman" panose="02020603050405020304" pitchFamily="18" charset="0"/>
                          <a:cs typeface="Arial" panose="020B0604020202020204" pitchFamily="34" charset="0"/>
                        </a:rPr>
                        <a:t>GlcN</a:t>
                      </a:r>
                      <a:r>
                        <a:rPr lang="en-US" sz="1000" kern="1200" dirty="0">
                          <a:effectLst/>
                          <a:latin typeface="Arial" panose="020B0604020202020204" pitchFamily="34" charset="0"/>
                          <a:ea typeface="Times New Roman" panose="02020603050405020304" pitchFamily="18" charset="0"/>
                          <a:cs typeface="Arial" panose="020B0604020202020204" pitchFamily="34" charset="0"/>
                        </a:rPr>
                        <a:t>(NS, 3S, 6S)</a:t>
                      </a:r>
                      <a:endParaRPr lang="ja-JP" sz="1000" kern="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72907808"/>
                  </a:ext>
                </a:extLst>
              </a:tr>
              <a:tr h="212784">
                <a:tc>
                  <a:txBody>
                    <a:bodyPr/>
                    <a:lstStyle/>
                    <a:p>
                      <a:pPr>
                        <a:spcBef>
                          <a:spcPts val="200"/>
                        </a:spcBef>
                        <a:spcAft>
                          <a:spcPts val="200"/>
                        </a:spcAft>
                      </a:pPr>
                      <a:r>
                        <a:rPr lang="en-US" sz="1000" kern="1200">
                          <a:effectLst/>
                          <a:latin typeface="Arial" panose="020B0604020202020204" pitchFamily="34" charset="0"/>
                          <a:ea typeface="ＭＳ 明朝" panose="02020609040205080304" pitchFamily="17" charset="-128"/>
                          <a:cs typeface="Arial" panose="020B0604020202020204" pitchFamily="34" charset="0"/>
                        </a:rPr>
                        <a:t>Tetra-3</a:t>
                      </a:r>
                      <a:endParaRPr lang="ja-JP" sz="1000" kern="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spcBef>
                          <a:spcPts val="200"/>
                        </a:spcBef>
                        <a:spcAft>
                          <a:spcPts val="200"/>
                        </a:spcAft>
                      </a:pPr>
                      <a:r>
                        <a:rPr lang="en-US" sz="1000" kern="1200" dirty="0" err="1">
                          <a:effectLst/>
                          <a:latin typeface="Arial" panose="020B0604020202020204" pitchFamily="34" charset="0"/>
                          <a:ea typeface="Times New Roman" panose="02020603050405020304" pitchFamily="18" charset="0"/>
                          <a:cs typeface="Arial" panose="020B0604020202020204" pitchFamily="34" charset="0"/>
                        </a:rPr>
                        <a:t>ΔUA</a:t>
                      </a:r>
                      <a:r>
                        <a:rPr lang="en-US" sz="1000" kern="1200" dirty="0">
                          <a:effectLst/>
                          <a:latin typeface="Arial" panose="020B0604020202020204" pitchFamily="34" charset="0"/>
                          <a:ea typeface="Times New Roman" panose="02020603050405020304" pitchFamily="18" charset="0"/>
                          <a:cs typeface="Arial" panose="020B0604020202020204" pitchFamily="34" charset="0"/>
                        </a:rPr>
                        <a:t>-(1</a:t>
                      </a:r>
                      <a:r>
                        <a:rPr lang="en-US" sz="1000" kern="1200" dirty="0">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en-US" sz="1000" kern="1200" dirty="0">
                          <a:effectLst/>
                          <a:latin typeface="Arial" panose="020B0604020202020204" pitchFamily="34" charset="0"/>
                          <a:ea typeface="Times New Roman" panose="02020603050405020304" pitchFamily="18" charset="0"/>
                          <a:cs typeface="Arial" panose="020B0604020202020204" pitchFamily="34" charset="0"/>
                        </a:rPr>
                        <a:t>4)α-</a:t>
                      </a:r>
                      <a:r>
                        <a:rPr lang="en-US" sz="1000" kern="1200" dirty="0" err="1">
                          <a:effectLst/>
                          <a:latin typeface="Arial" panose="020B0604020202020204" pitchFamily="34" charset="0"/>
                          <a:ea typeface="Times New Roman" panose="02020603050405020304" pitchFamily="18" charset="0"/>
                          <a:cs typeface="Arial" panose="020B0604020202020204" pitchFamily="34" charset="0"/>
                        </a:rPr>
                        <a:t>GlcN</a:t>
                      </a:r>
                      <a:r>
                        <a:rPr lang="en-US" sz="1000" kern="1200" dirty="0">
                          <a:effectLst/>
                          <a:latin typeface="Arial" panose="020B0604020202020204" pitchFamily="34" charset="0"/>
                          <a:ea typeface="Times New Roman" panose="02020603050405020304" pitchFamily="18" charset="0"/>
                          <a:cs typeface="Arial" panose="020B0604020202020204" pitchFamily="34" charset="0"/>
                        </a:rPr>
                        <a:t>(NS, 6S)-(1</a:t>
                      </a:r>
                      <a:r>
                        <a:rPr lang="en-US" sz="1000" kern="1200" dirty="0">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en-US" sz="1000" kern="1200" dirty="0">
                          <a:effectLst/>
                          <a:latin typeface="Arial" panose="020B0604020202020204" pitchFamily="34" charset="0"/>
                          <a:ea typeface="Times New Roman" panose="02020603050405020304" pitchFamily="18" charset="0"/>
                          <a:cs typeface="Arial" panose="020B0604020202020204" pitchFamily="34" charset="0"/>
                        </a:rPr>
                        <a:t>4)</a:t>
                      </a:r>
                      <a:r>
                        <a:rPr lang="en-US" altLang="ja-JP" sz="1000" kern="1200" dirty="0">
                          <a:effectLst/>
                          <a:latin typeface="Arial" panose="020B0604020202020204" pitchFamily="34" charset="0"/>
                          <a:ea typeface="Times New Roman" panose="02020603050405020304" pitchFamily="18" charset="0"/>
                          <a:cs typeface="Arial" panose="020B0604020202020204" pitchFamily="34" charset="0"/>
                        </a:rPr>
                        <a:t>β</a:t>
                      </a:r>
                      <a:r>
                        <a:rPr lang="en-US" sz="1000" kern="1200" dirty="0">
                          <a:effectLst/>
                          <a:latin typeface="Arial" panose="020B0604020202020204" pitchFamily="34" charset="0"/>
                          <a:ea typeface="Times New Roman" panose="02020603050405020304" pitchFamily="18" charset="0"/>
                          <a:cs typeface="Arial" panose="020B0604020202020204" pitchFamily="34" charset="0"/>
                        </a:rPr>
                        <a:t>-</a:t>
                      </a:r>
                      <a:r>
                        <a:rPr lang="en-US" sz="1000" kern="1200" dirty="0" err="1">
                          <a:effectLst/>
                          <a:latin typeface="Arial" panose="020B0604020202020204" pitchFamily="34" charset="0"/>
                          <a:ea typeface="Times New Roman" panose="02020603050405020304" pitchFamily="18" charset="0"/>
                          <a:cs typeface="Arial" panose="020B0604020202020204" pitchFamily="34" charset="0"/>
                        </a:rPr>
                        <a:t>GlcA</a:t>
                      </a:r>
                      <a:r>
                        <a:rPr lang="en-US" sz="1000" kern="1200" dirty="0">
                          <a:effectLst/>
                          <a:latin typeface="Arial" panose="020B0604020202020204" pitchFamily="34" charset="0"/>
                          <a:ea typeface="Times New Roman" panose="02020603050405020304" pitchFamily="18" charset="0"/>
                          <a:cs typeface="Arial" panose="020B0604020202020204" pitchFamily="34" charset="0"/>
                        </a:rPr>
                        <a:t>-(1</a:t>
                      </a:r>
                      <a:r>
                        <a:rPr lang="en-US" sz="1000" kern="1200" dirty="0">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en-US" sz="1000" kern="1200" dirty="0">
                          <a:effectLst/>
                          <a:latin typeface="Arial" panose="020B0604020202020204" pitchFamily="34" charset="0"/>
                          <a:ea typeface="Times New Roman" panose="02020603050405020304" pitchFamily="18" charset="0"/>
                          <a:cs typeface="Arial" panose="020B0604020202020204" pitchFamily="34" charset="0"/>
                        </a:rPr>
                        <a:t>4)</a:t>
                      </a:r>
                      <a:r>
                        <a:rPr lang="en-US" altLang="ja-JP" sz="1000" kern="1200" dirty="0">
                          <a:effectLst/>
                          <a:latin typeface="Arial" panose="020B0604020202020204" pitchFamily="34" charset="0"/>
                          <a:ea typeface="Times New Roman" panose="02020603050405020304" pitchFamily="18" charset="0"/>
                          <a:cs typeface="Arial" panose="020B0604020202020204" pitchFamily="34" charset="0"/>
                        </a:rPr>
                        <a:t> α,β</a:t>
                      </a:r>
                      <a:r>
                        <a:rPr lang="en-US" sz="1000" kern="1200" dirty="0">
                          <a:effectLst/>
                          <a:latin typeface="Arial" panose="020B0604020202020204" pitchFamily="34" charset="0"/>
                          <a:ea typeface="Times New Roman" panose="02020603050405020304" pitchFamily="18" charset="0"/>
                          <a:cs typeface="Arial" panose="020B0604020202020204" pitchFamily="34" charset="0"/>
                        </a:rPr>
                        <a:t>-</a:t>
                      </a:r>
                      <a:r>
                        <a:rPr lang="en-US" sz="1000" kern="1200" dirty="0" err="1">
                          <a:effectLst/>
                          <a:latin typeface="Arial" panose="020B0604020202020204" pitchFamily="34" charset="0"/>
                          <a:ea typeface="Times New Roman" panose="02020603050405020304" pitchFamily="18" charset="0"/>
                          <a:cs typeface="Arial" panose="020B0604020202020204" pitchFamily="34" charset="0"/>
                        </a:rPr>
                        <a:t>GlcN</a:t>
                      </a:r>
                      <a:r>
                        <a:rPr lang="en-US" sz="1000" kern="1200" dirty="0">
                          <a:effectLst/>
                          <a:latin typeface="Arial" panose="020B0604020202020204" pitchFamily="34" charset="0"/>
                          <a:ea typeface="Times New Roman" panose="02020603050405020304" pitchFamily="18" charset="0"/>
                          <a:cs typeface="Arial" panose="020B0604020202020204" pitchFamily="34" charset="0"/>
                        </a:rPr>
                        <a:t>(NS, 3S, 6S)</a:t>
                      </a:r>
                      <a:endParaRPr lang="ja-JP" sz="1000" kern="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75769014"/>
                  </a:ext>
                </a:extLst>
              </a:tr>
              <a:tr h="212784">
                <a:tc>
                  <a:txBody>
                    <a:bodyPr/>
                    <a:lstStyle/>
                    <a:p>
                      <a:pPr>
                        <a:spcBef>
                          <a:spcPts val="200"/>
                        </a:spcBef>
                        <a:spcAft>
                          <a:spcPts val="200"/>
                        </a:spcAft>
                      </a:pPr>
                      <a:r>
                        <a:rPr lang="en-US" sz="1000" kern="1200">
                          <a:effectLst/>
                          <a:latin typeface="Arial" panose="020B0604020202020204" pitchFamily="34" charset="0"/>
                          <a:ea typeface="ＭＳ 明朝" panose="02020609040205080304" pitchFamily="17" charset="-128"/>
                          <a:cs typeface="Arial" panose="020B0604020202020204" pitchFamily="34" charset="0"/>
                        </a:rPr>
                        <a:t>Tetra-4</a:t>
                      </a:r>
                      <a:endParaRPr lang="ja-JP" sz="1000" kern="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spcBef>
                          <a:spcPts val="200"/>
                        </a:spcBef>
                        <a:spcAft>
                          <a:spcPts val="200"/>
                        </a:spcAft>
                      </a:pPr>
                      <a:r>
                        <a:rPr lang="en-US" sz="1000" kern="1200" dirty="0" err="1">
                          <a:effectLst/>
                          <a:latin typeface="Arial" panose="020B0604020202020204" pitchFamily="34" charset="0"/>
                          <a:ea typeface="Times New Roman" panose="02020603050405020304" pitchFamily="18" charset="0"/>
                          <a:cs typeface="Arial" panose="020B0604020202020204" pitchFamily="34" charset="0"/>
                        </a:rPr>
                        <a:t>ΔUA</a:t>
                      </a:r>
                      <a:r>
                        <a:rPr lang="en-US" sz="1000" kern="1200" dirty="0">
                          <a:effectLst/>
                          <a:latin typeface="Arial" panose="020B0604020202020204" pitchFamily="34" charset="0"/>
                          <a:ea typeface="Times New Roman" panose="02020603050405020304" pitchFamily="18" charset="0"/>
                          <a:cs typeface="Arial" panose="020B0604020202020204" pitchFamily="34" charset="0"/>
                        </a:rPr>
                        <a:t>-2S-(1</a:t>
                      </a:r>
                      <a:r>
                        <a:rPr lang="en-US" sz="1000" kern="1200" dirty="0">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en-US" sz="1000" kern="1200" dirty="0">
                          <a:effectLst/>
                          <a:latin typeface="Arial" panose="020B0604020202020204" pitchFamily="34" charset="0"/>
                          <a:ea typeface="Times New Roman" panose="02020603050405020304" pitchFamily="18" charset="0"/>
                          <a:cs typeface="Arial" panose="020B0604020202020204" pitchFamily="34" charset="0"/>
                        </a:rPr>
                        <a:t>4)α-</a:t>
                      </a:r>
                      <a:r>
                        <a:rPr lang="en-US" sz="1000" kern="1200" dirty="0" err="1">
                          <a:effectLst/>
                          <a:latin typeface="Arial" panose="020B0604020202020204" pitchFamily="34" charset="0"/>
                          <a:ea typeface="Times New Roman" panose="02020603050405020304" pitchFamily="18" charset="0"/>
                          <a:cs typeface="Arial" panose="020B0604020202020204" pitchFamily="34" charset="0"/>
                        </a:rPr>
                        <a:t>GlcNAc</a:t>
                      </a:r>
                      <a:r>
                        <a:rPr lang="en-US" sz="1000" kern="1200" dirty="0">
                          <a:effectLst/>
                          <a:latin typeface="Arial" panose="020B0604020202020204" pitchFamily="34" charset="0"/>
                          <a:ea typeface="Times New Roman" panose="02020603050405020304" pitchFamily="18" charset="0"/>
                          <a:cs typeface="Arial" panose="020B0604020202020204" pitchFamily="34" charset="0"/>
                        </a:rPr>
                        <a:t>(6S)-(1</a:t>
                      </a:r>
                      <a:r>
                        <a:rPr lang="en-US" sz="1000" kern="1200" dirty="0">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en-US" sz="1000" kern="1200" dirty="0">
                          <a:effectLst/>
                          <a:latin typeface="Arial" panose="020B0604020202020204" pitchFamily="34" charset="0"/>
                          <a:ea typeface="Times New Roman" panose="02020603050405020304" pitchFamily="18" charset="0"/>
                          <a:cs typeface="Arial" panose="020B0604020202020204" pitchFamily="34" charset="0"/>
                        </a:rPr>
                        <a:t>4)</a:t>
                      </a:r>
                      <a:r>
                        <a:rPr lang="en-US" altLang="ja-JP" sz="1000" kern="1200" dirty="0">
                          <a:effectLst/>
                          <a:latin typeface="Arial" panose="020B0604020202020204" pitchFamily="34" charset="0"/>
                          <a:ea typeface="Times New Roman" panose="02020603050405020304" pitchFamily="18" charset="0"/>
                          <a:cs typeface="Arial" panose="020B0604020202020204" pitchFamily="34" charset="0"/>
                        </a:rPr>
                        <a:t>β</a:t>
                      </a:r>
                      <a:r>
                        <a:rPr lang="en-US" sz="1000" kern="1200" dirty="0">
                          <a:effectLst/>
                          <a:latin typeface="Arial" panose="020B0604020202020204" pitchFamily="34" charset="0"/>
                          <a:ea typeface="Times New Roman" panose="02020603050405020304" pitchFamily="18" charset="0"/>
                          <a:cs typeface="Arial" panose="020B0604020202020204" pitchFamily="34" charset="0"/>
                        </a:rPr>
                        <a:t>-</a:t>
                      </a:r>
                      <a:r>
                        <a:rPr lang="en-US" sz="1000" kern="1200" dirty="0" err="1">
                          <a:effectLst/>
                          <a:latin typeface="Arial" panose="020B0604020202020204" pitchFamily="34" charset="0"/>
                          <a:ea typeface="Times New Roman" panose="02020603050405020304" pitchFamily="18" charset="0"/>
                          <a:cs typeface="Arial" panose="020B0604020202020204" pitchFamily="34" charset="0"/>
                        </a:rPr>
                        <a:t>GlcA</a:t>
                      </a:r>
                      <a:r>
                        <a:rPr lang="en-US" sz="1000" kern="1200" dirty="0">
                          <a:effectLst/>
                          <a:latin typeface="Arial" panose="020B0604020202020204" pitchFamily="34" charset="0"/>
                          <a:ea typeface="Times New Roman" panose="02020603050405020304" pitchFamily="18" charset="0"/>
                          <a:cs typeface="Arial" panose="020B0604020202020204" pitchFamily="34" charset="0"/>
                        </a:rPr>
                        <a:t>-(1</a:t>
                      </a:r>
                      <a:r>
                        <a:rPr lang="en-US" sz="1000" kern="1200" dirty="0">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en-US" sz="1000" kern="1200" dirty="0">
                          <a:effectLst/>
                          <a:latin typeface="Arial" panose="020B0604020202020204" pitchFamily="34" charset="0"/>
                          <a:ea typeface="Times New Roman" panose="02020603050405020304" pitchFamily="18" charset="0"/>
                          <a:cs typeface="Arial" panose="020B0604020202020204" pitchFamily="34" charset="0"/>
                        </a:rPr>
                        <a:t>4)</a:t>
                      </a:r>
                      <a:r>
                        <a:rPr lang="en-US" altLang="ja-JP" sz="1000" kern="1200" dirty="0">
                          <a:effectLst/>
                          <a:latin typeface="Arial" panose="020B0604020202020204" pitchFamily="34" charset="0"/>
                          <a:ea typeface="Times New Roman" panose="02020603050405020304" pitchFamily="18" charset="0"/>
                          <a:cs typeface="Arial" panose="020B0604020202020204" pitchFamily="34" charset="0"/>
                        </a:rPr>
                        <a:t> α,β</a:t>
                      </a:r>
                      <a:r>
                        <a:rPr lang="en-US" sz="1000" kern="1200" dirty="0">
                          <a:effectLst/>
                          <a:latin typeface="Arial" panose="020B0604020202020204" pitchFamily="34" charset="0"/>
                          <a:ea typeface="Times New Roman" panose="02020603050405020304" pitchFamily="18" charset="0"/>
                          <a:cs typeface="Arial" panose="020B0604020202020204" pitchFamily="34" charset="0"/>
                        </a:rPr>
                        <a:t>-</a:t>
                      </a:r>
                      <a:r>
                        <a:rPr lang="en-US" sz="1000" kern="1200" dirty="0" err="1">
                          <a:effectLst/>
                          <a:latin typeface="Arial" panose="020B0604020202020204" pitchFamily="34" charset="0"/>
                          <a:ea typeface="Times New Roman" panose="02020603050405020304" pitchFamily="18" charset="0"/>
                          <a:cs typeface="Arial" panose="020B0604020202020204" pitchFamily="34" charset="0"/>
                        </a:rPr>
                        <a:t>GlcN</a:t>
                      </a:r>
                      <a:r>
                        <a:rPr lang="en-US" sz="1000" kern="1200" dirty="0">
                          <a:effectLst/>
                          <a:latin typeface="Arial" panose="020B0604020202020204" pitchFamily="34" charset="0"/>
                          <a:ea typeface="Times New Roman" panose="02020603050405020304" pitchFamily="18" charset="0"/>
                          <a:cs typeface="Arial" panose="020B0604020202020204" pitchFamily="34" charset="0"/>
                        </a:rPr>
                        <a:t>(NS, 3S, 6S)</a:t>
                      </a:r>
                      <a:endParaRPr lang="ja-JP" sz="1000" kern="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70814687"/>
                  </a:ext>
                </a:extLst>
              </a:tr>
              <a:tr h="212784">
                <a:tc>
                  <a:txBody>
                    <a:bodyPr/>
                    <a:lstStyle/>
                    <a:p>
                      <a:pPr>
                        <a:spcBef>
                          <a:spcPts val="200"/>
                        </a:spcBef>
                        <a:spcAft>
                          <a:spcPts val="200"/>
                        </a:spcAft>
                      </a:pPr>
                      <a:r>
                        <a:rPr lang="en-US" sz="1000" kern="1200">
                          <a:effectLst/>
                          <a:latin typeface="Arial" panose="020B0604020202020204" pitchFamily="34" charset="0"/>
                          <a:ea typeface="ＭＳ 明朝" panose="02020609040205080304" pitchFamily="17" charset="-128"/>
                          <a:cs typeface="Arial" panose="020B0604020202020204" pitchFamily="34" charset="0"/>
                        </a:rPr>
                        <a:t>Tetra-5</a:t>
                      </a:r>
                      <a:endParaRPr lang="ja-JP" sz="1000" kern="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spcBef>
                          <a:spcPts val="200"/>
                        </a:spcBef>
                        <a:spcAft>
                          <a:spcPts val="200"/>
                        </a:spcAft>
                      </a:pPr>
                      <a:r>
                        <a:rPr lang="en-US" sz="1000" kern="1200" dirty="0" err="1">
                          <a:effectLst/>
                          <a:latin typeface="Arial" panose="020B0604020202020204" pitchFamily="34" charset="0"/>
                          <a:ea typeface="Times New Roman" panose="02020603050405020304" pitchFamily="18" charset="0"/>
                          <a:cs typeface="Arial" panose="020B0604020202020204" pitchFamily="34" charset="0"/>
                        </a:rPr>
                        <a:t>ΔUA</a:t>
                      </a:r>
                      <a:r>
                        <a:rPr lang="en-US" sz="1000" kern="1200" dirty="0">
                          <a:effectLst/>
                          <a:latin typeface="Arial" panose="020B0604020202020204" pitchFamily="34" charset="0"/>
                          <a:ea typeface="Times New Roman" panose="02020603050405020304" pitchFamily="18" charset="0"/>
                          <a:cs typeface="Arial" panose="020B0604020202020204" pitchFamily="34" charset="0"/>
                        </a:rPr>
                        <a:t>-2S-(1</a:t>
                      </a:r>
                      <a:r>
                        <a:rPr lang="en-US" sz="1000" kern="1200" dirty="0">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en-US" sz="1000" kern="1200" dirty="0">
                          <a:effectLst/>
                          <a:latin typeface="Arial" panose="020B0604020202020204" pitchFamily="34" charset="0"/>
                          <a:ea typeface="Times New Roman" panose="02020603050405020304" pitchFamily="18" charset="0"/>
                          <a:cs typeface="Arial" panose="020B0604020202020204" pitchFamily="34" charset="0"/>
                        </a:rPr>
                        <a:t>4)α-</a:t>
                      </a:r>
                      <a:r>
                        <a:rPr lang="en-US" sz="1000" kern="1200" dirty="0" err="1">
                          <a:effectLst/>
                          <a:latin typeface="Arial" panose="020B0604020202020204" pitchFamily="34" charset="0"/>
                          <a:ea typeface="Times New Roman" panose="02020603050405020304" pitchFamily="18" charset="0"/>
                          <a:cs typeface="Arial" panose="020B0604020202020204" pitchFamily="34" charset="0"/>
                        </a:rPr>
                        <a:t>GlcN</a:t>
                      </a:r>
                      <a:r>
                        <a:rPr lang="en-US" sz="1000" kern="1200" dirty="0">
                          <a:effectLst/>
                          <a:latin typeface="Arial" panose="020B0604020202020204" pitchFamily="34" charset="0"/>
                          <a:ea typeface="Times New Roman" panose="02020603050405020304" pitchFamily="18" charset="0"/>
                          <a:cs typeface="Arial" panose="020B0604020202020204" pitchFamily="34" charset="0"/>
                        </a:rPr>
                        <a:t>(NS, 6S)-(1</a:t>
                      </a:r>
                      <a:r>
                        <a:rPr lang="en-US" sz="1000" kern="1200" dirty="0">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en-US" sz="1000" kern="1200" dirty="0">
                          <a:effectLst/>
                          <a:latin typeface="Arial" panose="020B0604020202020204" pitchFamily="34" charset="0"/>
                          <a:ea typeface="Times New Roman" panose="02020603050405020304" pitchFamily="18" charset="0"/>
                          <a:cs typeface="Arial" panose="020B0604020202020204" pitchFamily="34" charset="0"/>
                        </a:rPr>
                        <a:t>4)</a:t>
                      </a:r>
                      <a:r>
                        <a:rPr lang="en-US" altLang="ja-JP" sz="1000" kern="1200" dirty="0">
                          <a:effectLst/>
                          <a:latin typeface="Arial" panose="020B0604020202020204" pitchFamily="34" charset="0"/>
                          <a:ea typeface="Times New Roman" panose="02020603050405020304" pitchFamily="18" charset="0"/>
                          <a:cs typeface="Arial" panose="020B0604020202020204" pitchFamily="34" charset="0"/>
                        </a:rPr>
                        <a:t>β</a:t>
                      </a:r>
                      <a:r>
                        <a:rPr lang="en-US" sz="1000" kern="1200" dirty="0">
                          <a:effectLst/>
                          <a:latin typeface="Arial" panose="020B0604020202020204" pitchFamily="34" charset="0"/>
                          <a:ea typeface="Times New Roman" panose="02020603050405020304" pitchFamily="18" charset="0"/>
                          <a:cs typeface="Arial" panose="020B0604020202020204" pitchFamily="34" charset="0"/>
                        </a:rPr>
                        <a:t>-</a:t>
                      </a:r>
                      <a:r>
                        <a:rPr lang="en-US" sz="1000" kern="1200" dirty="0" err="1">
                          <a:effectLst/>
                          <a:latin typeface="Arial" panose="020B0604020202020204" pitchFamily="34" charset="0"/>
                          <a:ea typeface="Times New Roman" panose="02020603050405020304" pitchFamily="18" charset="0"/>
                          <a:cs typeface="Arial" panose="020B0604020202020204" pitchFamily="34" charset="0"/>
                        </a:rPr>
                        <a:t>GlcA</a:t>
                      </a:r>
                      <a:r>
                        <a:rPr lang="en-US" sz="1000" kern="1200" dirty="0">
                          <a:effectLst/>
                          <a:latin typeface="Arial" panose="020B0604020202020204" pitchFamily="34" charset="0"/>
                          <a:ea typeface="Times New Roman" panose="02020603050405020304" pitchFamily="18" charset="0"/>
                          <a:cs typeface="Arial" panose="020B0604020202020204" pitchFamily="34" charset="0"/>
                        </a:rPr>
                        <a:t>-(1</a:t>
                      </a:r>
                      <a:r>
                        <a:rPr lang="en-US" sz="1000" kern="1200" dirty="0">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en-US" sz="1000" kern="1200" dirty="0">
                          <a:effectLst/>
                          <a:latin typeface="Arial" panose="020B0604020202020204" pitchFamily="34" charset="0"/>
                          <a:ea typeface="Times New Roman" panose="02020603050405020304" pitchFamily="18" charset="0"/>
                          <a:cs typeface="Arial" panose="020B0604020202020204" pitchFamily="34" charset="0"/>
                        </a:rPr>
                        <a:t>4)</a:t>
                      </a:r>
                      <a:r>
                        <a:rPr lang="en-US" altLang="ja-JP" sz="1000" kern="1200" dirty="0">
                          <a:effectLst/>
                          <a:latin typeface="Arial" panose="020B0604020202020204" pitchFamily="34" charset="0"/>
                          <a:ea typeface="Times New Roman" panose="02020603050405020304" pitchFamily="18" charset="0"/>
                          <a:cs typeface="Arial" panose="020B0604020202020204" pitchFamily="34" charset="0"/>
                        </a:rPr>
                        <a:t> α,β</a:t>
                      </a:r>
                      <a:r>
                        <a:rPr lang="en-US" sz="1000" kern="1200" dirty="0">
                          <a:effectLst/>
                          <a:latin typeface="Arial" panose="020B0604020202020204" pitchFamily="34" charset="0"/>
                          <a:ea typeface="Times New Roman" panose="02020603050405020304" pitchFamily="18" charset="0"/>
                          <a:cs typeface="Arial" panose="020B0604020202020204" pitchFamily="34" charset="0"/>
                        </a:rPr>
                        <a:t>-</a:t>
                      </a:r>
                      <a:r>
                        <a:rPr lang="en-US" sz="1000" kern="1200" dirty="0" err="1">
                          <a:effectLst/>
                          <a:latin typeface="Arial" panose="020B0604020202020204" pitchFamily="34" charset="0"/>
                          <a:ea typeface="Times New Roman" panose="02020603050405020304" pitchFamily="18" charset="0"/>
                          <a:cs typeface="Arial" panose="020B0604020202020204" pitchFamily="34" charset="0"/>
                        </a:rPr>
                        <a:t>GlcN</a:t>
                      </a:r>
                      <a:r>
                        <a:rPr lang="en-US" sz="1000" kern="1200" dirty="0">
                          <a:effectLst/>
                          <a:latin typeface="Arial" panose="020B0604020202020204" pitchFamily="34" charset="0"/>
                          <a:ea typeface="Times New Roman" panose="02020603050405020304" pitchFamily="18" charset="0"/>
                          <a:cs typeface="Arial" panose="020B0604020202020204" pitchFamily="34" charset="0"/>
                        </a:rPr>
                        <a:t>(NS, 3S, 6S)</a:t>
                      </a:r>
                      <a:endParaRPr lang="ja-JP" sz="1000" kern="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2475069"/>
                  </a:ext>
                </a:extLst>
              </a:tr>
            </a:tbl>
          </a:graphicData>
        </a:graphic>
      </p:graphicFrame>
      <p:sp>
        <p:nvSpPr>
          <p:cNvPr id="5" name="Rectangle 1">
            <a:extLst>
              <a:ext uri="{FF2B5EF4-FFF2-40B4-BE49-F238E27FC236}">
                <a16:creationId xmlns:a16="http://schemas.microsoft.com/office/drawing/2014/main" id="{6383C79A-0E2D-28E9-6548-0B91FA7E99DA}"/>
              </a:ext>
            </a:extLst>
          </p:cNvPr>
          <p:cNvSpPr>
            <a:spLocks noChangeArrowheads="1"/>
          </p:cNvSpPr>
          <p:nvPr/>
        </p:nvSpPr>
        <p:spPr bwMode="auto">
          <a:xfrm>
            <a:off x="160949" y="5166379"/>
            <a:ext cx="579011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0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ΔUA</a:t>
            </a:r>
            <a:r>
              <a:rPr kumimoji="0" lang="en-US" altLang="ja-JP" sz="1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4,5-unsaturated </a:t>
            </a:r>
            <a:r>
              <a:rPr kumimoji="0" lang="en-US" altLang="ja-JP" sz="10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uronic</a:t>
            </a:r>
            <a:r>
              <a:rPr kumimoji="0" lang="en-US" altLang="ja-JP" sz="1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acid, </a:t>
            </a:r>
            <a:r>
              <a:rPr kumimoji="0" lang="en-US" altLang="ja-JP" sz="10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GlcN</a:t>
            </a:r>
            <a:r>
              <a:rPr kumimoji="0" lang="en-US" altLang="ja-JP" sz="1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D-glucosamine, </a:t>
            </a:r>
            <a:r>
              <a:rPr kumimoji="0" lang="en-US" altLang="ja-JP" sz="10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GlcA</a:t>
            </a:r>
            <a:r>
              <a:rPr kumimoji="0" lang="en-US" altLang="ja-JP" sz="1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D-glucuronic acid, </a:t>
            </a:r>
            <a:r>
              <a:rPr kumimoji="0" lang="en-US" altLang="ja-JP" sz="10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NAc</a:t>
            </a:r>
            <a:r>
              <a:rPr kumimoji="0" lang="en-US" altLang="ja-JP" sz="1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r>
              <a:rPr kumimoji="0" lang="en-US" altLang="ja-JP" sz="10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N</a:t>
            </a:r>
            <a:r>
              <a:rPr kumimoji="0" lang="en-US" altLang="ja-JP" sz="1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-acetyl, NS: </a:t>
            </a:r>
            <a:r>
              <a:rPr kumimoji="0" lang="en-US" altLang="ja-JP" sz="10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N</a:t>
            </a:r>
            <a:r>
              <a:rPr kumimoji="0" lang="en-US" altLang="ja-JP" sz="1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-sulfate, 2S: 2-</a:t>
            </a:r>
            <a:r>
              <a:rPr kumimoji="0" lang="en-US" altLang="ja-JP" sz="10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O</a:t>
            </a:r>
            <a:r>
              <a:rPr kumimoji="0" lang="en-US" altLang="ja-JP" sz="1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-sulfate, 3S: 3-</a:t>
            </a:r>
            <a:r>
              <a:rPr kumimoji="0" lang="en-US" altLang="ja-JP" sz="10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O</a:t>
            </a:r>
            <a:r>
              <a:rPr kumimoji="0" lang="en-US" altLang="ja-JP" sz="1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-sulfate, 6S: 6-</a:t>
            </a:r>
            <a:r>
              <a:rPr kumimoji="0" lang="en-US" altLang="ja-JP" sz="10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O</a:t>
            </a:r>
            <a:r>
              <a:rPr kumimoji="0" lang="en-US" altLang="ja-JP" sz="1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-sulfate</a:t>
            </a:r>
            <a:endParaRPr kumimoji="0" lang="en-US" altLang="ja-JP" sz="1800" b="0" i="0" u="none" strike="noStrike" cap="none" normalizeH="0" baseline="0" dirty="0">
              <a:ln>
                <a:noFill/>
              </a:ln>
              <a:solidFill>
                <a:schemeClr val="tx1"/>
              </a:solidFill>
              <a:effectLst/>
              <a:latin typeface="Arial" panose="020B0604020202020204" pitchFamily="34" charset="0"/>
            </a:endParaRPr>
          </a:p>
        </p:txBody>
      </p:sp>
      <p:sp>
        <p:nvSpPr>
          <p:cNvPr id="172" name="テキスト ボックス 171">
            <a:extLst>
              <a:ext uri="{FF2B5EF4-FFF2-40B4-BE49-F238E27FC236}">
                <a16:creationId xmlns:a16="http://schemas.microsoft.com/office/drawing/2014/main" id="{095A2B20-BBAB-296A-C484-D30FC8459DE7}"/>
              </a:ext>
            </a:extLst>
          </p:cNvPr>
          <p:cNvSpPr txBox="1"/>
          <p:nvPr/>
        </p:nvSpPr>
        <p:spPr>
          <a:xfrm>
            <a:off x="160949" y="656461"/>
            <a:ext cx="6576833" cy="523220"/>
          </a:xfrm>
          <a:prstGeom prst="rect">
            <a:avLst/>
          </a:prstGeom>
          <a:noFill/>
        </p:spPr>
        <p:txBody>
          <a:bodyPr wrap="square" rtlCol="0">
            <a:spAutoFit/>
          </a:bodyPr>
          <a:lstStyle/>
          <a:p>
            <a:r>
              <a:rPr kumimoji="1" lang="en-US" altLang="ja-JP" sz="1400" b="1" dirty="0" err="1">
                <a:latin typeface="Arial" panose="020B0604020202020204" pitchFamily="34" charset="0"/>
                <a:cs typeface="Arial" panose="020B0604020202020204" pitchFamily="34" charset="0"/>
              </a:rPr>
              <a:t>SupplementaryTable</a:t>
            </a:r>
            <a:r>
              <a:rPr kumimoji="1" lang="en-US" altLang="ja-JP" sz="1400" b="1" dirty="0">
                <a:latin typeface="Arial" panose="020B0604020202020204" pitchFamily="34" charset="0"/>
                <a:cs typeface="Arial" panose="020B0604020202020204" pitchFamily="34" charset="0"/>
              </a:rPr>
              <a:t> 1</a:t>
            </a:r>
            <a:r>
              <a:rPr kumimoji="1" lang="ja-JP" altLang="en-US" sz="1400" b="1" dirty="0">
                <a:latin typeface="Arial" panose="020B0604020202020204" pitchFamily="34" charset="0"/>
                <a:cs typeface="Arial" panose="020B0604020202020204" pitchFamily="34" charset="0"/>
              </a:rPr>
              <a:t>　</a:t>
            </a:r>
            <a:r>
              <a:rPr kumimoji="1" lang="en-US" altLang="ja-JP" sz="1400" b="1" dirty="0">
                <a:latin typeface="Arial" panose="020B0604020202020204" pitchFamily="34" charset="0"/>
                <a:cs typeface="Arial" panose="020B0604020202020204" pitchFamily="34" charset="0"/>
              </a:rPr>
              <a:t>Structure of disaccharides and </a:t>
            </a:r>
            <a:r>
              <a:rPr kumimoji="1" lang="en-US" altLang="ja-JP" sz="1400" b="1" dirty="0" err="1">
                <a:latin typeface="Arial" panose="020B0604020202020204" pitchFamily="34" charset="0"/>
                <a:cs typeface="Arial" panose="020B0604020202020204" pitchFamily="34" charset="0"/>
              </a:rPr>
              <a:t>tetrasaccharides</a:t>
            </a:r>
            <a:r>
              <a:rPr kumimoji="1" lang="en-US" altLang="ja-JP" sz="1400" b="1" dirty="0">
                <a:latin typeface="Arial" panose="020B0604020202020204" pitchFamily="34" charset="0"/>
                <a:cs typeface="Arial" panose="020B0604020202020204" pitchFamily="34" charset="0"/>
              </a:rPr>
              <a:t> in </a:t>
            </a:r>
            <a:r>
              <a:rPr lang="en-US" altLang="ja-JP" sz="1400" b="1" dirty="0">
                <a:latin typeface="Arial" panose="020B0604020202020204" pitchFamily="34" charset="0"/>
                <a:cs typeface="Arial" panose="020B0604020202020204" pitchFamily="34" charset="0"/>
              </a:rPr>
              <a:t>DS</a:t>
            </a:r>
            <a:r>
              <a:rPr kumimoji="1" lang="en-US" altLang="ja-JP" sz="1400" b="1" dirty="0">
                <a:latin typeface="Arial" panose="020B0604020202020204" pitchFamily="34" charset="0"/>
                <a:cs typeface="Arial" panose="020B0604020202020204" pitchFamily="34" charset="0"/>
              </a:rPr>
              <a:t>/TS analysis</a:t>
            </a:r>
            <a:endParaRPr kumimoji="1" lang="ja-JP" altLang="en-US" sz="1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2628625"/>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2013 - 2022 Theme</Template>
  <TotalTime>3492</TotalTime>
  <Words>3157</Words>
  <Application>Microsoft Office PowerPoint</Application>
  <PresentationFormat>ワイド画面</PresentationFormat>
  <Paragraphs>610</Paragraphs>
  <Slides>25</Slides>
  <Notes>0</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25</vt:i4>
      </vt:variant>
    </vt:vector>
  </HeadingPairs>
  <TitlesOfParts>
    <vt:vector size="33" baseType="lpstr">
      <vt:lpstr>Meiryo UI</vt:lpstr>
      <vt:lpstr>ＭＳ ゴシック</vt:lpstr>
      <vt:lpstr>游明朝</vt:lpstr>
      <vt:lpstr>Arial</vt:lpstr>
      <vt:lpstr>Calibri</vt:lpstr>
      <vt:lpstr>Calibri Light</vt:lpstr>
      <vt:lpstr>Symbol</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橋本 信一</dc:creator>
  <cp:lastModifiedBy>橋本 信一</cp:lastModifiedBy>
  <cp:revision>60</cp:revision>
  <dcterms:created xsi:type="dcterms:W3CDTF">2026-02-02T04:44:45Z</dcterms:created>
  <dcterms:modified xsi:type="dcterms:W3CDTF">2026-05-01T04:30:31Z</dcterms:modified>
</cp:coreProperties>
</file>