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613" r:id="rId2"/>
  </p:sldIdLst>
  <p:sldSz cx="6480175" cy="8640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CBFF"/>
    <a:srgbClr val="65B9FF"/>
    <a:srgbClr val="048DA0"/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207" autoAdjust="0"/>
    <p:restoredTop sz="93051" autoAdjust="0"/>
  </p:normalViewPr>
  <p:slideViewPr>
    <p:cSldViewPr snapToGrid="0">
      <p:cViewPr>
        <p:scale>
          <a:sx n="66" d="100"/>
          <a:sy n="66" d="100"/>
        </p:scale>
        <p:origin x="2124" y="3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43" d="100"/>
          <a:sy n="43" d="100"/>
        </p:scale>
        <p:origin x="280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AD333E4-F7D6-39B5-A6D5-9D273BF629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F443317-3EFD-CEFD-1E85-BE7F54F8F93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A0830-CDF9-48B8-A311-87755F19A180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1524241-57FE-B47F-6341-DFF3D5CDBF2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EA02234-25ED-6745-42B9-10ACA89DEF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ACA3E7-DD35-4335-A8B5-DC38E76751C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82397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B8E412-CFA2-4393-BBB7-B38F4FE9DA2F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7468E4-CA0D-4548-8016-5951AF4AF8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7172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414125"/>
            <a:ext cx="5508149" cy="3008266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4538401"/>
            <a:ext cx="4860131" cy="2086184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A02E-3AE6-4A27-A98E-F89E25A456C2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C571-7CA0-4FFE-B2B2-2913C6009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526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A02E-3AE6-4A27-A98E-F89E25A456C2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C571-7CA0-4FFE-B2B2-2913C6009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6870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460041"/>
            <a:ext cx="1397288" cy="732264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460041"/>
            <a:ext cx="4110861" cy="732264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A02E-3AE6-4A27-A98E-F89E25A456C2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C571-7CA0-4FFE-B2B2-2913C6009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2025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A02E-3AE6-4A27-A98E-F89E25A456C2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C571-7CA0-4FFE-B2B2-2913C6009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050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154193"/>
            <a:ext cx="5589151" cy="3594317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5782513"/>
            <a:ext cx="5589151" cy="1890166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>
                    <a:tint val="82000"/>
                  </a:schemeClr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82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82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A02E-3AE6-4A27-A98E-F89E25A456C2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C571-7CA0-4FFE-B2B2-2913C6009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233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2300203"/>
            <a:ext cx="2754074" cy="548248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2300203"/>
            <a:ext cx="2754074" cy="548248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A02E-3AE6-4A27-A98E-F89E25A456C2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C571-7CA0-4FFE-B2B2-2913C6009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83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460043"/>
            <a:ext cx="5589151" cy="167014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118188"/>
            <a:ext cx="2741417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3156278"/>
            <a:ext cx="2741417" cy="464241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118188"/>
            <a:ext cx="2754918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3156278"/>
            <a:ext cx="2754918" cy="464241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A02E-3AE6-4A27-A98E-F89E25A456C2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C571-7CA0-4FFE-B2B2-2913C6009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480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A02E-3AE6-4A27-A98E-F89E25A456C2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C571-7CA0-4FFE-B2B2-2913C6009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7839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A02E-3AE6-4A27-A98E-F89E25A456C2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C571-7CA0-4FFE-B2B2-2913C6009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859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244112"/>
            <a:ext cx="3280589" cy="6140542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A02E-3AE6-4A27-A98E-F89E25A456C2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C571-7CA0-4FFE-B2B2-2913C6009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8920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244112"/>
            <a:ext cx="3280589" cy="6140542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2A02E-3AE6-4A27-A98E-F89E25A456C2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3C571-7CA0-4FFE-B2B2-2913C6009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322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460043"/>
            <a:ext cx="5589151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2300203"/>
            <a:ext cx="5589151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A2A02E-3AE6-4A27-A98E-F89E25A456C2}" type="datetimeFigureOut">
              <a:rPr kumimoji="1" lang="ja-JP" altLang="en-US" smtClean="0"/>
              <a:t>2026/4/30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8008709"/>
            <a:ext cx="218705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33C571-7CA0-4FFE-B2B2-2913C60094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949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48035" rtl="0" eaLnBrk="1" latinLnBrk="0" hangingPunct="1">
        <a:lnSpc>
          <a:spcPct val="90000"/>
        </a:lnSpc>
        <a:spcBef>
          <a:spcPct val="0"/>
        </a:spcBef>
        <a:buNone/>
        <a:defRPr kumimoji="1"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l" defTabSz="648035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kumimoji="1"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8035" rtl="0" eaLnBrk="1" latinLnBrk="0" hangingPunct="1"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l" defTabSz="648035" rtl="0" eaLnBrk="1" latinLnBrk="0" hangingPunct="1"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l" defTabSz="648035" rtl="0" eaLnBrk="1" latinLnBrk="0" hangingPunct="1"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l" defTabSz="648035" rtl="0" eaLnBrk="1" latinLnBrk="0" hangingPunct="1"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l" defTabSz="648035" rtl="0" eaLnBrk="1" latinLnBrk="0" hangingPunct="1"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l" defTabSz="648035" rtl="0" eaLnBrk="1" latinLnBrk="0" hangingPunct="1"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l" defTabSz="648035" rtl="0" eaLnBrk="1" latinLnBrk="0" hangingPunct="1"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l" defTabSz="648035" rtl="0" eaLnBrk="1" latinLnBrk="0" hangingPunct="1"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l" defTabSz="648035" rtl="0" eaLnBrk="1" latinLnBrk="0" hangingPunct="1">
        <a:defRPr kumimoji="1"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A3271718-49FB-2674-9691-D8F64570AF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8943753"/>
              </p:ext>
            </p:extLst>
          </p:nvPr>
        </p:nvGraphicFramePr>
        <p:xfrm>
          <a:off x="1251707" y="1458942"/>
          <a:ext cx="3976758" cy="2623022"/>
        </p:xfrm>
        <a:graphic>
          <a:graphicData uri="http://schemas.openxmlformats.org/drawingml/2006/table">
            <a:tbl>
              <a:tblPr/>
              <a:tblGrid>
                <a:gridCol w="720436">
                  <a:extLst>
                    <a:ext uri="{9D8B030D-6E8A-4147-A177-3AD203B41FA5}">
                      <a16:colId xmlns:a16="http://schemas.microsoft.com/office/drawing/2014/main" val="498225119"/>
                    </a:ext>
                  </a:extLst>
                </a:gridCol>
                <a:gridCol w="701964">
                  <a:extLst>
                    <a:ext uri="{9D8B030D-6E8A-4147-A177-3AD203B41FA5}">
                      <a16:colId xmlns:a16="http://schemas.microsoft.com/office/drawing/2014/main" val="4169597705"/>
                    </a:ext>
                  </a:extLst>
                </a:gridCol>
                <a:gridCol w="1348509">
                  <a:extLst>
                    <a:ext uri="{9D8B030D-6E8A-4147-A177-3AD203B41FA5}">
                      <a16:colId xmlns:a16="http://schemas.microsoft.com/office/drawing/2014/main" val="2141172256"/>
                    </a:ext>
                  </a:extLst>
                </a:gridCol>
                <a:gridCol w="1205849">
                  <a:extLst>
                    <a:ext uri="{9D8B030D-6E8A-4147-A177-3AD203B41FA5}">
                      <a16:colId xmlns:a16="http://schemas.microsoft.com/office/drawing/2014/main" val="607931290"/>
                    </a:ext>
                  </a:extLst>
                </a:gridCol>
              </a:tblGrid>
              <a:tr h="28898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Species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Proteins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Measured value</a:t>
                      </a:r>
                      <a:br>
                        <a:rPr lang="en-US" sz="1000" b="1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</a:br>
                      <a:r>
                        <a:rPr lang="en-US" sz="1000" b="1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(</a:t>
                      </a:r>
                      <a:r>
                        <a:rPr lang="en-US" sz="1000" b="1" i="0" u="none" strike="noStrike" dirty="0" err="1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pg</a:t>
                      </a:r>
                      <a:r>
                        <a:rPr lang="en-US" sz="1000" b="1" i="0" u="none" strike="noStrike" dirty="0">
                          <a:solidFill>
                            <a:srgbClr val="262626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/mL)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Relative reactivity</a:t>
                      </a:r>
                      <a:br>
                        <a:rPr lang="en-US" sz="10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</a:br>
                      <a:r>
                        <a:rPr lang="en-US" sz="10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 (%)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243216"/>
                  </a:ext>
                </a:extLst>
              </a:tr>
              <a:tr h="288984"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Human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proBDNF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0.651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pg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/mL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1.3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712204"/>
                  </a:ext>
                </a:extLst>
              </a:tr>
              <a:tr h="2889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NGF</a:t>
                      </a:r>
                      <a:r>
                        <a:rPr lang="el-GR" sz="10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β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&lt; 0.116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pg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/mL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&lt; 0.232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0512445"/>
                  </a:ext>
                </a:extLst>
              </a:tr>
              <a:tr h="2889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NT-3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&lt; 0.116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pg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/mL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&lt; 0.232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5286651"/>
                  </a:ext>
                </a:extLst>
              </a:tr>
              <a:tr h="2889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NT-4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&lt; 0.116 pg/mL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&lt; 0.232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0487764"/>
                  </a:ext>
                </a:extLst>
              </a:tr>
              <a:tr h="288984">
                <a:tc row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Mouse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proBDNF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0.164 </a:t>
                      </a:r>
                      <a:r>
                        <a:rPr lang="en-US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pg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/mL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0.328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2191147"/>
                  </a:ext>
                </a:extLst>
              </a:tr>
              <a:tr h="2889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NGF</a:t>
                      </a:r>
                      <a:r>
                        <a:rPr lang="el-GR" sz="1000" b="1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β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&lt; 0.116 pg/mL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&lt; 0.232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0773621"/>
                  </a:ext>
                </a:extLst>
              </a:tr>
              <a:tr h="2889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NT-3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&lt; 0.116 pg/mL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&lt; 0.232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0530549"/>
                  </a:ext>
                </a:extLst>
              </a:tr>
              <a:tr h="28898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000" b="1" i="0" u="none" strike="noStrike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NT-4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&lt; 0.116 pg/mL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US" altLang="ja-JP" sz="1000" b="0" i="0" u="none" strike="noStrike" dirty="0">
                          <a:solidFill>
                            <a:srgbClr val="333333"/>
                          </a:solidFill>
                          <a:effectLst/>
                          <a:latin typeface="Arial" panose="020B0604020202020204" pitchFamily="34" charset="0"/>
                          <a:ea typeface="游ゴシック" panose="020B0400000000000000" pitchFamily="50" charset="-128"/>
                        </a:rPr>
                        <a:t>&lt; 0.232</a:t>
                      </a:r>
                    </a:p>
                  </a:txBody>
                  <a:tcPr marL="6350" marR="6350" marT="635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596583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EE76B68-AE27-715B-5D1F-38051DC47188}"/>
              </a:ext>
            </a:extLst>
          </p:cNvPr>
          <p:cNvSpPr txBox="1"/>
          <p:nvPr/>
        </p:nvSpPr>
        <p:spPr>
          <a:xfrm>
            <a:off x="-1" y="37693"/>
            <a:ext cx="6480175" cy="9235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801" b="1" dirty="0"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Table 1. </a:t>
            </a:r>
            <a:r>
              <a:rPr lang="en-US" altLang="ja-JP" b="1" dirty="0"/>
              <a:t>Cross-reactivity of the high-sensitivity BDNF ELISA with related neurotrophins.</a:t>
            </a:r>
            <a:endParaRPr lang="ja-JP" altLang="ja-JP" dirty="0"/>
          </a:p>
          <a:p>
            <a:endParaRPr lang="ja-JP" altLang="en-US" sz="1801" b="1" dirty="0">
              <a:latin typeface="Arial" panose="020B0604020202020204" pitchFamily="34" charset="0"/>
              <a:ea typeface="ＭＳ ゴシック" panose="020B0609070205080204" pitchFamily="49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589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27510</TotalTime>
  <Words>92</Words>
  <Application>Microsoft Office PowerPoint</Application>
  <PresentationFormat>ユーザー設定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KURA Yoshiki</dc:creator>
  <cp:lastModifiedBy>KURA Yoshiki</cp:lastModifiedBy>
  <cp:revision>57</cp:revision>
  <dcterms:created xsi:type="dcterms:W3CDTF">2026-01-13T02:40:55Z</dcterms:created>
  <dcterms:modified xsi:type="dcterms:W3CDTF">2026-04-29T18:56:18Z</dcterms:modified>
</cp:coreProperties>
</file>