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7" r:id="rId2"/>
    <p:sldId id="273" r:id="rId3"/>
    <p:sldId id="272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46" autoAdjust="0"/>
  </p:normalViewPr>
  <p:slideViewPr>
    <p:cSldViewPr>
      <p:cViewPr varScale="1">
        <p:scale>
          <a:sx n="108" d="100"/>
          <a:sy n="108" d="100"/>
        </p:scale>
        <p:origin x="-63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A3B58-A67F-440C-BE12-A5BE52A29E0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6F15F-6D66-43C5-A9EC-A334D1E594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93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6F15F-6D66-43C5-A9EC-A334D1E594F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30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6F15F-6D66-43C5-A9EC-A334D1E594F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492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76F15F-6D66-43C5-A9EC-A334D1E594F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462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836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68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31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08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4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52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26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00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11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16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00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/>
          <p:cNvSpPr/>
          <p:nvPr/>
        </p:nvSpPr>
        <p:spPr>
          <a:xfrm>
            <a:off x="7674621" y="362100"/>
            <a:ext cx="2664296" cy="1629510"/>
          </a:xfrm>
          <a:prstGeom prst="roundRect">
            <a:avLst/>
          </a:prstGeom>
          <a:solidFill>
            <a:srgbClr val="FFC0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mHNPC patients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with CHAARTED HVD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Michinoku</a:t>
            </a:r>
            <a:r>
              <a:rPr kumimoji="0" lang="ja-JP" altLang="en-US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database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ADT/CAB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n=563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kumimoji="0" lang="en-US" altLang="ja-JP" sz="1400" b="1" kern="0" dirty="0" smtClean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2008-2016)</a:t>
            </a:r>
            <a:endParaRPr kumimoji="0" lang="en-US" altLang="ja-JP" sz="1400" b="1" kern="0" dirty="0">
              <a:solidFill>
                <a:prstClr val="black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13" name="直線矢印コネクタ 12"/>
          <p:cNvCxnSpPr>
            <a:cxnSpLocks/>
          </p:cNvCxnSpPr>
          <p:nvPr/>
        </p:nvCxnSpPr>
        <p:spPr>
          <a:xfrm>
            <a:off x="9026917" y="2924944"/>
            <a:ext cx="534888" cy="0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" name="直線矢印コネクタ 13"/>
          <p:cNvCxnSpPr>
            <a:cxnSpLocks/>
            <a:stCxn id="12" idx="2"/>
            <a:endCxn id="16" idx="0"/>
          </p:cNvCxnSpPr>
          <p:nvPr/>
        </p:nvCxnSpPr>
        <p:spPr>
          <a:xfrm>
            <a:off x="9006769" y="1991610"/>
            <a:ext cx="0" cy="1307792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" name="角丸四角形 80"/>
          <p:cNvSpPr/>
          <p:nvPr/>
        </p:nvSpPr>
        <p:spPr>
          <a:xfrm>
            <a:off x="7696225" y="3299402"/>
            <a:ext cx="2621087" cy="658039"/>
          </a:xfrm>
          <a:prstGeom prst="roundRect">
            <a:avLst/>
          </a:prstGeom>
          <a:solidFill>
            <a:srgbClr val="FFC000"/>
          </a:solidFill>
          <a:ln w="381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ADT/CAB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CHAARTED HVD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n= 78</a:t>
            </a:r>
            <a:endParaRPr kumimoji="0" lang="ja-JP" altLang="en-US" sz="1400" b="1" kern="0" dirty="0">
              <a:solidFill>
                <a:prstClr val="black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3" name="角丸四角形 80"/>
          <p:cNvSpPr/>
          <p:nvPr/>
        </p:nvSpPr>
        <p:spPr>
          <a:xfrm>
            <a:off x="9561805" y="2708920"/>
            <a:ext cx="2405589" cy="430151"/>
          </a:xfrm>
          <a:prstGeom prst="roundRect">
            <a:avLst/>
          </a:prstGeom>
          <a:solidFill>
            <a:srgbClr val="FFC0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Insufficient data, n=354</a:t>
            </a:r>
          </a:p>
        </p:txBody>
      </p:sp>
      <p:cxnSp>
        <p:nvCxnSpPr>
          <p:cNvPr id="78" name="直線コネクタ 77"/>
          <p:cNvCxnSpPr/>
          <p:nvPr/>
        </p:nvCxnSpPr>
        <p:spPr>
          <a:xfrm flipH="1">
            <a:off x="4871863" y="4363010"/>
            <a:ext cx="4120024" cy="870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/>
          <p:nvPr/>
        </p:nvCxnSpPr>
        <p:spPr>
          <a:xfrm flipV="1">
            <a:off x="9009076" y="3975522"/>
            <a:ext cx="2317" cy="40480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/>
          <p:cNvCxnSpPr>
            <a:cxnSpLocks/>
          </p:cNvCxnSpPr>
          <p:nvPr/>
        </p:nvCxnSpPr>
        <p:spPr>
          <a:xfrm>
            <a:off x="6835833" y="4355558"/>
            <a:ext cx="0" cy="288032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8" name="角丸四角形 80"/>
          <p:cNvSpPr/>
          <p:nvPr/>
        </p:nvSpPr>
        <p:spPr>
          <a:xfrm>
            <a:off x="5539689" y="4662189"/>
            <a:ext cx="2592288" cy="1078026"/>
          </a:xfrm>
          <a:prstGeom prst="roundRect">
            <a:avLst/>
          </a:prstGeom>
          <a:solidFill>
            <a:srgbClr val="FF3399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ADT/CAB </a:t>
            </a:r>
          </a:p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Historical cohort</a:t>
            </a:r>
          </a:p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(2014-2019)</a:t>
            </a:r>
          </a:p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n=135</a:t>
            </a:r>
            <a:endParaRPr kumimoji="0" lang="ja-JP" altLang="en-US" b="1" kern="0" dirty="0">
              <a:solidFill>
                <a:prstClr val="black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06" name="角丸四角形 80"/>
          <p:cNvSpPr/>
          <p:nvPr/>
        </p:nvSpPr>
        <p:spPr>
          <a:xfrm>
            <a:off x="2276365" y="4660095"/>
            <a:ext cx="2595411" cy="1080120"/>
          </a:xfrm>
          <a:prstGeom prst="roundRect">
            <a:avLst/>
          </a:prstGeom>
          <a:solidFill>
            <a:srgbClr val="00B0F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Upfront ABI </a:t>
            </a:r>
          </a:p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(2018-2020) </a:t>
            </a:r>
          </a:p>
          <a:p>
            <a:pPr algn="ctr" defTabSz="457200">
              <a:defRPr/>
            </a:pPr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n=67</a:t>
            </a:r>
            <a:endParaRPr kumimoji="0" lang="ja-JP" altLang="en-US" b="1" kern="0" dirty="0">
              <a:solidFill>
                <a:prstClr val="black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107" name="直線コネクタ 106"/>
          <p:cNvCxnSpPr>
            <a:cxnSpLocks/>
            <a:stCxn id="88" idx="1"/>
            <a:endCxn id="106" idx="3"/>
          </p:cNvCxnSpPr>
          <p:nvPr/>
        </p:nvCxnSpPr>
        <p:spPr>
          <a:xfrm flipH="1" flipV="1">
            <a:off x="4871776" y="5200155"/>
            <a:ext cx="667913" cy="104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角丸四角形 123"/>
          <p:cNvSpPr/>
          <p:nvPr/>
        </p:nvSpPr>
        <p:spPr>
          <a:xfrm>
            <a:off x="3510272" y="362100"/>
            <a:ext cx="2776233" cy="1674151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mHNPC patients 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with *high metastatic burden 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Aomori database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ADT/CAB and/or upfront</a:t>
            </a:r>
            <a:r>
              <a:rPr kumimoji="0" lang="ja-JP" altLang="en-US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ABI therapy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n=168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(2008-2020)</a:t>
            </a:r>
          </a:p>
        </p:txBody>
      </p:sp>
      <p:cxnSp>
        <p:nvCxnSpPr>
          <p:cNvPr id="125" name="直線矢印コネクタ 124"/>
          <p:cNvCxnSpPr>
            <a:cxnSpLocks/>
            <a:endCxn id="130" idx="3"/>
          </p:cNvCxnSpPr>
          <p:nvPr/>
        </p:nvCxnSpPr>
        <p:spPr>
          <a:xfrm flipH="1" flipV="1">
            <a:off x="4379218" y="2933462"/>
            <a:ext cx="512610" cy="340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6" name="直線矢印コネクタ 125"/>
          <p:cNvCxnSpPr>
            <a:cxnSpLocks/>
            <a:stCxn id="124" idx="2"/>
            <a:endCxn id="133" idx="0"/>
          </p:cNvCxnSpPr>
          <p:nvPr/>
        </p:nvCxnSpPr>
        <p:spPr>
          <a:xfrm flipH="1">
            <a:off x="4891828" y="2036251"/>
            <a:ext cx="6561" cy="1255762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0" name="角丸四角形 80"/>
          <p:cNvSpPr/>
          <p:nvPr/>
        </p:nvSpPr>
        <p:spPr>
          <a:xfrm>
            <a:off x="1938599" y="2718386"/>
            <a:ext cx="2440619" cy="430151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Insufficient data, n=22</a:t>
            </a:r>
          </a:p>
        </p:txBody>
      </p:sp>
      <p:sp>
        <p:nvSpPr>
          <p:cNvPr id="133" name="角丸四角形 132"/>
          <p:cNvSpPr/>
          <p:nvPr/>
        </p:nvSpPr>
        <p:spPr>
          <a:xfrm>
            <a:off x="3559680" y="3292013"/>
            <a:ext cx="2664296" cy="685947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ADT/CAB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LATTITUDE HRD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 57</a:t>
            </a:r>
          </a:p>
        </p:txBody>
      </p:sp>
      <p:cxnSp>
        <p:nvCxnSpPr>
          <p:cNvPr id="139" name="直線コネクタ 138"/>
          <p:cNvCxnSpPr/>
          <p:nvPr/>
        </p:nvCxnSpPr>
        <p:spPr>
          <a:xfrm flipV="1">
            <a:off x="4884288" y="3967865"/>
            <a:ext cx="2317" cy="40480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テキスト ボックス 139"/>
          <p:cNvSpPr txBox="1"/>
          <p:nvPr/>
        </p:nvSpPr>
        <p:spPr>
          <a:xfrm>
            <a:off x="8252917" y="6488668"/>
            <a:ext cx="371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altLang="ja-JP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*</a:t>
            </a: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CHAARTED HVD and/or LATTITUDE HRD</a:t>
            </a:r>
            <a:endParaRPr kumimoji="1" lang="ja-JP" altLang="en-US" sz="1400" dirty="0"/>
          </a:p>
        </p:txBody>
      </p:sp>
      <p:cxnSp>
        <p:nvCxnSpPr>
          <p:cNvPr id="142" name="直線コネクタ 141"/>
          <p:cNvCxnSpPr>
            <a:cxnSpLocks/>
          </p:cNvCxnSpPr>
          <p:nvPr/>
        </p:nvCxnSpPr>
        <p:spPr>
          <a:xfrm flipH="1">
            <a:off x="1718889" y="4399472"/>
            <a:ext cx="178482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/>
          <p:cNvCxnSpPr>
            <a:cxnSpLocks/>
          </p:cNvCxnSpPr>
          <p:nvPr/>
        </p:nvCxnSpPr>
        <p:spPr>
          <a:xfrm flipH="1">
            <a:off x="1718889" y="1708083"/>
            <a:ext cx="178482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172"/>
          <p:cNvCxnSpPr>
            <a:cxnSpLocks/>
          </p:cNvCxnSpPr>
          <p:nvPr/>
        </p:nvCxnSpPr>
        <p:spPr>
          <a:xfrm>
            <a:off x="3503712" y="4383844"/>
            <a:ext cx="0" cy="288032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5" name="直線コネクタ 194"/>
          <p:cNvCxnSpPr>
            <a:cxnSpLocks/>
          </p:cNvCxnSpPr>
          <p:nvPr/>
        </p:nvCxnSpPr>
        <p:spPr>
          <a:xfrm flipV="1">
            <a:off x="1719351" y="1708083"/>
            <a:ext cx="0" cy="270191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F493B44-773C-4A11-AB48-B2B80ED2A90A}"/>
              </a:ext>
            </a:extLst>
          </p:cNvPr>
          <p:cNvSpPr txBox="1">
            <a:spLocks/>
          </p:cNvSpPr>
          <p:nvPr/>
        </p:nvSpPr>
        <p:spPr>
          <a:xfrm>
            <a:off x="20911" y="112987"/>
            <a:ext cx="1368152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Figure S1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7" name="角丸四角形 80">
            <a:extLst>
              <a:ext uri="{FF2B5EF4-FFF2-40B4-BE49-F238E27FC236}">
                <a16:creationId xmlns:a16="http://schemas.microsoft.com/office/drawing/2014/main" xmlns="" id="{EC1C8C6D-979A-429A-B7CC-A8FC080FF31A}"/>
              </a:ext>
            </a:extLst>
          </p:cNvPr>
          <p:cNvSpPr/>
          <p:nvPr/>
        </p:nvSpPr>
        <p:spPr>
          <a:xfrm>
            <a:off x="9546398" y="2132856"/>
            <a:ext cx="2420997" cy="475147"/>
          </a:xfrm>
          <a:prstGeom prst="roundRect">
            <a:avLst/>
          </a:prstGeom>
          <a:solidFill>
            <a:srgbClr val="FFC0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Diagnosis at 2008-2013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n=131</a:t>
            </a: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xmlns="" id="{75CACF20-6D9E-468C-9396-F176F4DD6E2C}"/>
              </a:ext>
            </a:extLst>
          </p:cNvPr>
          <p:cNvCxnSpPr>
            <a:cxnSpLocks/>
          </p:cNvCxnSpPr>
          <p:nvPr/>
        </p:nvCxnSpPr>
        <p:spPr>
          <a:xfrm>
            <a:off x="8991887" y="2370429"/>
            <a:ext cx="534888" cy="0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角丸四角形 80">
            <a:extLst>
              <a:ext uri="{FF2B5EF4-FFF2-40B4-BE49-F238E27FC236}">
                <a16:creationId xmlns:a16="http://schemas.microsoft.com/office/drawing/2014/main" xmlns="" id="{5A1D7F65-CB69-46ED-A0D0-A6F84D52C19F}"/>
              </a:ext>
            </a:extLst>
          </p:cNvPr>
          <p:cNvSpPr/>
          <p:nvPr/>
        </p:nvSpPr>
        <p:spPr>
          <a:xfrm>
            <a:off x="1938599" y="2125148"/>
            <a:ext cx="2440619" cy="490562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Diagnosis at 2008-2013</a:t>
            </a:r>
          </a:p>
          <a:p>
            <a:pPr algn="ctr" defTabSz="457200"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n=22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xmlns="" id="{9C90DCF8-32F4-48A3-BD30-A9912A1216A7}"/>
              </a:ext>
            </a:extLst>
          </p:cNvPr>
          <p:cNvCxnSpPr>
            <a:cxnSpLocks/>
          </p:cNvCxnSpPr>
          <p:nvPr/>
        </p:nvCxnSpPr>
        <p:spPr>
          <a:xfrm flipH="1" flipV="1">
            <a:off x="4360083" y="2370429"/>
            <a:ext cx="512610" cy="340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81923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コンテンツ プレースホルダー 8">
            <a:extLst>
              <a:ext uri="{FF2B5EF4-FFF2-40B4-BE49-F238E27FC236}">
                <a16:creationId xmlns:a16="http://schemas.microsoft.com/office/drawing/2014/main" xmlns="" id="{81A751FD-3C35-4921-BD73-4057C5A95A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355264"/>
              </p:ext>
            </p:extLst>
          </p:nvPr>
        </p:nvGraphicFramePr>
        <p:xfrm>
          <a:off x="623392" y="620688"/>
          <a:ext cx="11077182" cy="5655360"/>
        </p:xfrm>
        <a:graphic>
          <a:graphicData uri="http://schemas.openxmlformats.org/drawingml/2006/table">
            <a:tbl>
              <a:tblPr/>
              <a:tblGrid>
                <a:gridCol w="1763657">
                  <a:extLst>
                    <a:ext uri="{9D8B030D-6E8A-4147-A177-3AD203B41FA5}">
                      <a16:colId xmlns:a16="http://schemas.microsoft.com/office/drawing/2014/main" xmlns="" val="2249576694"/>
                    </a:ext>
                  </a:extLst>
                </a:gridCol>
                <a:gridCol w="1764418">
                  <a:extLst>
                    <a:ext uri="{9D8B030D-6E8A-4147-A177-3AD203B41FA5}">
                      <a16:colId xmlns:a16="http://schemas.microsoft.com/office/drawing/2014/main" xmlns="" val="2207542703"/>
                    </a:ext>
                  </a:extLst>
                </a:gridCol>
                <a:gridCol w="1764418">
                  <a:extLst>
                    <a:ext uri="{9D8B030D-6E8A-4147-A177-3AD203B41FA5}">
                      <a16:colId xmlns:a16="http://schemas.microsoft.com/office/drawing/2014/main" xmlns="" val="523888543"/>
                    </a:ext>
                  </a:extLst>
                </a:gridCol>
                <a:gridCol w="1126048">
                  <a:extLst>
                    <a:ext uri="{9D8B030D-6E8A-4147-A177-3AD203B41FA5}">
                      <a16:colId xmlns:a16="http://schemas.microsoft.com/office/drawing/2014/main" xmlns="" val="861373804"/>
                    </a:ext>
                  </a:extLst>
                </a:gridCol>
                <a:gridCol w="1765531">
                  <a:extLst>
                    <a:ext uri="{9D8B030D-6E8A-4147-A177-3AD203B41FA5}">
                      <a16:colId xmlns:a16="http://schemas.microsoft.com/office/drawing/2014/main" xmlns="" val="1998174263"/>
                    </a:ext>
                  </a:extLst>
                </a:gridCol>
                <a:gridCol w="1765531">
                  <a:extLst>
                    <a:ext uri="{9D8B030D-6E8A-4147-A177-3AD203B41FA5}">
                      <a16:colId xmlns:a16="http://schemas.microsoft.com/office/drawing/2014/main" xmlns="" val="1374062495"/>
                    </a:ext>
                  </a:extLst>
                </a:gridCol>
                <a:gridCol w="1127579">
                  <a:extLst>
                    <a:ext uri="{9D8B030D-6E8A-4147-A177-3AD203B41FA5}">
                      <a16:colId xmlns:a16="http://schemas.microsoft.com/office/drawing/2014/main" xmlns="" val="1544576446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Non-anemia-ABI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Non-anemia-ADT/CAB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P 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Anemia-ABI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Anemia-ADT/CAB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P 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69915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86483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Age (years)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71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(6)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72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0.237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74 (7)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75 (8)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0.565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5101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ECOG-PS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(0-0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(0-1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0.373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(0-1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0.513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954128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Initial PSA (ng/mL)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189 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(51-448)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327 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(122-645)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0.236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818 (230-2699)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895 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(132-2437)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82893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Gleason score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0.635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(8-10)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0.919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51469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Visceral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metastasis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 (24%)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15 (22%)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(14%)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 (11%)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0.645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06642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Lung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Liver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Others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 (2-3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(2-3)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0.546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(2-3)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(2-3)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0.693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053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ALP (IU/L)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357 (258-717)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374 (284-599)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0.936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886 (329-1541)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438 (292-1079)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0.475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06784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LDH (IU/L)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199 (166-227)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205 (179-260)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0.105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230 (200-278)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240 (196-293)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0.929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Hb (g/dL)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14.5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(1.1)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14.4 (1.1)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0.427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11.1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(1.7)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10.6 (1.8)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0.349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473436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Follow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-up period (months)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(11-17)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24 (10-33)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 (10-13)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20 (11-15)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4026507"/>
                  </a:ext>
                </a:extLst>
              </a:tr>
            </a:tbl>
          </a:graphicData>
        </a:graphic>
      </p:graphicFrame>
      <p:sp>
        <p:nvSpPr>
          <p:cNvPr id="4" name="タイトル 1"/>
          <p:cNvSpPr txBox="1">
            <a:spLocks/>
          </p:cNvSpPr>
          <p:nvPr/>
        </p:nvSpPr>
        <p:spPr>
          <a:xfrm>
            <a:off x="2491093" y="162710"/>
            <a:ext cx="7209813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Comparison of background of Upfront ABI and ADT/CAB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xmlns="" id="{AB940929-DB45-4788-A698-4932388722C9}"/>
              </a:ext>
            </a:extLst>
          </p:cNvPr>
          <p:cNvSpPr txBox="1">
            <a:spLocks/>
          </p:cNvSpPr>
          <p:nvPr/>
        </p:nvSpPr>
        <p:spPr>
          <a:xfrm>
            <a:off x="0" y="116632"/>
            <a:ext cx="1368152" cy="57849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Table S1</a:t>
            </a:r>
            <a:endParaRPr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882002"/>
              </p:ext>
            </p:extLst>
          </p:nvPr>
        </p:nvGraphicFramePr>
        <p:xfrm>
          <a:off x="839416" y="6309321"/>
          <a:ext cx="11233248" cy="432048"/>
        </p:xfrm>
        <a:graphic>
          <a:graphicData uri="http://schemas.openxmlformats.org/drawingml/2006/table">
            <a:tbl>
              <a:tblPr/>
              <a:tblGrid>
                <a:gridCol w="11233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ABI, abiraterone acetate; ADT/CAB, androgen deprivation therapy/complete androgen blockade; ECOG-PS, Eastern Cooperative Oncology Group</a:t>
                      </a:r>
                      <a:r>
                        <a:rPr lang="ja-JP" alt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performance status; </a:t>
                      </a:r>
                    </a:p>
                    <a:p>
                      <a:pPr algn="l" fontAlgn="ctr"/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PSA, prostate specific antigen; EOD, extent of disease; ALP, alkaline phosphatase; LDH, lactate dehydrogenase; Hb, hemoglobin; CRPC, castration resistant prostate cancer.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79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xmlns="" id="{0C37BC16-7E91-48B9-BAF9-C3F39C37CB93}"/>
              </a:ext>
            </a:extLst>
          </p:cNvPr>
          <p:cNvSpPr txBox="1">
            <a:spLocks/>
          </p:cNvSpPr>
          <p:nvPr/>
        </p:nvSpPr>
        <p:spPr>
          <a:xfrm>
            <a:off x="20911" y="112987"/>
            <a:ext cx="1368152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Figure S2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xmlns="" id="{A8908C5F-0992-4D91-8C98-2DDF6ECBFD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868049"/>
              </p:ext>
            </p:extLst>
          </p:nvPr>
        </p:nvGraphicFramePr>
        <p:xfrm>
          <a:off x="5963375" y="1437339"/>
          <a:ext cx="6015038" cy="456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" name="Prism Project" r:id="rId4" imgW="5688000" imgH="3996000" progId="Prism5.Document">
                  <p:embed/>
                </p:oleObj>
              </mc:Choice>
              <mc:Fallback>
                <p:oleObj name="Prism Project" r:id="rId4" imgW="5688000" imgH="3996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63375" y="1437339"/>
                        <a:ext cx="6015038" cy="456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タイトル 1">
            <a:extLst>
              <a:ext uri="{FF2B5EF4-FFF2-40B4-BE49-F238E27FC236}">
                <a16:creationId xmlns:a16="http://schemas.microsoft.com/office/drawing/2014/main" xmlns="" id="{5826816A-ACF0-40EF-84D3-427823298391}"/>
              </a:ext>
            </a:extLst>
          </p:cNvPr>
          <p:cNvSpPr txBox="1">
            <a:spLocks/>
          </p:cNvSpPr>
          <p:nvPr/>
        </p:nvSpPr>
        <p:spPr>
          <a:xfrm>
            <a:off x="606684" y="1148092"/>
            <a:ext cx="551384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A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xmlns="" id="{CCA460C3-F91E-4C81-B729-CE96C8BA1823}"/>
              </a:ext>
            </a:extLst>
          </p:cNvPr>
          <p:cNvSpPr txBox="1">
            <a:spLocks/>
          </p:cNvSpPr>
          <p:nvPr/>
        </p:nvSpPr>
        <p:spPr>
          <a:xfrm>
            <a:off x="5567785" y="1148092"/>
            <a:ext cx="551384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B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xmlns="" id="{E5A29BC9-EE82-43E2-BD5B-D5DAA1A62C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9573779"/>
              </p:ext>
            </p:extLst>
          </p:nvPr>
        </p:nvGraphicFramePr>
        <p:xfrm>
          <a:off x="839417" y="1575237"/>
          <a:ext cx="4865340" cy="405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8" name="Prism Project" r:id="rId6" imgW="4608000" imgH="2880000" progId="Prism5.Document">
                  <p:embed/>
                </p:oleObj>
              </mc:Choice>
              <mc:Fallback>
                <p:oleObj name="Prism Project" r:id="rId6" imgW="4608000" imgH="2880000" progId="Prism5.Document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xmlns="" id="{555492F9-0A12-4502-B231-2CD4A44514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417" y="1575237"/>
                        <a:ext cx="4865340" cy="40530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4603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5939</TotalTime>
  <Words>395</Words>
  <Application>Microsoft Office PowerPoint</Application>
  <PresentationFormat>ユーザー設定</PresentationFormat>
  <Paragraphs>142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5" baseType="lpstr">
      <vt:lpstr>Office ​​テーマ</vt:lpstr>
      <vt:lpstr>Prism Project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Upfront ABI vs ADT/CAB Aomori Michinoku data</dc:title>
  <dc:creator>岡本</dc:creator>
  <cp:lastModifiedBy>岡本</cp:lastModifiedBy>
  <cp:revision>292</cp:revision>
  <dcterms:created xsi:type="dcterms:W3CDTF">2020-07-31T12:04:19Z</dcterms:created>
  <dcterms:modified xsi:type="dcterms:W3CDTF">2020-09-19T12:44:31Z</dcterms:modified>
</cp:coreProperties>
</file>