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5" r:id="rId2"/>
    <p:sldId id="27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46" autoAdjust="0"/>
  </p:normalViewPr>
  <p:slideViewPr>
    <p:cSldViewPr>
      <p:cViewPr varScale="1">
        <p:scale>
          <a:sx n="108" d="100"/>
          <a:sy n="108" d="100"/>
        </p:scale>
        <p:origin x="-63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A3B58-A67F-440C-BE12-A5BE52A29E0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6F15F-6D66-43C5-A9EC-A334D1E594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93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6F15F-6D66-43C5-A9EC-A334D1E594F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312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76F15F-6D66-43C5-A9EC-A334D1E594F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443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836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68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31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08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44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52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526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00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11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16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00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D278D-462C-4C9A-9F14-D66B4F0D3B40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785B1-01BF-44CD-AEA8-60806FBBE0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コンテンツ プレースホルダー 8">
            <a:extLst>
              <a:ext uri="{FF2B5EF4-FFF2-40B4-BE49-F238E27FC236}">
                <a16:creationId xmlns="" xmlns:a16="http://schemas.microsoft.com/office/drawing/2014/main" id="{81A751FD-3C35-4921-BD73-4057C5A95A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212142"/>
              </p:ext>
            </p:extLst>
          </p:nvPr>
        </p:nvGraphicFramePr>
        <p:xfrm>
          <a:off x="983432" y="548680"/>
          <a:ext cx="10705675" cy="5744008"/>
        </p:xfrm>
        <a:graphic>
          <a:graphicData uri="http://schemas.openxmlformats.org/drawingml/2006/table">
            <a:tbl>
              <a:tblPr/>
              <a:tblGrid>
                <a:gridCol w="3096344">
                  <a:extLst>
                    <a:ext uri="{9D8B030D-6E8A-4147-A177-3AD203B41FA5}">
                      <a16:colId xmlns="" xmlns:a16="http://schemas.microsoft.com/office/drawing/2014/main" val="2249576694"/>
                    </a:ext>
                  </a:extLst>
                </a:gridCol>
                <a:gridCol w="2739070">
                  <a:extLst>
                    <a:ext uri="{9D8B030D-6E8A-4147-A177-3AD203B41FA5}">
                      <a16:colId xmlns="" xmlns:a16="http://schemas.microsoft.com/office/drawing/2014/main" val="73193631"/>
                    </a:ext>
                  </a:extLst>
                </a:gridCol>
                <a:gridCol w="2739070">
                  <a:extLst>
                    <a:ext uri="{9D8B030D-6E8A-4147-A177-3AD203B41FA5}">
                      <a16:colId xmlns="" xmlns:a16="http://schemas.microsoft.com/office/drawing/2014/main" val="523888543"/>
                    </a:ext>
                  </a:extLst>
                </a:gridCol>
                <a:gridCol w="2131191">
                  <a:extLst>
                    <a:ext uri="{9D8B030D-6E8A-4147-A177-3AD203B41FA5}">
                      <a16:colId xmlns="" xmlns:a16="http://schemas.microsoft.com/office/drawing/2014/main" val="1544576446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Anemia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Non-anemia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P 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699151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6864833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Age (years)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74 (7)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71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(6)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851011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ECOG-PS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(0-1)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(0-0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954128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Initial PSA (ng/mL)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818 (230-2699)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189 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(51-448)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882893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Gleason score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(8-10)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(8-9)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0.811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090913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Visceral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metastasis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 (14%)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 </a:t>
                      </a:r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(24%)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0.522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73422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Lung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Liver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-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Other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-</a:t>
                      </a:r>
                      <a:endParaRPr lang="en-US" altLang="ja-JP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 (2-3)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 (2-3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718748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ALP (IU/L)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886 (329-1541)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357 (258-717)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20877637"/>
                  </a:ext>
                </a:extLst>
              </a:tr>
              <a:tr h="3603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LDH (IU/L)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230 (200-278)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199 (166-227)</a:t>
                      </a:r>
                      <a:endParaRPr lang="en-US" altLang="ja-JP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Discontinuation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of ABI</a:t>
                      </a:r>
                      <a:r>
                        <a:rPr lang="ja-JP" alt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due to AEs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1(4.8%)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 (4.3%)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67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Clinical progression</a:t>
                      </a:r>
                    </a:p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(CRPC or Death before CRPC)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 (52%)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5 (11%)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602963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CRPC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9 (43%)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(11%)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4638485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Death before CRPC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 (9.5%)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 (0%)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754698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Death after CRPC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 (4.7%)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 (2.3%)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0.532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81499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Follow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-up period (months)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11 (11-15)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13 (11-17)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0.603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タイトル 1"/>
          <p:cNvSpPr txBox="1">
            <a:spLocks/>
          </p:cNvSpPr>
          <p:nvPr/>
        </p:nvSpPr>
        <p:spPr>
          <a:xfrm>
            <a:off x="-8792" y="11124"/>
            <a:ext cx="1368152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Table 1</a:t>
            </a:r>
            <a:endParaRPr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="" xmlns:a16="http://schemas.microsoft.com/office/drawing/2014/main" id="{B47C5CA5-1A33-46C1-9D42-410A3F096009}"/>
              </a:ext>
            </a:extLst>
          </p:cNvPr>
          <p:cNvSpPr txBox="1">
            <a:spLocks/>
          </p:cNvSpPr>
          <p:nvPr/>
        </p:nvSpPr>
        <p:spPr>
          <a:xfrm>
            <a:off x="983432" y="116632"/>
            <a:ext cx="10363200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Upfront ABI group </a:t>
            </a:r>
            <a:endParaRPr lang="ja-JP" altLang="en-US" sz="20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13319"/>
              </p:ext>
            </p:extLst>
          </p:nvPr>
        </p:nvGraphicFramePr>
        <p:xfrm>
          <a:off x="1559496" y="6163053"/>
          <a:ext cx="9998753" cy="688299"/>
        </p:xfrm>
        <a:graphic>
          <a:graphicData uri="http://schemas.openxmlformats.org/drawingml/2006/table">
            <a:tbl>
              <a:tblPr/>
              <a:tblGrid>
                <a:gridCol w="99987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8829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ECOG-PS, Eastern Cooperative Oncology Group performance status; PSA, prostate specific antigen; EOD, extent of disease; </a:t>
                      </a:r>
                    </a:p>
                    <a:p>
                      <a:pPr algn="l" fontAlgn="ctr"/>
                      <a:r>
                        <a:rPr lang="en-US" altLang="ja-JP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ALP, alkaline phosphatase; LDH, lactate dehydrogenase; ABI, abiraterone acetate; AE, adverse event; 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CRPC, castration resistant prostate cancer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548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048512"/>
              </p:ext>
            </p:extLst>
          </p:nvPr>
        </p:nvGraphicFramePr>
        <p:xfrm>
          <a:off x="983432" y="855010"/>
          <a:ext cx="10225136" cy="3960000"/>
        </p:xfrm>
        <a:graphic>
          <a:graphicData uri="http://schemas.openxmlformats.org/drawingml/2006/table">
            <a:tbl>
              <a:tblPr/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1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675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675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786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00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Uni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variate Cox proportional analyses for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progression-free survival in the upfront ABI group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Variables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Factor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value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Hazard ratio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95% CI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Age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≥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75 years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0.927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1.05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0.36-3.04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ECOG-PS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≥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0.101 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2.30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0.85-6.21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8586575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Initial PSA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≥</a:t>
                      </a:r>
                      <a:r>
                        <a:rPr lang="en-US" altLang="ja-JP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100 ng/ml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0.359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1.80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0.52-6.36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3565488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Gleason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score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≥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0.300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0.59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0.22-1.59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835792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Visceral metastasis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presence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0.334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0.48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0.11-2.12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6001634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EOD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≥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0.251 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1.78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0.66-4.88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ALP 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&gt;322 IU/L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0.494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1.48 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0.48-4.61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LDH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&gt;222 IU/L 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0.034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3.04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1.09-8.49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Anemia 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presence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&lt;0.001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6.04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2.09-17.5</a:t>
                      </a: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1FC700C-E4F1-4C00-986F-1795660B525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368152" cy="5784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b="1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Table 2</a:t>
            </a:r>
            <a:endParaRPr lang="ja-JP" altLang="en-US" sz="2400" b="1" dirty="0"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806413"/>
              </p:ext>
            </p:extLst>
          </p:nvPr>
        </p:nvGraphicFramePr>
        <p:xfrm>
          <a:off x="2135560" y="5301208"/>
          <a:ext cx="8712968" cy="688299"/>
        </p:xfrm>
        <a:graphic>
          <a:graphicData uri="http://schemas.openxmlformats.org/drawingml/2006/table">
            <a:tbl>
              <a:tblPr/>
              <a:tblGrid>
                <a:gridCol w="87129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829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ABI, abiraterone acetate; CI, confidence interval; ECOG-PS, Eastern Cooperative Oncology Group performance status; </a:t>
                      </a:r>
                    </a:p>
                    <a:p>
                      <a:pPr algn="l" fontAlgn="ctr"/>
                      <a:r>
                        <a:rPr lang="en-US" altLang="ja-JP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Unicode MS" panose="020B0604020202020204" pitchFamily="50" charset="-128"/>
                          <a:ea typeface="Arial Unicode MS" panose="020B0604020202020204" pitchFamily="50" charset="-128"/>
                          <a:cs typeface="Arial Unicode MS" panose="020B0604020202020204" pitchFamily="50" charset="-128"/>
                        </a:rPr>
                        <a:t>PSA, prostate specific antigen; EOD, extent of disease; ALP, alkaline phosphatase; LDH, lactate dehydrogenase.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50" charset="-128"/>
                        <a:ea typeface="Arial Unicode MS" panose="020B0604020202020204" pitchFamily="50" charset="-128"/>
                        <a:cs typeface="Arial Unicode MS" panose="020B0604020202020204" pitchFamily="50" charset="-128"/>
                      </a:endParaRPr>
                    </a:p>
                  </a:txBody>
                  <a:tcPr marL="9219" marR="9219" marT="92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733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5367</TotalTime>
  <Words>375</Words>
  <Application>Microsoft Office PowerPoint</Application>
  <PresentationFormat>ユーザー設定</PresentationFormat>
  <Paragraphs>137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Upfront ABI vs ADT/CAB Aomori Michinoku data</dc:title>
  <dc:creator>岡本</dc:creator>
  <cp:lastModifiedBy>岡本</cp:lastModifiedBy>
  <cp:revision>278</cp:revision>
  <dcterms:created xsi:type="dcterms:W3CDTF">2020-07-31T12:04:19Z</dcterms:created>
  <dcterms:modified xsi:type="dcterms:W3CDTF">2020-09-19T12:44:48Z</dcterms:modified>
</cp:coreProperties>
</file>