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0" r:id="rId5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sa Silver" initials="LS" lastIdx="1" clrIdx="0">
    <p:extLst>
      <p:ext uri="{19B8F6BF-5375-455C-9EA6-DF929625EA0E}">
        <p15:presenceInfo xmlns:p15="http://schemas.microsoft.com/office/powerpoint/2012/main" userId="S::LSilver@horizontherapeutics.com::2b4c9bdf-beec-4814-ba4e-fb5917b44c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9B9"/>
    <a:srgbClr val="FF7D7D"/>
    <a:srgbClr val="360054"/>
    <a:srgbClr val="4C216D"/>
    <a:srgbClr val="A400A4"/>
    <a:srgbClr val="FCD7FD"/>
    <a:srgbClr val="B2A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B8E46D-F246-4DFD-9367-0659610E91DD}" v="4" dt="2021-09-13T18:39:43.6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1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sa Silver" userId="2b4c9bdf-beec-4814-ba4e-fb5917b44c35" providerId="ADAL" clId="{0703CE19-A2C1-4ABC-B633-D469D5E1626C}"/>
    <pc:docChg chg="custSel delSld modSld">
      <pc:chgData name="Lissa Silver" userId="2b4c9bdf-beec-4814-ba4e-fb5917b44c35" providerId="ADAL" clId="{0703CE19-A2C1-4ABC-B633-D469D5E1626C}" dt="2021-09-13T18:34:39.845" v="6" actId="2696"/>
      <pc:docMkLst>
        <pc:docMk/>
      </pc:docMkLst>
      <pc:sldChg chg="del">
        <pc:chgData name="Lissa Silver" userId="2b4c9bdf-beec-4814-ba4e-fb5917b44c35" providerId="ADAL" clId="{0703CE19-A2C1-4ABC-B633-D469D5E1626C}" dt="2021-09-13T18:34:35.079" v="1" actId="2696"/>
        <pc:sldMkLst>
          <pc:docMk/>
          <pc:sldMk cId="2855034178" sldId="256"/>
        </pc:sldMkLst>
      </pc:sldChg>
      <pc:sldChg chg="del">
        <pc:chgData name="Lissa Silver" userId="2b4c9bdf-beec-4814-ba4e-fb5917b44c35" providerId="ADAL" clId="{0703CE19-A2C1-4ABC-B633-D469D5E1626C}" dt="2021-09-13T18:34:36.583" v="2" actId="2696"/>
        <pc:sldMkLst>
          <pc:docMk/>
          <pc:sldMk cId="1813630968" sldId="257"/>
        </pc:sldMkLst>
      </pc:sldChg>
      <pc:sldChg chg="del">
        <pc:chgData name="Lissa Silver" userId="2b4c9bdf-beec-4814-ba4e-fb5917b44c35" providerId="ADAL" clId="{0703CE19-A2C1-4ABC-B633-D469D5E1626C}" dt="2021-09-13T18:34:39.845" v="6" actId="2696"/>
        <pc:sldMkLst>
          <pc:docMk/>
          <pc:sldMk cId="1824428622" sldId="258"/>
        </pc:sldMkLst>
      </pc:sldChg>
      <pc:sldChg chg="del">
        <pc:chgData name="Lissa Silver" userId="2b4c9bdf-beec-4814-ba4e-fb5917b44c35" providerId="ADAL" clId="{0703CE19-A2C1-4ABC-B633-D469D5E1626C}" dt="2021-09-13T18:34:38.249" v="4" actId="2696"/>
        <pc:sldMkLst>
          <pc:docMk/>
          <pc:sldMk cId="729271992" sldId="259"/>
        </pc:sldMkLst>
      </pc:sldChg>
      <pc:sldChg chg="delSp">
        <pc:chgData name="Lissa Silver" userId="2b4c9bdf-beec-4814-ba4e-fb5917b44c35" providerId="ADAL" clId="{0703CE19-A2C1-4ABC-B633-D469D5E1626C}" dt="2021-09-13T18:34:33.276" v="0" actId="478"/>
        <pc:sldMkLst>
          <pc:docMk/>
          <pc:sldMk cId="2342290345" sldId="260"/>
        </pc:sldMkLst>
        <pc:spChg chg="del">
          <ac:chgData name="Lissa Silver" userId="2b4c9bdf-beec-4814-ba4e-fb5917b44c35" providerId="ADAL" clId="{0703CE19-A2C1-4ABC-B633-D469D5E1626C}" dt="2021-09-13T18:34:33.276" v="0" actId="478"/>
          <ac:spMkLst>
            <pc:docMk/>
            <pc:sldMk cId="2342290345" sldId="260"/>
            <ac:spMk id="3" creationId="{6CDC018C-F572-4CB9-9C40-EC2CEC5865EF}"/>
          </ac:spMkLst>
        </pc:spChg>
      </pc:sldChg>
      <pc:sldChg chg="del">
        <pc:chgData name="Lissa Silver" userId="2b4c9bdf-beec-4814-ba4e-fb5917b44c35" providerId="ADAL" clId="{0703CE19-A2C1-4ABC-B633-D469D5E1626C}" dt="2021-09-13T18:34:37.444" v="3" actId="2696"/>
        <pc:sldMkLst>
          <pc:docMk/>
          <pc:sldMk cId="3327759830" sldId="261"/>
        </pc:sldMkLst>
      </pc:sldChg>
      <pc:sldChg chg="del">
        <pc:chgData name="Lissa Silver" userId="2b4c9bdf-beec-4814-ba4e-fb5917b44c35" providerId="ADAL" clId="{0703CE19-A2C1-4ABC-B633-D469D5E1626C}" dt="2021-09-13T18:34:39.061" v="5" actId="2696"/>
        <pc:sldMkLst>
          <pc:docMk/>
          <pc:sldMk cId="104660507" sldId="263"/>
        </pc:sldMkLst>
      </pc:sldChg>
    </pc:docChg>
  </pc:docChgLst>
  <pc:docChgLst>
    <pc:chgData name="Lissa Silver" userId="2b4c9bdf-beec-4814-ba4e-fb5917b44c35" providerId="ADAL" clId="{9FB8E46D-F246-4DFD-9367-0659610E91DD}"/>
    <pc:docChg chg="undo modSld">
      <pc:chgData name="Lissa Silver" userId="2b4c9bdf-beec-4814-ba4e-fb5917b44c35" providerId="ADAL" clId="{9FB8E46D-F246-4DFD-9367-0659610E91DD}" dt="2021-09-13T18:40:12.094" v="8" actId="14100"/>
      <pc:docMkLst>
        <pc:docMk/>
      </pc:docMkLst>
      <pc:sldChg chg="addSp modSp">
        <pc:chgData name="Lissa Silver" userId="2b4c9bdf-beec-4814-ba4e-fb5917b44c35" providerId="ADAL" clId="{9FB8E46D-F246-4DFD-9367-0659610E91DD}" dt="2021-09-13T18:40:12.094" v="8" actId="14100"/>
        <pc:sldMkLst>
          <pc:docMk/>
          <pc:sldMk cId="2342290345" sldId="260"/>
        </pc:sldMkLst>
        <pc:spChg chg="add mod">
          <ac:chgData name="Lissa Silver" userId="2b4c9bdf-beec-4814-ba4e-fb5917b44c35" providerId="ADAL" clId="{9FB8E46D-F246-4DFD-9367-0659610E91DD}" dt="2021-09-13T18:40:12.094" v="8" actId="14100"/>
          <ac:spMkLst>
            <pc:docMk/>
            <pc:sldMk cId="2342290345" sldId="260"/>
            <ac:spMk id="3" creationId="{EA6B2AB5-708F-4DD1-9AEB-9552299586DA}"/>
          </ac:spMkLst>
        </pc:spChg>
        <pc:grpChg chg="mod">
          <ac:chgData name="Lissa Silver" userId="2b4c9bdf-beec-4814-ba4e-fb5917b44c35" providerId="ADAL" clId="{9FB8E46D-F246-4DFD-9367-0659610E91DD}" dt="2021-09-13T18:40:04.944" v="6" actId="1076"/>
          <ac:grpSpMkLst>
            <pc:docMk/>
            <pc:sldMk cId="2342290345" sldId="260"/>
            <ac:grpSpMk id="6" creationId="{B2E511A2-6026-45D9-B7B7-6410927071D3}"/>
          </ac:grpSpMkLst>
        </pc:grpChg>
        <pc:cxnChg chg="mod">
          <ac:chgData name="Lissa Silver" userId="2b4c9bdf-beec-4814-ba4e-fb5917b44c35" providerId="ADAL" clId="{9FB8E46D-F246-4DFD-9367-0659610E91DD}" dt="2021-09-13T18:40:04.944" v="6" actId="1076"/>
          <ac:cxnSpMkLst>
            <pc:docMk/>
            <pc:sldMk cId="2342290345" sldId="260"/>
            <ac:cxnSpMk id="12" creationId="{57AC70A7-ACE3-4AE9-8B0E-FD68F860C47E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horizonpharma-my.sharepoint.com/personal/lsilver_horizontherapeutics_com/Documents/Krystexxa%20(Gout)/MIRROR%20OL/12-month/12-mo%20manuscript%20figur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179102821910899E-2"/>
          <c:y val="0.18260869565217391"/>
          <c:w val="0.92510904552509754"/>
          <c:h val="0.65598247387933939"/>
        </c:manualLayout>
      </c:layout>
      <c:scatterChart>
        <c:scatterStyle val="lineMarker"/>
        <c:varyColors val="0"/>
        <c:ser>
          <c:idx val="0"/>
          <c:order val="0"/>
          <c:tx>
            <c:strRef>
              <c:f>Allopurinol!$C$2</c:f>
              <c:strCache>
                <c:ptCount val="1"/>
                <c:pt idx="0">
                  <c:v>US-107-002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28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BDD-46A6-AC90-854831136C6E}"/>
              </c:ext>
            </c:extLst>
          </c:dPt>
          <c:xVal>
            <c:numRef>
              <c:f>Allopurinol!$A$4:$A$34</c:f>
              <c:numCache>
                <c:formatCode>General</c:formatCode>
                <c:ptCount val="31"/>
                <c:pt idx="0">
                  <c:v>-6</c:v>
                </c:pt>
                <c:pt idx="1">
                  <c:v>-4</c:v>
                </c:pt>
                <c:pt idx="2">
                  <c:v>-2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6</c:v>
                </c:pt>
                <c:pt idx="8">
                  <c:v>8</c:v>
                </c:pt>
                <c:pt idx="9">
                  <c:v>10</c:v>
                </c:pt>
                <c:pt idx="10">
                  <c:v>12</c:v>
                </c:pt>
                <c:pt idx="11">
                  <c:v>14</c:v>
                </c:pt>
                <c:pt idx="12">
                  <c:v>16</c:v>
                </c:pt>
                <c:pt idx="13">
                  <c:v>18</c:v>
                </c:pt>
                <c:pt idx="14">
                  <c:v>20</c:v>
                </c:pt>
                <c:pt idx="15">
                  <c:v>22</c:v>
                </c:pt>
                <c:pt idx="16">
                  <c:v>24</c:v>
                </c:pt>
                <c:pt idx="17">
                  <c:v>26</c:v>
                </c:pt>
                <c:pt idx="18">
                  <c:v>28</c:v>
                </c:pt>
                <c:pt idx="19">
                  <c:v>30</c:v>
                </c:pt>
                <c:pt idx="20">
                  <c:v>32</c:v>
                </c:pt>
                <c:pt idx="21">
                  <c:v>34</c:v>
                </c:pt>
                <c:pt idx="22">
                  <c:v>36</c:v>
                </c:pt>
                <c:pt idx="23">
                  <c:v>38</c:v>
                </c:pt>
                <c:pt idx="24">
                  <c:v>40</c:v>
                </c:pt>
                <c:pt idx="25">
                  <c:v>42</c:v>
                </c:pt>
                <c:pt idx="26">
                  <c:v>44</c:v>
                </c:pt>
                <c:pt idx="27">
                  <c:v>46</c:v>
                </c:pt>
                <c:pt idx="28">
                  <c:v>48</c:v>
                </c:pt>
                <c:pt idx="29">
                  <c:v>50</c:v>
                </c:pt>
                <c:pt idx="30">
                  <c:v>52</c:v>
                </c:pt>
              </c:numCache>
            </c:numRef>
          </c:xVal>
          <c:yVal>
            <c:numRef>
              <c:f>Allopurinol!$B$4:$B$34</c:f>
              <c:numCache>
                <c:formatCode>General</c:formatCode>
                <c:ptCount val="31"/>
                <c:pt idx="0">
                  <c:v>9.6</c:v>
                </c:pt>
                <c:pt idx="1">
                  <c:v>7.6</c:v>
                </c:pt>
                <c:pt idx="2">
                  <c:v>9.1</c:v>
                </c:pt>
                <c:pt idx="3">
                  <c:v>9.9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20">
                  <c:v>0</c:v>
                </c:pt>
                <c:pt idx="21">
                  <c:v>2.7</c:v>
                </c:pt>
                <c:pt idx="22">
                  <c:v>6.4</c:v>
                </c:pt>
                <c:pt idx="28">
                  <c:v>4.2</c:v>
                </c:pt>
                <c:pt idx="29">
                  <c:v>3.5</c:v>
                </c:pt>
                <c:pt idx="30">
                  <c:v>4.5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BDD-46A6-AC90-854831136C6E}"/>
            </c:ext>
          </c:extLst>
        </c:ser>
        <c:ser>
          <c:idx val="1"/>
          <c:order val="1"/>
          <c:tx>
            <c:strRef>
              <c:f>Allopurinol!$G$2</c:f>
              <c:strCache>
                <c:ptCount val="1"/>
                <c:pt idx="0">
                  <c:v>US-111-002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Allopurinol!$A$4:$A$34</c:f>
              <c:numCache>
                <c:formatCode>General</c:formatCode>
                <c:ptCount val="31"/>
                <c:pt idx="0">
                  <c:v>-6</c:v>
                </c:pt>
                <c:pt idx="1">
                  <c:v>-4</c:v>
                </c:pt>
                <c:pt idx="2">
                  <c:v>-2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6</c:v>
                </c:pt>
                <c:pt idx="8">
                  <c:v>8</c:v>
                </c:pt>
                <c:pt idx="9">
                  <c:v>10</c:v>
                </c:pt>
                <c:pt idx="10">
                  <c:v>12</c:v>
                </c:pt>
                <c:pt idx="11">
                  <c:v>14</c:v>
                </c:pt>
                <c:pt idx="12">
                  <c:v>16</c:v>
                </c:pt>
                <c:pt idx="13">
                  <c:v>18</c:v>
                </c:pt>
                <c:pt idx="14">
                  <c:v>20</c:v>
                </c:pt>
                <c:pt idx="15">
                  <c:v>22</c:v>
                </c:pt>
                <c:pt idx="16">
                  <c:v>24</c:v>
                </c:pt>
                <c:pt idx="17">
                  <c:v>26</c:v>
                </c:pt>
                <c:pt idx="18">
                  <c:v>28</c:v>
                </c:pt>
                <c:pt idx="19">
                  <c:v>30</c:v>
                </c:pt>
                <c:pt idx="20">
                  <c:v>32</c:v>
                </c:pt>
                <c:pt idx="21">
                  <c:v>34</c:v>
                </c:pt>
                <c:pt idx="22">
                  <c:v>36</c:v>
                </c:pt>
                <c:pt idx="23">
                  <c:v>38</c:v>
                </c:pt>
                <c:pt idx="24">
                  <c:v>40</c:v>
                </c:pt>
                <c:pt idx="25">
                  <c:v>42</c:v>
                </c:pt>
                <c:pt idx="26">
                  <c:v>44</c:v>
                </c:pt>
                <c:pt idx="27">
                  <c:v>46</c:v>
                </c:pt>
                <c:pt idx="28">
                  <c:v>48</c:v>
                </c:pt>
                <c:pt idx="29">
                  <c:v>50</c:v>
                </c:pt>
                <c:pt idx="30">
                  <c:v>52</c:v>
                </c:pt>
              </c:numCache>
            </c:numRef>
          </c:xVal>
          <c:yVal>
            <c:numRef>
              <c:f>Allopurinol!$F$4:$F$34</c:f>
              <c:numCache>
                <c:formatCode>General</c:formatCode>
                <c:ptCount val="31"/>
                <c:pt idx="0">
                  <c:v>7.4</c:v>
                </c:pt>
                <c:pt idx="1">
                  <c:v>7.9</c:v>
                </c:pt>
                <c:pt idx="2">
                  <c:v>7.6</c:v>
                </c:pt>
                <c:pt idx="3">
                  <c:v>7.7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20">
                  <c:v>0</c:v>
                </c:pt>
                <c:pt idx="21">
                  <c:v>2.9</c:v>
                </c:pt>
                <c:pt idx="22">
                  <c:v>5.2</c:v>
                </c:pt>
                <c:pt idx="29">
                  <c:v>6.6</c:v>
                </c:pt>
                <c:pt idx="30">
                  <c:v>6.9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BDD-46A6-AC90-854831136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37599216"/>
        <c:axId val="637599544"/>
      </c:scatterChart>
      <c:valAx>
        <c:axId val="637599216"/>
        <c:scaling>
          <c:orientation val="minMax"/>
          <c:max val="52"/>
          <c:min val="-4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dirty="0">
                    <a:solidFill>
                      <a:schemeClr val="tx1"/>
                    </a:solidFill>
                  </a:rPr>
                  <a:t>Time from </a:t>
                </a:r>
                <a:r>
                  <a:rPr lang="en-US" sz="1100" dirty="0" err="1">
                    <a:solidFill>
                      <a:schemeClr val="tx1"/>
                    </a:solidFill>
                  </a:rPr>
                  <a:t>pegloticase</a:t>
                </a:r>
                <a:r>
                  <a:rPr lang="en-US" sz="1100" baseline="0" dirty="0">
                    <a:solidFill>
                      <a:schemeClr val="tx1"/>
                    </a:solidFill>
                  </a:rPr>
                  <a:t> initiation (w</a:t>
                </a:r>
                <a:r>
                  <a:rPr lang="en-US" sz="1100" dirty="0">
                    <a:solidFill>
                      <a:schemeClr val="tx1"/>
                    </a:solidFill>
                  </a:rPr>
                  <a:t>eeks)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7599544"/>
        <c:crosses val="autoZero"/>
        <c:crossBetween val="midCat"/>
        <c:majorUnit val="4"/>
      </c:valAx>
      <c:valAx>
        <c:axId val="637599544"/>
        <c:scaling>
          <c:orientation val="minMax"/>
          <c:max val="11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dirty="0">
                    <a:solidFill>
                      <a:schemeClr val="tx1"/>
                    </a:solidFill>
                  </a:rPr>
                  <a:t>Serum</a:t>
                </a:r>
                <a:r>
                  <a:rPr lang="en-US" sz="1100" baseline="0" dirty="0">
                    <a:solidFill>
                      <a:schemeClr val="tx1"/>
                    </a:solidFill>
                  </a:rPr>
                  <a:t> urate (mg/dL)</a:t>
                </a:r>
                <a:endParaRPr lang="en-US" sz="11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3.1538951100646569E-3"/>
              <c:y val="0.323559150657229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75992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944136283382181"/>
          <c:y val="0.18478221061598848"/>
          <c:w val="0.57077609990250611"/>
          <c:h val="5.35056222117836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0CCD-817A-41FE-A748-7AE82B0A4A2C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2874D-9B98-464E-99A6-C126AF4B7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619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0CCD-817A-41FE-A748-7AE82B0A4A2C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2874D-9B98-464E-99A6-C126AF4B7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93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0CCD-817A-41FE-A748-7AE82B0A4A2C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2874D-9B98-464E-99A6-C126AF4B7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39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0CCD-817A-41FE-A748-7AE82B0A4A2C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2874D-9B98-464E-99A6-C126AF4B7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19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0CCD-817A-41FE-A748-7AE82B0A4A2C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2874D-9B98-464E-99A6-C126AF4B7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45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0CCD-817A-41FE-A748-7AE82B0A4A2C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2874D-9B98-464E-99A6-C126AF4B7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696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0CCD-817A-41FE-A748-7AE82B0A4A2C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2874D-9B98-464E-99A6-C126AF4B7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43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0CCD-817A-41FE-A748-7AE82B0A4A2C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2874D-9B98-464E-99A6-C126AF4B7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664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0CCD-817A-41FE-A748-7AE82B0A4A2C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2874D-9B98-464E-99A6-C126AF4B7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6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0CCD-817A-41FE-A748-7AE82B0A4A2C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2874D-9B98-464E-99A6-C126AF4B7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490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0CCD-817A-41FE-A748-7AE82B0A4A2C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2874D-9B98-464E-99A6-C126AF4B7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35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D0CCD-817A-41FE-A748-7AE82B0A4A2C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2874D-9B98-464E-99A6-C126AF4B7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12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7AC70A7-ACE3-4AE9-8B0E-FD68F860C47E}"/>
              </a:ext>
            </a:extLst>
          </p:cNvPr>
          <p:cNvCxnSpPr>
            <a:cxnSpLocks/>
          </p:cNvCxnSpPr>
          <p:nvPr/>
        </p:nvCxnSpPr>
        <p:spPr>
          <a:xfrm>
            <a:off x="1733704" y="2462515"/>
            <a:ext cx="4856956" cy="0"/>
          </a:xfrm>
          <a:prstGeom prst="line">
            <a:avLst/>
          </a:prstGeom>
          <a:ln w="15875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2E511A2-6026-45D9-B7B7-6410927071D3}"/>
              </a:ext>
            </a:extLst>
          </p:cNvPr>
          <p:cNvGrpSpPr>
            <a:grpSpLocks noChangeAspect="1"/>
          </p:cNvGrpSpPr>
          <p:nvPr/>
        </p:nvGrpSpPr>
        <p:grpSpPr>
          <a:xfrm>
            <a:off x="1058791" y="930683"/>
            <a:ext cx="5654817" cy="3202877"/>
            <a:chOff x="1045030" y="1460980"/>
            <a:chExt cx="6652726" cy="376809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AE8B0B7-8C76-410A-AEAA-6B00CEC15E0A}"/>
                </a:ext>
              </a:extLst>
            </p:cNvPr>
            <p:cNvSpPr/>
            <p:nvPr/>
          </p:nvSpPr>
          <p:spPr>
            <a:xfrm>
              <a:off x="4711701" y="4353163"/>
              <a:ext cx="2841412" cy="138404"/>
            </a:xfrm>
            <a:prstGeom prst="rect">
              <a:avLst/>
            </a:prstGeom>
            <a:solidFill>
              <a:srgbClr val="FFB9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77240"/>
              <a:r>
                <a:rPr lang="en-US" sz="935" dirty="0">
                  <a:solidFill>
                    <a:srgbClr val="C00000"/>
                  </a:solidFill>
                </a:rPr>
                <a:t>Allopurinol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A01328D-664C-430F-92F2-4E7B66B6A902}"/>
                </a:ext>
              </a:extLst>
            </p:cNvPr>
            <p:cNvSpPr/>
            <p:nvPr/>
          </p:nvSpPr>
          <p:spPr>
            <a:xfrm>
              <a:off x="1401233" y="4361232"/>
              <a:ext cx="435065" cy="25126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190" dirty="0">
                  <a:solidFill>
                    <a:schemeClr val="accent1"/>
                  </a:solidFill>
                </a:rPr>
                <a:t>MTX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3DDBE56-1B27-46F6-B6D3-B2388368932E}"/>
                </a:ext>
              </a:extLst>
            </p:cNvPr>
            <p:cNvGrpSpPr/>
            <p:nvPr/>
          </p:nvGrpSpPr>
          <p:grpSpPr>
            <a:xfrm>
              <a:off x="1045030" y="1460980"/>
              <a:ext cx="6652726" cy="3768090"/>
              <a:chOff x="1045030" y="1460980"/>
              <a:chExt cx="6652726" cy="376809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C85CAD3-9AA2-4461-A932-86C3AA1CABBD}"/>
                  </a:ext>
                </a:extLst>
              </p:cNvPr>
              <p:cNvSpPr/>
              <p:nvPr/>
            </p:nvSpPr>
            <p:spPr>
              <a:xfrm>
                <a:off x="4476781" y="4491567"/>
                <a:ext cx="3076331" cy="128762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35" dirty="0">
                    <a:solidFill>
                      <a:schemeClr val="accent1">
                        <a:lumMod val="75000"/>
                      </a:schemeClr>
                    </a:solidFill>
                  </a:rPr>
                  <a:t>Allopurinol</a:t>
                </a: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7C7C92A-854E-4C3A-B023-70DB91F7F0DE}"/>
                  </a:ext>
                </a:extLst>
              </p:cNvPr>
              <p:cNvSpPr/>
              <p:nvPr/>
            </p:nvSpPr>
            <p:spPr>
              <a:xfrm>
                <a:off x="1839473" y="4360571"/>
                <a:ext cx="2634102" cy="25192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90" dirty="0" err="1">
                    <a:solidFill>
                      <a:schemeClr val="accent1"/>
                    </a:solidFill>
                  </a:rPr>
                  <a:t>Pegloticase+MTX</a:t>
                </a:r>
                <a:endParaRPr lang="en-US" sz="1190" dirty="0">
                  <a:solidFill>
                    <a:schemeClr val="accent1"/>
                  </a:solidFill>
                </a:endParaRPr>
              </a:p>
            </p:txBody>
          </p:sp>
          <p:graphicFrame>
            <p:nvGraphicFramePr>
              <p:cNvPr id="2" name="Chart 1">
                <a:extLst>
                  <a:ext uri="{FF2B5EF4-FFF2-40B4-BE49-F238E27FC236}">
                    <a16:creationId xmlns:a16="http://schemas.microsoft.com/office/drawing/2014/main" id="{C892ED69-9874-4386-9062-343CAA98DC62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00241291"/>
                  </p:ext>
                </p:extLst>
              </p:nvPr>
            </p:nvGraphicFramePr>
            <p:xfrm>
              <a:off x="1045030" y="1460980"/>
              <a:ext cx="6652726" cy="376809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EA6B2AB5-708F-4DD1-9AEB-9552299586DA}"/>
              </a:ext>
            </a:extLst>
          </p:cNvPr>
          <p:cNvSpPr/>
          <p:nvPr/>
        </p:nvSpPr>
        <p:spPr>
          <a:xfrm>
            <a:off x="1058791" y="4046933"/>
            <a:ext cx="5654817" cy="1092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102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Supplemental Figure 1.</a:t>
            </a:r>
            <a:r>
              <a:rPr lang="en-US" sz="102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Serum urate levels in the two patients treated with </a:t>
            </a:r>
            <a:r>
              <a:rPr lang="en-US" sz="102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pegloticase+methotrexate</a:t>
            </a:r>
            <a:r>
              <a:rPr lang="en-US" sz="102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co-therapy for 24 weeks. Both patients met pegloticase treatment goals and continued in study on observation. Allopurinol was started at the investigators’ discretion. One patient (US-107-002) initiated allopurinol at Week 24 (300 mg/day for 1 week [Week 25], 600 mg for 2 weeks [Week 27], 300 mg/day thru Week 52) and the other (US-111-002) initiated allopurinol 2 weeks after discontinuing </a:t>
            </a:r>
            <a:r>
              <a:rPr lang="en-US" sz="102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pegloticase+methotrexate</a:t>
            </a:r>
            <a:r>
              <a:rPr lang="en-US" sz="102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(150 mg/day until Week 47, 300 mg/day thru Week 52). </a:t>
            </a:r>
          </a:p>
        </p:txBody>
      </p:sp>
    </p:spTree>
    <p:extLst>
      <p:ext uri="{BB962C8B-B14F-4D97-AF65-F5344CB8AC3E}">
        <p14:creationId xmlns:p14="http://schemas.microsoft.com/office/powerpoint/2010/main" val="2342290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A5B40B24BF61448773B154DF4053F6" ma:contentTypeVersion="14" ma:contentTypeDescription="Create a new document." ma:contentTypeScope="" ma:versionID="7cdbe1a65572d61f4bfbb302384cbbe5">
  <xsd:schema xmlns:xsd="http://www.w3.org/2001/XMLSchema" xmlns:xs="http://www.w3.org/2001/XMLSchema" xmlns:p="http://schemas.microsoft.com/office/2006/metadata/properties" xmlns:ns3="ee9fe976-4e46-46db-8e0d-1723380e8aa9" xmlns:ns4="be7b22e5-a94f-4bd3-93cf-15ca9a751154" targetNamespace="http://schemas.microsoft.com/office/2006/metadata/properties" ma:root="true" ma:fieldsID="ca2a218e930eb34e2c21f853a03e462a" ns3:_="" ns4:_="">
    <xsd:import namespace="ee9fe976-4e46-46db-8e0d-1723380e8aa9"/>
    <xsd:import namespace="be7b22e5-a94f-4bd3-93cf-15ca9a7511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9fe976-4e46-46db-8e0d-1723380e8a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7b22e5-a94f-4bd3-93cf-15ca9a75115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7E4F6B-1BEE-4D10-9C7F-B5B7493B65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9fe976-4e46-46db-8e0d-1723380e8aa9"/>
    <ds:schemaRef ds:uri="be7b22e5-a94f-4bd3-93cf-15ca9a7511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90D7B4-9CBC-47D0-A796-F5FA76F66762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be7b22e5-a94f-4bd3-93cf-15ca9a751154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ee9fe976-4e46-46db-8e0d-1723380e8aa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6674A01-8756-4D01-8B2B-C56BD5C6A5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5428</TotalTime>
  <Words>134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Lissa Silver</dc:creator>
  <cp:lastModifiedBy>Lissa Silver</cp:lastModifiedBy>
  <cp:revision>5</cp:revision>
  <dcterms:created xsi:type="dcterms:W3CDTF">2020-01-13T16:47:01Z</dcterms:created>
  <dcterms:modified xsi:type="dcterms:W3CDTF">2021-09-13T18:40:13Z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0x010100AAA5B40B24BF61448773B154DF4053F6</vt:lpwstr>
  </property>
</Properties>
</file>