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</p:sldIdLst>
  <p:sldSz cx="6858000" cy="12192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12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4676"/>
  </p:normalViewPr>
  <p:slideViewPr>
    <p:cSldViewPr>
      <p:cViewPr varScale="1">
        <p:scale>
          <a:sx n="59" d="100"/>
          <a:sy n="59" d="100"/>
        </p:scale>
        <p:origin x="3488" y="208"/>
      </p:cViewPr>
      <p:guideLst>
        <p:guide orient="horz" pos="5120"/>
        <p:guide pos="12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779520"/>
            <a:ext cx="5829300" cy="1558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13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6827520"/>
            <a:ext cx="4800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731" y="253772"/>
            <a:ext cx="6200775" cy="155877"/>
          </a:xfrm>
        </p:spPr>
        <p:txBody>
          <a:bodyPr lIns="0" tIns="0" rIns="0" bIns="0"/>
          <a:lstStyle>
            <a:lvl1pPr>
              <a:defRPr sz="1013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731" y="253772"/>
            <a:ext cx="6200775" cy="155877"/>
          </a:xfrm>
        </p:spPr>
        <p:txBody>
          <a:bodyPr lIns="0" tIns="0" rIns="0" bIns="0"/>
          <a:lstStyle>
            <a:lvl1pPr>
              <a:defRPr sz="1013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80416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804160"/>
            <a:ext cx="2983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731" y="253772"/>
            <a:ext cx="6200775" cy="155877"/>
          </a:xfrm>
        </p:spPr>
        <p:txBody>
          <a:bodyPr lIns="0" tIns="0" rIns="0" bIns="0"/>
          <a:lstStyle>
            <a:lvl1pPr>
              <a:defRPr sz="1013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731" y="253772"/>
            <a:ext cx="62007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804160"/>
            <a:ext cx="6172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11338560"/>
            <a:ext cx="2194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11338560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11338560"/>
            <a:ext cx="15773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57175">
        <a:defRPr>
          <a:latin typeface="+mn-lt"/>
          <a:ea typeface="+mn-ea"/>
          <a:cs typeface="+mn-cs"/>
        </a:defRPr>
      </a:lvl2pPr>
      <a:lvl3pPr marL="514350">
        <a:defRPr>
          <a:latin typeface="+mn-lt"/>
          <a:ea typeface="+mn-ea"/>
          <a:cs typeface="+mn-cs"/>
        </a:defRPr>
      </a:lvl3pPr>
      <a:lvl4pPr marL="771525">
        <a:defRPr>
          <a:latin typeface="+mn-lt"/>
          <a:ea typeface="+mn-ea"/>
          <a:cs typeface="+mn-cs"/>
        </a:defRPr>
      </a:lvl4pPr>
      <a:lvl5pPr marL="1028700">
        <a:defRPr>
          <a:latin typeface="+mn-lt"/>
          <a:ea typeface="+mn-ea"/>
          <a:cs typeface="+mn-cs"/>
        </a:defRPr>
      </a:lvl5pPr>
      <a:lvl6pPr marL="1285875">
        <a:defRPr>
          <a:latin typeface="+mn-lt"/>
          <a:ea typeface="+mn-ea"/>
          <a:cs typeface="+mn-cs"/>
        </a:defRPr>
      </a:lvl6pPr>
      <a:lvl7pPr marL="1543050">
        <a:defRPr>
          <a:latin typeface="+mn-lt"/>
          <a:ea typeface="+mn-ea"/>
          <a:cs typeface="+mn-cs"/>
        </a:defRPr>
      </a:lvl7pPr>
      <a:lvl8pPr marL="1800225">
        <a:defRPr>
          <a:latin typeface="+mn-lt"/>
          <a:ea typeface="+mn-ea"/>
          <a:cs typeface="+mn-cs"/>
        </a:defRPr>
      </a:lvl8pPr>
      <a:lvl9pPr marL="20574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57175">
        <a:defRPr>
          <a:latin typeface="+mn-lt"/>
          <a:ea typeface="+mn-ea"/>
          <a:cs typeface="+mn-cs"/>
        </a:defRPr>
      </a:lvl2pPr>
      <a:lvl3pPr marL="514350">
        <a:defRPr>
          <a:latin typeface="+mn-lt"/>
          <a:ea typeface="+mn-ea"/>
          <a:cs typeface="+mn-cs"/>
        </a:defRPr>
      </a:lvl3pPr>
      <a:lvl4pPr marL="771525">
        <a:defRPr>
          <a:latin typeface="+mn-lt"/>
          <a:ea typeface="+mn-ea"/>
          <a:cs typeface="+mn-cs"/>
        </a:defRPr>
      </a:lvl4pPr>
      <a:lvl5pPr marL="1028700">
        <a:defRPr>
          <a:latin typeface="+mn-lt"/>
          <a:ea typeface="+mn-ea"/>
          <a:cs typeface="+mn-cs"/>
        </a:defRPr>
      </a:lvl5pPr>
      <a:lvl6pPr marL="1285875">
        <a:defRPr>
          <a:latin typeface="+mn-lt"/>
          <a:ea typeface="+mn-ea"/>
          <a:cs typeface="+mn-cs"/>
        </a:defRPr>
      </a:lvl6pPr>
      <a:lvl7pPr marL="1543050">
        <a:defRPr>
          <a:latin typeface="+mn-lt"/>
          <a:ea typeface="+mn-ea"/>
          <a:cs typeface="+mn-cs"/>
        </a:defRPr>
      </a:lvl7pPr>
      <a:lvl8pPr marL="1800225">
        <a:defRPr>
          <a:latin typeface="+mn-lt"/>
          <a:ea typeface="+mn-ea"/>
          <a:cs typeface="+mn-cs"/>
        </a:defRPr>
      </a:lvl8pPr>
      <a:lvl9pPr marL="20574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35298" y="990600"/>
            <a:ext cx="2216706" cy="2765703"/>
            <a:chOff x="1801495" y="909066"/>
            <a:chExt cx="3940810" cy="49168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4543" y="909066"/>
              <a:ext cx="3927094" cy="16421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4543" y="2534792"/>
              <a:ext cx="3927093" cy="164211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1495" y="4176788"/>
              <a:ext cx="3940302" cy="164871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6589" y="805081"/>
            <a:ext cx="939760" cy="231193"/>
          </a:xfrm>
          <a:prstGeom prst="rect">
            <a:avLst/>
          </a:prstGeom>
        </p:spPr>
        <p:txBody>
          <a:bodyPr vert="horz" wrap="square" lIns="0" tIns="68937" rIns="0" bIns="0" rtlCol="0">
            <a:spAutoFit/>
          </a:bodyPr>
          <a:lstStyle/>
          <a:p>
            <a:pPr marL="85368">
              <a:spcBef>
                <a:spcPts val="484"/>
              </a:spcBef>
            </a:pPr>
            <a:r>
              <a:rPr lang="en-US" sz="1050" spc="-28" dirty="0">
                <a:latin typeface="Arial" panose="020B0604020202020204" pitchFamily="34" charset="0"/>
                <a:cs typeface="Arial" panose="020B0604020202020204" pitchFamily="34" charset="0"/>
              </a:rPr>
              <a:t>OVCAR-5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87480" y="780359"/>
            <a:ext cx="644458" cy="168796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1050" spc="-14" dirty="0">
                <a:latin typeface="Arial" panose="020B0604020202020204" pitchFamily="34" charset="0"/>
                <a:cs typeface="Arial" panose="020B0604020202020204" pitchFamily="34" charset="0"/>
              </a:rPr>
              <a:t>RFP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7973" y="805081"/>
            <a:ext cx="967882" cy="168796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1050" spc="-14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050" spc="-14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sz="1050" spc="-14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050" spc="-14" dirty="0" err="1">
                <a:latin typeface="Arial" panose="020B0604020202020204" pitchFamily="34" charset="0"/>
                <a:cs typeface="Arial" panose="020B0604020202020204" pitchFamily="34" charset="0"/>
              </a:rPr>
              <a:t>ield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4094" y="1350931"/>
            <a:ext cx="804386" cy="330379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240030" marR="2858" indent="-233243">
              <a:spcBef>
                <a:spcPts val="56"/>
              </a:spcBef>
            </a:pPr>
            <a:r>
              <a:rPr sz="1050" spc="-14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sz="1050" spc="-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8" dirty="0">
                <a:latin typeface="Arial" panose="020B0604020202020204" pitchFamily="34" charset="0"/>
                <a:cs typeface="Arial" panose="020B0604020202020204" pitchFamily="34" charset="0"/>
              </a:rPr>
              <a:t>vector </a:t>
            </a:r>
            <a:r>
              <a:rPr sz="1050" spc="37" dirty="0"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r>
              <a:rPr sz="1050" spc="-1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8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4094" y="2244220"/>
            <a:ext cx="804386" cy="330379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240387" marR="2858" indent="-233601">
              <a:spcBef>
                <a:spcPts val="56"/>
              </a:spcBef>
            </a:pPr>
            <a:r>
              <a:rPr sz="1050" spc="-14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sz="1050" spc="-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8" dirty="0">
                <a:latin typeface="Arial" panose="020B0604020202020204" pitchFamily="34" charset="0"/>
                <a:cs typeface="Arial" panose="020B0604020202020204" pitchFamily="34" charset="0"/>
              </a:rPr>
              <a:t>vector </a:t>
            </a:r>
            <a:r>
              <a:rPr sz="1050" spc="37" dirty="0"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r>
              <a:rPr sz="1050" spc="-1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8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286" y="3136141"/>
            <a:ext cx="804386" cy="330379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240030" marR="2858" indent="-233243">
              <a:spcBef>
                <a:spcPts val="56"/>
              </a:spcBef>
            </a:pPr>
            <a:r>
              <a:rPr sz="1050" spc="-14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sz="1050" spc="-8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8" dirty="0">
                <a:latin typeface="Arial" panose="020B0604020202020204" pitchFamily="34" charset="0"/>
                <a:cs typeface="Arial" panose="020B0604020202020204" pitchFamily="34" charset="0"/>
              </a:rPr>
              <a:t>vector </a:t>
            </a:r>
            <a:r>
              <a:rPr sz="1050" spc="37" dirty="0"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r>
              <a:rPr sz="1050" spc="-10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spc="-28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65199"/>
              </p:ext>
            </p:extLst>
          </p:nvPr>
        </p:nvGraphicFramePr>
        <p:xfrm>
          <a:off x="3726063" y="897303"/>
          <a:ext cx="2689623" cy="873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6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2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64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670"/>
                        </a:lnSpc>
                      </a:pPr>
                      <a:r>
                        <a:rPr sz="800" b="1" spc="-10" dirty="0"/>
                        <a:t>Lentiviral</a:t>
                      </a:r>
                      <a:endParaRPr sz="800"/>
                    </a:p>
                    <a:p>
                      <a:pPr marL="167640">
                        <a:lnSpc>
                          <a:spcPct val="100000"/>
                        </a:lnSpc>
                      </a:pPr>
                      <a:r>
                        <a:rPr sz="800" b="1" spc="-10" dirty="0"/>
                        <a:t>vectors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70"/>
                        </a:lnSpc>
                      </a:pPr>
                      <a:r>
                        <a:rPr sz="800" b="1" spc="-10" dirty="0"/>
                        <a:t>Normalized</a:t>
                      </a:r>
                      <a:endParaRPr sz="800" dirty="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800" b="1" spc="-10" dirty="0"/>
                        <a:t>Signal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0355">
                        <a:lnSpc>
                          <a:spcPts val="1670"/>
                        </a:lnSpc>
                      </a:pPr>
                      <a:r>
                        <a:rPr sz="800" b="1" spc="-10" dirty="0"/>
                        <a:t>Knockdown</a:t>
                      </a:r>
                      <a:endParaRPr sz="800"/>
                    </a:p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800" b="1" spc="-30" dirty="0"/>
                        <a:t>efficiency</a:t>
                      </a:r>
                      <a:r>
                        <a:rPr sz="800" b="1" spc="-70" dirty="0"/>
                        <a:t> </a:t>
                      </a:r>
                      <a:r>
                        <a:rPr sz="800" b="1" spc="-25" dirty="0"/>
                        <a:t>(%)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9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10" dirty="0"/>
                        <a:t>control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787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25" dirty="0"/>
                        <a:t>DTN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787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10" dirty="0"/>
                        <a:t>0.00123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78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9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10" dirty="0"/>
                        <a:t>sh</a:t>
                      </a:r>
                      <a:r>
                        <a:rPr lang="en-US" sz="800" b="1" spc="-10" dirty="0"/>
                        <a:t>IRF1a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6787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25" dirty="0"/>
                        <a:t>KXF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787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10" dirty="0"/>
                        <a:t>0.00163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787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45" dirty="0"/>
                        <a:t>-</a:t>
                      </a:r>
                      <a:r>
                        <a:rPr sz="800" b="1" spc="-10" dirty="0"/>
                        <a:t>32.0327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6787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94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10" dirty="0"/>
                        <a:t>sh</a:t>
                      </a:r>
                      <a:r>
                        <a:rPr lang="en-US" sz="800" b="1" spc="-10" dirty="0"/>
                        <a:t>IRF1b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6787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25" dirty="0"/>
                        <a:t>QPW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6787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10" dirty="0"/>
                        <a:t>0.00045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787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10" dirty="0"/>
                        <a:t>72.34146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6787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30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10" dirty="0"/>
                        <a:t>sh</a:t>
                      </a:r>
                      <a:r>
                        <a:rPr lang="en-US" sz="800" b="1" spc="-10" dirty="0"/>
                        <a:t>IRF1c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6787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25" dirty="0"/>
                        <a:t>TNS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787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10" dirty="0"/>
                        <a:t>0.000G2</a:t>
                      </a:r>
                      <a:endParaRPr sz="800">
                        <a:latin typeface="Trebuchet MS"/>
                        <a:cs typeface="Trebuchet MS"/>
                      </a:endParaRPr>
                    </a:p>
                  </a:txBody>
                  <a:tcPr marL="0" marR="0" marT="6787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140" dirty="0"/>
                        <a:t>-</a:t>
                      </a:r>
                      <a:r>
                        <a:rPr sz="800" b="1" spc="-10" dirty="0"/>
                        <a:t>103.813</a:t>
                      </a:r>
                      <a:endParaRPr sz="800" dirty="0">
                        <a:latin typeface="Trebuchet MS"/>
                        <a:cs typeface="Trebuchet MS"/>
                      </a:endParaRPr>
                    </a:p>
                  </a:txBody>
                  <a:tcPr marL="0" marR="0" marT="6787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3438527" y="953024"/>
            <a:ext cx="86439" cy="16309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lang="en-US" sz="1000" spc="-28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50528" y="2191750"/>
            <a:ext cx="300843" cy="16309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23751" y="2144295"/>
            <a:ext cx="1674294" cy="409607"/>
          </a:xfrm>
          <a:prstGeom prst="rect">
            <a:avLst/>
          </a:prstGeom>
        </p:spPr>
        <p:txBody>
          <a:bodyPr vert="horz" wrap="square" lIns="0" tIns="47506" rIns="0" bIns="0" rtlCol="0">
            <a:spAutoFit/>
          </a:bodyPr>
          <a:lstStyle/>
          <a:p>
            <a:pPr marL="7144">
              <a:spcBef>
                <a:spcPts val="374"/>
              </a:spcBef>
            </a:pPr>
            <a:r>
              <a:rPr sz="1050" b="1" spc="-11" dirty="0">
                <a:latin typeface="Arial" panose="020B0604020202020204" pitchFamily="34" charset="0"/>
                <a:cs typeface="Arial" panose="020B0604020202020204" pitchFamily="34" charset="0"/>
              </a:rPr>
              <a:t>OVCAR-</a:t>
            </a: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050" b="1" spc="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dirty="0">
                <a:latin typeface="Arial" panose="020B0604020202020204" pitchFamily="34" charset="0"/>
                <a:cs typeface="Arial" panose="020B0604020202020204" pitchFamily="34" charset="0"/>
              </a:rPr>
              <a:t>(shIRF1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050" b="1" spc="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6" dirty="0">
                <a:latin typeface="Arial" panose="020B0604020202020204" pitchFamily="34" charset="0"/>
                <a:cs typeface="Arial" panose="020B0604020202020204" pitchFamily="34" charset="0"/>
              </a:rPr>
              <a:t>cells)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858" algn="r">
              <a:spcBef>
                <a:spcPts val="267"/>
              </a:spcBef>
            </a:pPr>
            <a:r>
              <a:rPr sz="1050" spc="-14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62564" y="2561342"/>
            <a:ext cx="868680" cy="837248"/>
            <a:chOff x="7183301" y="3701496"/>
            <a:chExt cx="1544320" cy="1488440"/>
          </a:xfrm>
        </p:grpSpPr>
        <p:sp>
          <p:nvSpPr>
            <p:cNvPr id="18" name="object 18"/>
            <p:cNvSpPr/>
            <p:nvPr/>
          </p:nvSpPr>
          <p:spPr>
            <a:xfrm>
              <a:off x="8483853" y="4317626"/>
              <a:ext cx="156210" cy="865505"/>
            </a:xfrm>
            <a:custGeom>
              <a:avLst/>
              <a:gdLst/>
              <a:ahLst/>
              <a:cxnLst/>
              <a:rect l="l" t="t" r="r" b="b"/>
              <a:pathLst>
                <a:path w="156209" h="865504">
                  <a:moveTo>
                    <a:pt x="155967" y="0"/>
                  </a:moveTo>
                  <a:lnTo>
                    <a:pt x="0" y="0"/>
                  </a:lnTo>
                  <a:lnTo>
                    <a:pt x="0" y="865301"/>
                  </a:lnTo>
                  <a:lnTo>
                    <a:pt x="155968" y="865301"/>
                  </a:lnTo>
                  <a:lnTo>
                    <a:pt x="155967" y="0"/>
                  </a:lnTo>
                  <a:close/>
                </a:path>
              </a:pathLst>
            </a:custGeom>
            <a:solidFill>
              <a:srgbClr val="AC07E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83853" y="4317622"/>
              <a:ext cx="154940" cy="864235"/>
            </a:xfrm>
            <a:custGeom>
              <a:avLst/>
              <a:gdLst/>
              <a:ahLst/>
              <a:cxnLst/>
              <a:rect l="l" t="t" r="r" b="b"/>
              <a:pathLst>
                <a:path w="154940" h="864235">
                  <a:moveTo>
                    <a:pt x="154739" y="0"/>
                  </a:moveTo>
                  <a:lnTo>
                    <a:pt x="0" y="0"/>
                  </a:lnTo>
                  <a:lnTo>
                    <a:pt x="0" y="864073"/>
                  </a:lnTo>
                  <a:lnTo>
                    <a:pt x="22105" y="864073"/>
                  </a:lnTo>
                  <a:lnTo>
                    <a:pt x="22105" y="22092"/>
                  </a:lnTo>
                  <a:lnTo>
                    <a:pt x="11052" y="22092"/>
                  </a:lnTo>
                  <a:lnTo>
                    <a:pt x="22105" y="11046"/>
                  </a:lnTo>
                  <a:lnTo>
                    <a:pt x="154739" y="11046"/>
                  </a:lnTo>
                  <a:lnTo>
                    <a:pt x="154739" y="0"/>
                  </a:lnTo>
                  <a:close/>
                </a:path>
                <a:path w="154940" h="864235">
                  <a:moveTo>
                    <a:pt x="132634" y="11046"/>
                  </a:moveTo>
                  <a:lnTo>
                    <a:pt x="132634" y="864073"/>
                  </a:lnTo>
                  <a:lnTo>
                    <a:pt x="154740" y="864073"/>
                  </a:lnTo>
                  <a:lnTo>
                    <a:pt x="154739" y="22092"/>
                  </a:lnTo>
                  <a:lnTo>
                    <a:pt x="143687" y="22092"/>
                  </a:lnTo>
                  <a:lnTo>
                    <a:pt x="132634" y="11046"/>
                  </a:lnTo>
                  <a:close/>
                </a:path>
                <a:path w="154940" h="864235">
                  <a:moveTo>
                    <a:pt x="22105" y="11046"/>
                  </a:moveTo>
                  <a:lnTo>
                    <a:pt x="11052" y="22092"/>
                  </a:lnTo>
                  <a:lnTo>
                    <a:pt x="22105" y="22092"/>
                  </a:lnTo>
                  <a:lnTo>
                    <a:pt x="22105" y="11046"/>
                  </a:lnTo>
                  <a:close/>
                </a:path>
                <a:path w="154940" h="864235">
                  <a:moveTo>
                    <a:pt x="132634" y="11046"/>
                  </a:moveTo>
                  <a:lnTo>
                    <a:pt x="22105" y="11046"/>
                  </a:lnTo>
                  <a:lnTo>
                    <a:pt x="22105" y="22092"/>
                  </a:lnTo>
                  <a:lnTo>
                    <a:pt x="132634" y="22092"/>
                  </a:lnTo>
                  <a:lnTo>
                    <a:pt x="132634" y="11046"/>
                  </a:lnTo>
                  <a:close/>
                </a:path>
                <a:path w="154940" h="864235">
                  <a:moveTo>
                    <a:pt x="154739" y="11046"/>
                  </a:moveTo>
                  <a:lnTo>
                    <a:pt x="132634" y="11046"/>
                  </a:lnTo>
                  <a:lnTo>
                    <a:pt x="143687" y="22092"/>
                  </a:lnTo>
                  <a:lnTo>
                    <a:pt x="154739" y="22092"/>
                  </a:lnTo>
                  <a:lnTo>
                    <a:pt x="154739" y="11046"/>
                  </a:lnTo>
                  <a:close/>
                </a:path>
              </a:pathLst>
            </a:custGeom>
            <a:solidFill>
              <a:srgbClr val="AC0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51743" y="4344628"/>
              <a:ext cx="156210" cy="838835"/>
            </a:xfrm>
            <a:custGeom>
              <a:avLst/>
              <a:gdLst/>
              <a:ahLst/>
              <a:cxnLst/>
              <a:rect l="l" t="t" r="r" b="b"/>
              <a:pathLst>
                <a:path w="156209" h="838835">
                  <a:moveTo>
                    <a:pt x="155967" y="0"/>
                  </a:moveTo>
                  <a:lnTo>
                    <a:pt x="0" y="0"/>
                  </a:lnTo>
                  <a:lnTo>
                    <a:pt x="0" y="838298"/>
                  </a:lnTo>
                  <a:lnTo>
                    <a:pt x="155968" y="838298"/>
                  </a:lnTo>
                  <a:lnTo>
                    <a:pt x="155967" y="0"/>
                  </a:lnTo>
                  <a:close/>
                </a:path>
              </a:pathLst>
            </a:custGeom>
            <a:solidFill>
              <a:srgbClr val="00C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51743" y="4344624"/>
              <a:ext cx="154940" cy="837565"/>
            </a:xfrm>
            <a:custGeom>
              <a:avLst/>
              <a:gdLst/>
              <a:ahLst/>
              <a:cxnLst/>
              <a:rect l="l" t="t" r="r" b="b"/>
              <a:pathLst>
                <a:path w="154940" h="837564">
                  <a:moveTo>
                    <a:pt x="154739" y="0"/>
                  </a:moveTo>
                  <a:lnTo>
                    <a:pt x="0" y="0"/>
                  </a:lnTo>
                  <a:lnTo>
                    <a:pt x="0" y="837071"/>
                  </a:lnTo>
                  <a:lnTo>
                    <a:pt x="22105" y="837071"/>
                  </a:lnTo>
                  <a:lnTo>
                    <a:pt x="22105" y="22092"/>
                  </a:lnTo>
                  <a:lnTo>
                    <a:pt x="11052" y="22092"/>
                  </a:lnTo>
                  <a:lnTo>
                    <a:pt x="22105" y="11046"/>
                  </a:lnTo>
                  <a:lnTo>
                    <a:pt x="154739" y="11046"/>
                  </a:lnTo>
                  <a:lnTo>
                    <a:pt x="154739" y="0"/>
                  </a:lnTo>
                  <a:close/>
                </a:path>
                <a:path w="154940" h="837564">
                  <a:moveTo>
                    <a:pt x="132634" y="11046"/>
                  </a:moveTo>
                  <a:lnTo>
                    <a:pt x="132634" y="837071"/>
                  </a:lnTo>
                  <a:lnTo>
                    <a:pt x="154740" y="837071"/>
                  </a:lnTo>
                  <a:lnTo>
                    <a:pt x="154739" y="22092"/>
                  </a:lnTo>
                  <a:lnTo>
                    <a:pt x="143687" y="22092"/>
                  </a:lnTo>
                  <a:lnTo>
                    <a:pt x="132634" y="11046"/>
                  </a:lnTo>
                  <a:close/>
                </a:path>
                <a:path w="154940" h="837564">
                  <a:moveTo>
                    <a:pt x="22105" y="11046"/>
                  </a:moveTo>
                  <a:lnTo>
                    <a:pt x="11052" y="22092"/>
                  </a:lnTo>
                  <a:lnTo>
                    <a:pt x="22105" y="22092"/>
                  </a:lnTo>
                  <a:lnTo>
                    <a:pt x="22105" y="11046"/>
                  </a:lnTo>
                  <a:close/>
                </a:path>
                <a:path w="154940" h="837564">
                  <a:moveTo>
                    <a:pt x="132634" y="11046"/>
                  </a:moveTo>
                  <a:lnTo>
                    <a:pt x="22105" y="11046"/>
                  </a:lnTo>
                  <a:lnTo>
                    <a:pt x="22105" y="22092"/>
                  </a:lnTo>
                  <a:lnTo>
                    <a:pt x="132634" y="22092"/>
                  </a:lnTo>
                  <a:lnTo>
                    <a:pt x="132634" y="11046"/>
                  </a:lnTo>
                  <a:close/>
                </a:path>
                <a:path w="154940" h="837564">
                  <a:moveTo>
                    <a:pt x="154739" y="11046"/>
                  </a:moveTo>
                  <a:lnTo>
                    <a:pt x="132634" y="11046"/>
                  </a:lnTo>
                  <a:lnTo>
                    <a:pt x="143687" y="22092"/>
                  </a:lnTo>
                  <a:lnTo>
                    <a:pt x="154739" y="22092"/>
                  </a:lnTo>
                  <a:lnTo>
                    <a:pt x="154739" y="11046"/>
                  </a:lnTo>
                  <a:close/>
                </a:path>
              </a:pathLst>
            </a:custGeom>
            <a:solidFill>
              <a:srgbClr val="00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019634" y="4495592"/>
              <a:ext cx="154940" cy="686435"/>
            </a:xfrm>
            <a:custGeom>
              <a:avLst/>
              <a:gdLst/>
              <a:ahLst/>
              <a:cxnLst/>
              <a:rect l="l" t="t" r="r" b="b"/>
              <a:pathLst>
                <a:path w="154940" h="686435">
                  <a:moveTo>
                    <a:pt x="154739" y="0"/>
                  </a:moveTo>
                  <a:lnTo>
                    <a:pt x="0" y="0"/>
                  </a:lnTo>
                  <a:lnTo>
                    <a:pt x="0" y="686104"/>
                  </a:lnTo>
                  <a:lnTo>
                    <a:pt x="154740" y="686104"/>
                  </a:lnTo>
                  <a:lnTo>
                    <a:pt x="154739" y="0"/>
                  </a:lnTo>
                  <a:close/>
                </a:path>
              </a:pathLst>
            </a:custGeom>
            <a:solidFill>
              <a:srgbClr val="F8C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019634" y="4495592"/>
              <a:ext cx="154940" cy="686435"/>
            </a:xfrm>
            <a:custGeom>
              <a:avLst/>
              <a:gdLst/>
              <a:ahLst/>
              <a:cxnLst/>
              <a:rect l="l" t="t" r="r" b="b"/>
              <a:pathLst>
                <a:path w="154940" h="686435">
                  <a:moveTo>
                    <a:pt x="154739" y="0"/>
                  </a:moveTo>
                  <a:lnTo>
                    <a:pt x="0" y="0"/>
                  </a:lnTo>
                  <a:lnTo>
                    <a:pt x="0" y="686104"/>
                  </a:lnTo>
                  <a:lnTo>
                    <a:pt x="22105" y="686104"/>
                  </a:lnTo>
                  <a:lnTo>
                    <a:pt x="22105" y="22092"/>
                  </a:lnTo>
                  <a:lnTo>
                    <a:pt x="11052" y="22092"/>
                  </a:lnTo>
                  <a:lnTo>
                    <a:pt x="22105" y="11046"/>
                  </a:lnTo>
                  <a:lnTo>
                    <a:pt x="154739" y="11046"/>
                  </a:lnTo>
                  <a:lnTo>
                    <a:pt x="154739" y="0"/>
                  </a:lnTo>
                  <a:close/>
                </a:path>
                <a:path w="154940" h="686435">
                  <a:moveTo>
                    <a:pt x="132634" y="11046"/>
                  </a:moveTo>
                  <a:lnTo>
                    <a:pt x="132634" y="686104"/>
                  </a:lnTo>
                  <a:lnTo>
                    <a:pt x="154740" y="686104"/>
                  </a:lnTo>
                  <a:lnTo>
                    <a:pt x="154739" y="22092"/>
                  </a:lnTo>
                  <a:lnTo>
                    <a:pt x="143687" y="22092"/>
                  </a:lnTo>
                  <a:lnTo>
                    <a:pt x="132634" y="11046"/>
                  </a:lnTo>
                  <a:close/>
                </a:path>
                <a:path w="154940" h="686435">
                  <a:moveTo>
                    <a:pt x="22105" y="11046"/>
                  </a:moveTo>
                  <a:lnTo>
                    <a:pt x="11052" y="22092"/>
                  </a:lnTo>
                  <a:lnTo>
                    <a:pt x="22105" y="22092"/>
                  </a:lnTo>
                  <a:lnTo>
                    <a:pt x="22105" y="11046"/>
                  </a:lnTo>
                  <a:close/>
                </a:path>
                <a:path w="154940" h="686435">
                  <a:moveTo>
                    <a:pt x="132634" y="11046"/>
                  </a:moveTo>
                  <a:lnTo>
                    <a:pt x="22105" y="11046"/>
                  </a:lnTo>
                  <a:lnTo>
                    <a:pt x="22105" y="22092"/>
                  </a:lnTo>
                  <a:lnTo>
                    <a:pt x="132634" y="22092"/>
                  </a:lnTo>
                  <a:lnTo>
                    <a:pt x="132634" y="11046"/>
                  </a:lnTo>
                  <a:close/>
                </a:path>
                <a:path w="154940" h="686435">
                  <a:moveTo>
                    <a:pt x="154739" y="11046"/>
                  </a:moveTo>
                  <a:lnTo>
                    <a:pt x="132634" y="11046"/>
                  </a:lnTo>
                  <a:lnTo>
                    <a:pt x="143687" y="22092"/>
                  </a:lnTo>
                  <a:lnTo>
                    <a:pt x="154739" y="22092"/>
                  </a:lnTo>
                  <a:lnTo>
                    <a:pt x="154739" y="11046"/>
                  </a:lnTo>
                  <a:close/>
                </a:path>
              </a:pathLst>
            </a:custGeom>
            <a:solidFill>
              <a:srgbClr val="F74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787524" y="4587649"/>
              <a:ext cx="156210" cy="595630"/>
            </a:xfrm>
            <a:custGeom>
              <a:avLst/>
              <a:gdLst/>
              <a:ahLst/>
              <a:cxnLst/>
              <a:rect l="l" t="t" r="r" b="b"/>
              <a:pathLst>
                <a:path w="156209" h="595629">
                  <a:moveTo>
                    <a:pt x="155967" y="0"/>
                  </a:moveTo>
                  <a:lnTo>
                    <a:pt x="0" y="0"/>
                  </a:lnTo>
                  <a:lnTo>
                    <a:pt x="0" y="595278"/>
                  </a:lnTo>
                  <a:lnTo>
                    <a:pt x="155968" y="595278"/>
                  </a:lnTo>
                  <a:lnTo>
                    <a:pt x="155967" y="0"/>
                  </a:lnTo>
                  <a:close/>
                </a:path>
              </a:pathLst>
            </a:custGeom>
            <a:solidFill>
              <a:srgbClr val="FF8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87524" y="4587645"/>
              <a:ext cx="154940" cy="594360"/>
            </a:xfrm>
            <a:custGeom>
              <a:avLst/>
              <a:gdLst/>
              <a:ahLst/>
              <a:cxnLst/>
              <a:rect l="l" t="t" r="r" b="b"/>
              <a:pathLst>
                <a:path w="154940" h="594360">
                  <a:moveTo>
                    <a:pt x="154739" y="0"/>
                  </a:moveTo>
                  <a:lnTo>
                    <a:pt x="0" y="0"/>
                  </a:lnTo>
                  <a:lnTo>
                    <a:pt x="0" y="594050"/>
                  </a:lnTo>
                  <a:lnTo>
                    <a:pt x="22105" y="594050"/>
                  </a:lnTo>
                  <a:lnTo>
                    <a:pt x="22105" y="22092"/>
                  </a:lnTo>
                  <a:lnTo>
                    <a:pt x="11052" y="22092"/>
                  </a:lnTo>
                  <a:lnTo>
                    <a:pt x="22105" y="11046"/>
                  </a:lnTo>
                  <a:lnTo>
                    <a:pt x="154739" y="11046"/>
                  </a:lnTo>
                  <a:lnTo>
                    <a:pt x="154739" y="0"/>
                  </a:lnTo>
                  <a:close/>
                </a:path>
                <a:path w="154940" h="594360">
                  <a:moveTo>
                    <a:pt x="132634" y="11046"/>
                  </a:moveTo>
                  <a:lnTo>
                    <a:pt x="132634" y="594050"/>
                  </a:lnTo>
                  <a:lnTo>
                    <a:pt x="154740" y="594050"/>
                  </a:lnTo>
                  <a:lnTo>
                    <a:pt x="154739" y="22092"/>
                  </a:lnTo>
                  <a:lnTo>
                    <a:pt x="143687" y="22092"/>
                  </a:lnTo>
                  <a:lnTo>
                    <a:pt x="132634" y="11046"/>
                  </a:lnTo>
                  <a:close/>
                </a:path>
                <a:path w="154940" h="594360">
                  <a:moveTo>
                    <a:pt x="22105" y="11046"/>
                  </a:moveTo>
                  <a:lnTo>
                    <a:pt x="11052" y="22092"/>
                  </a:lnTo>
                  <a:lnTo>
                    <a:pt x="22105" y="22092"/>
                  </a:lnTo>
                  <a:lnTo>
                    <a:pt x="22105" y="11046"/>
                  </a:lnTo>
                  <a:close/>
                </a:path>
                <a:path w="154940" h="594360">
                  <a:moveTo>
                    <a:pt x="132634" y="11046"/>
                  </a:moveTo>
                  <a:lnTo>
                    <a:pt x="22105" y="11046"/>
                  </a:lnTo>
                  <a:lnTo>
                    <a:pt x="22105" y="22092"/>
                  </a:lnTo>
                  <a:lnTo>
                    <a:pt x="132634" y="22092"/>
                  </a:lnTo>
                  <a:lnTo>
                    <a:pt x="132634" y="11046"/>
                  </a:lnTo>
                  <a:close/>
                </a:path>
                <a:path w="154940" h="594360">
                  <a:moveTo>
                    <a:pt x="154739" y="11046"/>
                  </a:moveTo>
                  <a:lnTo>
                    <a:pt x="132634" y="11046"/>
                  </a:lnTo>
                  <a:lnTo>
                    <a:pt x="143687" y="22092"/>
                  </a:lnTo>
                  <a:lnTo>
                    <a:pt x="154739" y="22092"/>
                  </a:lnTo>
                  <a:lnTo>
                    <a:pt x="154739" y="11046"/>
                  </a:lnTo>
                  <a:close/>
                </a:path>
              </a:pathLst>
            </a:custGeom>
            <a:solidFill>
              <a:srgbClr val="FF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55414" y="4234164"/>
              <a:ext cx="156210" cy="949325"/>
            </a:xfrm>
            <a:custGeom>
              <a:avLst/>
              <a:gdLst/>
              <a:ahLst/>
              <a:cxnLst/>
              <a:rect l="l" t="t" r="r" b="b"/>
              <a:pathLst>
                <a:path w="156209" h="949325">
                  <a:moveTo>
                    <a:pt x="155967" y="0"/>
                  </a:moveTo>
                  <a:lnTo>
                    <a:pt x="0" y="0"/>
                  </a:lnTo>
                  <a:lnTo>
                    <a:pt x="0" y="948762"/>
                  </a:lnTo>
                  <a:lnTo>
                    <a:pt x="155968" y="948762"/>
                  </a:lnTo>
                  <a:lnTo>
                    <a:pt x="155967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555414" y="4234191"/>
              <a:ext cx="154940" cy="948055"/>
            </a:xfrm>
            <a:custGeom>
              <a:avLst/>
              <a:gdLst/>
              <a:ahLst/>
              <a:cxnLst/>
              <a:rect l="l" t="t" r="r" b="b"/>
              <a:pathLst>
                <a:path w="154940" h="948054">
                  <a:moveTo>
                    <a:pt x="154739" y="0"/>
                  </a:moveTo>
                  <a:lnTo>
                    <a:pt x="0" y="0"/>
                  </a:lnTo>
                  <a:lnTo>
                    <a:pt x="0" y="947504"/>
                  </a:lnTo>
                  <a:lnTo>
                    <a:pt x="22106" y="947504"/>
                  </a:lnTo>
                  <a:lnTo>
                    <a:pt x="22105" y="22092"/>
                  </a:lnTo>
                  <a:lnTo>
                    <a:pt x="11052" y="22092"/>
                  </a:lnTo>
                  <a:lnTo>
                    <a:pt x="22105" y="11046"/>
                  </a:lnTo>
                  <a:lnTo>
                    <a:pt x="154739" y="11046"/>
                  </a:lnTo>
                  <a:lnTo>
                    <a:pt x="154739" y="0"/>
                  </a:lnTo>
                  <a:close/>
                </a:path>
                <a:path w="154940" h="948054">
                  <a:moveTo>
                    <a:pt x="132634" y="11046"/>
                  </a:moveTo>
                  <a:lnTo>
                    <a:pt x="132634" y="947504"/>
                  </a:lnTo>
                  <a:lnTo>
                    <a:pt x="154740" y="947504"/>
                  </a:lnTo>
                  <a:lnTo>
                    <a:pt x="154739" y="22092"/>
                  </a:lnTo>
                  <a:lnTo>
                    <a:pt x="143687" y="22092"/>
                  </a:lnTo>
                  <a:lnTo>
                    <a:pt x="132634" y="11046"/>
                  </a:lnTo>
                  <a:close/>
                </a:path>
                <a:path w="154940" h="948054">
                  <a:moveTo>
                    <a:pt x="22105" y="11046"/>
                  </a:moveTo>
                  <a:lnTo>
                    <a:pt x="11052" y="22092"/>
                  </a:lnTo>
                  <a:lnTo>
                    <a:pt x="22105" y="22092"/>
                  </a:lnTo>
                  <a:lnTo>
                    <a:pt x="22105" y="11046"/>
                  </a:lnTo>
                  <a:close/>
                </a:path>
                <a:path w="154940" h="948054">
                  <a:moveTo>
                    <a:pt x="132634" y="11046"/>
                  </a:moveTo>
                  <a:lnTo>
                    <a:pt x="22105" y="11046"/>
                  </a:lnTo>
                  <a:lnTo>
                    <a:pt x="22105" y="22092"/>
                  </a:lnTo>
                  <a:lnTo>
                    <a:pt x="132634" y="22092"/>
                  </a:lnTo>
                  <a:lnTo>
                    <a:pt x="132634" y="11046"/>
                  </a:lnTo>
                  <a:close/>
                </a:path>
                <a:path w="154940" h="948054">
                  <a:moveTo>
                    <a:pt x="154739" y="11046"/>
                  </a:moveTo>
                  <a:lnTo>
                    <a:pt x="132634" y="11046"/>
                  </a:lnTo>
                  <a:lnTo>
                    <a:pt x="143687" y="22092"/>
                  </a:lnTo>
                  <a:lnTo>
                    <a:pt x="154739" y="22092"/>
                  </a:lnTo>
                  <a:lnTo>
                    <a:pt x="154739" y="1104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23304" y="4782798"/>
              <a:ext cx="154940" cy="399415"/>
            </a:xfrm>
            <a:custGeom>
              <a:avLst/>
              <a:gdLst/>
              <a:ahLst/>
              <a:cxnLst/>
              <a:rect l="l" t="t" r="r" b="b"/>
              <a:pathLst>
                <a:path w="154940" h="399414">
                  <a:moveTo>
                    <a:pt x="154739" y="0"/>
                  </a:moveTo>
                  <a:lnTo>
                    <a:pt x="0" y="0"/>
                  </a:lnTo>
                  <a:lnTo>
                    <a:pt x="0" y="398897"/>
                  </a:lnTo>
                  <a:lnTo>
                    <a:pt x="154739" y="398897"/>
                  </a:lnTo>
                  <a:lnTo>
                    <a:pt x="154739" y="0"/>
                  </a:lnTo>
                  <a:close/>
                </a:path>
              </a:pathLst>
            </a:custGeom>
            <a:solidFill>
              <a:srgbClr val="D3D3D3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183298" y="3701503"/>
              <a:ext cx="1544320" cy="1488440"/>
            </a:xfrm>
            <a:custGeom>
              <a:avLst/>
              <a:gdLst/>
              <a:ahLst/>
              <a:cxnLst/>
              <a:rect l="l" t="t" r="r" b="b"/>
              <a:pathLst>
                <a:path w="1544320" h="1488439">
                  <a:moveTo>
                    <a:pt x="1543710" y="1472844"/>
                  </a:moveTo>
                  <a:lnTo>
                    <a:pt x="294741" y="1472844"/>
                  </a:lnTo>
                  <a:lnTo>
                    <a:pt x="294741" y="1103388"/>
                  </a:lnTo>
                  <a:lnTo>
                    <a:pt x="294741" y="1092352"/>
                  </a:lnTo>
                  <a:lnTo>
                    <a:pt x="294741" y="1081303"/>
                  </a:lnTo>
                  <a:lnTo>
                    <a:pt x="272630" y="1081303"/>
                  </a:lnTo>
                  <a:lnTo>
                    <a:pt x="272630" y="1103388"/>
                  </a:lnTo>
                  <a:lnTo>
                    <a:pt x="272630" y="1472844"/>
                  </a:lnTo>
                  <a:lnTo>
                    <a:pt x="162102" y="1472844"/>
                  </a:lnTo>
                  <a:lnTo>
                    <a:pt x="162102" y="1103388"/>
                  </a:lnTo>
                  <a:lnTo>
                    <a:pt x="272630" y="1103388"/>
                  </a:lnTo>
                  <a:lnTo>
                    <a:pt x="272630" y="1081303"/>
                  </a:lnTo>
                  <a:lnTo>
                    <a:pt x="140004" y="1081303"/>
                  </a:lnTo>
                  <a:lnTo>
                    <a:pt x="140004" y="1472844"/>
                  </a:lnTo>
                  <a:lnTo>
                    <a:pt x="70002" y="1472844"/>
                  </a:lnTo>
                  <a:lnTo>
                    <a:pt x="62636" y="1472831"/>
                  </a:lnTo>
                  <a:lnTo>
                    <a:pt x="70002" y="1472768"/>
                  </a:lnTo>
                  <a:lnTo>
                    <a:pt x="70002" y="1193444"/>
                  </a:lnTo>
                  <a:lnTo>
                    <a:pt x="62636" y="1193444"/>
                  </a:lnTo>
                  <a:lnTo>
                    <a:pt x="62636" y="1192987"/>
                  </a:lnTo>
                  <a:lnTo>
                    <a:pt x="70002" y="1192987"/>
                  </a:lnTo>
                  <a:lnTo>
                    <a:pt x="70002" y="1178267"/>
                  </a:lnTo>
                  <a:lnTo>
                    <a:pt x="62636" y="1178267"/>
                  </a:lnTo>
                  <a:lnTo>
                    <a:pt x="70002" y="1178217"/>
                  </a:lnTo>
                  <a:lnTo>
                    <a:pt x="70002" y="898893"/>
                  </a:lnTo>
                  <a:lnTo>
                    <a:pt x="62636" y="898893"/>
                  </a:lnTo>
                  <a:lnTo>
                    <a:pt x="62636" y="898423"/>
                  </a:lnTo>
                  <a:lnTo>
                    <a:pt x="70002" y="898423"/>
                  </a:lnTo>
                  <a:lnTo>
                    <a:pt x="70002" y="883691"/>
                  </a:lnTo>
                  <a:lnTo>
                    <a:pt x="62636" y="883691"/>
                  </a:lnTo>
                  <a:lnTo>
                    <a:pt x="70002" y="883666"/>
                  </a:lnTo>
                  <a:lnTo>
                    <a:pt x="70002" y="604342"/>
                  </a:lnTo>
                  <a:lnTo>
                    <a:pt x="62636" y="604342"/>
                  </a:lnTo>
                  <a:lnTo>
                    <a:pt x="62636" y="603846"/>
                  </a:lnTo>
                  <a:lnTo>
                    <a:pt x="70002" y="603846"/>
                  </a:lnTo>
                  <a:lnTo>
                    <a:pt x="70002" y="589127"/>
                  </a:lnTo>
                  <a:lnTo>
                    <a:pt x="62636" y="589127"/>
                  </a:lnTo>
                  <a:lnTo>
                    <a:pt x="70002" y="589102"/>
                  </a:lnTo>
                  <a:lnTo>
                    <a:pt x="70002" y="309791"/>
                  </a:lnTo>
                  <a:lnTo>
                    <a:pt x="62636" y="309791"/>
                  </a:lnTo>
                  <a:lnTo>
                    <a:pt x="62636" y="309308"/>
                  </a:lnTo>
                  <a:lnTo>
                    <a:pt x="70002" y="309308"/>
                  </a:lnTo>
                  <a:lnTo>
                    <a:pt x="70002" y="294576"/>
                  </a:lnTo>
                  <a:lnTo>
                    <a:pt x="62636" y="294576"/>
                  </a:lnTo>
                  <a:lnTo>
                    <a:pt x="70002" y="294551"/>
                  </a:lnTo>
                  <a:lnTo>
                    <a:pt x="70002" y="15240"/>
                  </a:lnTo>
                  <a:lnTo>
                    <a:pt x="62636" y="15240"/>
                  </a:lnTo>
                  <a:lnTo>
                    <a:pt x="62636" y="14744"/>
                  </a:lnTo>
                  <a:lnTo>
                    <a:pt x="70002" y="14744"/>
                  </a:lnTo>
                  <a:lnTo>
                    <a:pt x="70002" y="12"/>
                  </a:lnTo>
                  <a:lnTo>
                    <a:pt x="62636" y="12"/>
                  </a:lnTo>
                  <a:lnTo>
                    <a:pt x="55257" y="0"/>
                  </a:lnTo>
                  <a:lnTo>
                    <a:pt x="0" y="12"/>
                  </a:lnTo>
                  <a:lnTo>
                    <a:pt x="0" y="14744"/>
                  </a:lnTo>
                  <a:lnTo>
                    <a:pt x="55257" y="14744"/>
                  </a:lnTo>
                  <a:lnTo>
                    <a:pt x="55257" y="15240"/>
                  </a:lnTo>
                  <a:lnTo>
                    <a:pt x="55257" y="294551"/>
                  </a:lnTo>
                  <a:lnTo>
                    <a:pt x="0" y="294576"/>
                  </a:lnTo>
                  <a:lnTo>
                    <a:pt x="0" y="309308"/>
                  </a:lnTo>
                  <a:lnTo>
                    <a:pt x="55257" y="309308"/>
                  </a:lnTo>
                  <a:lnTo>
                    <a:pt x="55257" y="309791"/>
                  </a:lnTo>
                  <a:lnTo>
                    <a:pt x="55257" y="589102"/>
                  </a:lnTo>
                  <a:lnTo>
                    <a:pt x="0" y="589127"/>
                  </a:lnTo>
                  <a:lnTo>
                    <a:pt x="0" y="603846"/>
                  </a:lnTo>
                  <a:lnTo>
                    <a:pt x="55257" y="603846"/>
                  </a:lnTo>
                  <a:lnTo>
                    <a:pt x="55257" y="604342"/>
                  </a:lnTo>
                  <a:lnTo>
                    <a:pt x="55257" y="883666"/>
                  </a:lnTo>
                  <a:lnTo>
                    <a:pt x="0" y="883691"/>
                  </a:lnTo>
                  <a:lnTo>
                    <a:pt x="0" y="898423"/>
                  </a:lnTo>
                  <a:lnTo>
                    <a:pt x="55257" y="898423"/>
                  </a:lnTo>
                  <a:lnTo>
                    <a:pt x="55257" y="898893"/>
                  </a:lnTo>
                  <a:lnTo>
                    <a:pt x="55257" y="1178217"/>
                  </a:lnTo>
                  <a:lnTo>
                    <a:pt x="0" y="1178267"/>
                  </a:lnTo>
                  <a:lnTo>
                    <a:pt x="0" y="1192987"/>
                  </a:lnTo>
                  <a:lnTo>
                    <a:pt x="55257" y="1192987"/>
                  </a:lnTo>
                  <a:lnTo>
                    <a:pt x="55257" y="1193444"/>
                  </a:lnTo>
                  <a:lnTo>
                    <a:pt x="55257" y="1472768"/>
                  </a:lnTo>
                  <a:lnTo>
                    <a:pt x="0" y="1472831"/>
                  </a:lnTo>
                  <a:lnTo>
                    <a:pt x="0" y="1487563"/>
                  </a:lnTo>
                  <a:lnTo>
                    <a:pt x="55257" y="1487563"/>
                  </a:lnTo>
                  <a:lnTo>
                    <a:pt x="55257" y="1488008"/>
                  </a:lnTo>
                  <a:lnTo>
                    <a:pt x="62636" y="1488008"/>
                  </a:lnTo>
                  <a:lnTo>
                    <a:pt x="62636" y="1487563"/>
                  </a:lnTo>
                  <a:lnTo>
                    <a:pt x="70002" y="1487563"/>
                  </a:lnTo>
                  <a:lnTo>
                    <a:pt x="1543710" y="1487563"/>
                  </a:lnTo>
                  <a:lnTo>
                    <a:pt x="1543710" y="14728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561223" y="4024309"/>
              <a:ext cx="0" cy="586740"/>
            </a:xfrm>
            <a:custGeom>
              <a:avLst/>
              <a:gdLst/>
              <a:ahLst/>
              <a:cxnLst/>
              <a:rect l="l" t="t" r="r" b="b"/>
              <a:pathLst>
                <a:path h="586739">
                  <a:moveTo>
                    <a:pt x="0" y="0"/>
                  </a:moveTo>
                  <a:lnTo>
                    <a:pt x="0" y="293312"/>
                  </a:lnTo>
                </a:path>
                <a:path h="586739">
                  <a:moveTo>
                    <a:pt x="0" y="293312"/>
                  </a:moveTo>
                  <a:lnTo>
                    <a:pt x="0" y="586655"/>
                  </a:lnTo>
                </a:path>
              </a:pathLst>
            </a:custGeom>
            <a:ln w="7366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523152" y="4024309"/>
              <a:ext cx="76200" cy="586740"/>
            </a:xfrm>
            <a:custGeom>
              <a:avLst/>
              <a:gdLst/>
              <a:ahLst/>
              <a:cxnLst/>
              <a:rect l="l" t="t" r="r" b="b"/>
              <a:pathLst>
                <a:path w="76200" h="586739">
                  <a:moveTo>
                    <a:pt x="0" y="0"/>
                  </a:moveTo>
                  <a:lnTo>
                    <a:pt x="76141" y="0"/>
                  </a:lnTo>
                </a:path>
                <a:path w="76200" h="586739">
                  <a:moveTo>
                    <a:pt x="0" y="586655"/>
                  </a:moveTo>
                  <a:lnTo>
                    <a:pt x="76142" y="586655"/>
                  </a:lnTo>
                </a:path>
              </a:pathLst>
            </a:custGeom>
            <a:ln w="7366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531749" y="4084451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29474" y="0"/>
                  </a:moveTo>
                  <a:lnTo>
                    <a:pt x="18004" y="2315"/>
                  </a:lnTo>
                  <a:lnTo>
                    <a:pt x="8635" y="8629"/>
                  </a:lnTo>
                  <a:lnTo>
                    <a:pt x="2317" y="17993"/>
                  </a:lnTo>
                  <a:lnTo>
                    <a:pt x="0" y="29457"/>
                  </a:lnTo>
                  <a:lnTo>
                    <a:pt x="2317" y="40920"/>
                  </a:lnTo>
                  <a:lnTo>
                    <a:pt x="8635" y="50284"/>
                  </a:lnTo>
                  <a:lnTo>
                    <a:pt x="18004" y="56598"/>
                  </a:lnTo>
                  <a:lnTo>
                    <a:pt x="29474" y="58914"/>
                  </a:lnTo>
                  <a:lnTo>
                    <a:pt x="40944" y="56598"/>
                  </a:lnTo>
                  <a:lnTo>
                    <a:pt x="50313" y="50284"/>
                  </a:lnTo>
                  <a:lnTo>
                    <a:pt x="56631" y="40920"/>
                  </a:lnTo>
                  <a:lnTo>
                    <a:pt x="58948" y="29457"/>
                  </a:lnTo>
                  <a:lnTo>
                    <a:pt x="56631" y="17993"/>
                  </a:lnTo>
                  <a:lnTo>
                    <a:pt x="50313" y="8630"/>
                  </a:lnTo>
                  <a:lnTo>
                    <a:pt x="40944" y="2315"/>
                  </a:lnTo>
                  <a:lnTo>
                    <a:pt x="29474" y="0"/>
                  </a:lnTo>
                  <a:close/>
                </a:path>
              </a:pathLst>
            </a:custGeom>
            <a:solidFill>
              <a:srgbClr val="AC0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531749" y="4084451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58948" y="29457"/>
                  </a:moveTo>
                  <a:lnTo>
                    <a:pt x="56631" y="40920"/>
                  </a:lnTo>
                  <a:lnTo>
                    <a:pt x="50313" y="50284"/>
                  </a:lnTo>
                  <a:lnTo>
                    <a:pt x="40944" y="56598"/>
                  </a:lnTo>
                  <a:lnTo>
                    <a:pt x="29474" y="58914"/>
                  </a:lnTo>
                  <a:lnTo>
                    <a:pt x="18004" y="56598"/>
                  </a:lnTo>
                  <a:lnTo>
                    <a:pt x="8635" y="50284"/>
                  </a:lnTo>
                  <a:lnTo>
                    <a:pt x="2317" y="40920"/>
                  </a:lnTo>
                  <a:lnTo>
                    <a:pt x="0" y="29457"/>
                  </a:lnTo>
                  <a:lnTo>
                    <a:pt x="2317" y="17993"/>
                  </a:lnTo>
                  <a:lnTo>
                    <a:pt x="8635" y="8629"/>
                  </a:lnTo>
                  <a:lnTo>
                    <a:pt x="18004" y="2315"/>
                  </a:lnTo>
                  <a:lnTo>
                    <a:pt x="29474" y="0"/>
                  </a:lnTo>
                  <a:lnTo>
                    <a:pt x="40944" y="2315"/>
                  </a:lnTo>
                  <a:lnTo>
                    <a:pt x="50313" y="8630"/>
                  </a:lnTo>
                  <a:lnTo>
                    <a:pt x="56631" y="17993"/>
                  </a:lnTo>
                  <a:lnTo>
                    <a:pt x="58948" y="29457"/>
                  </a:lnTo>
                  <a:close/>
                </a:path>
              </a:pathLst>
            </a:custGeom>
            <a:ln w="3175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531749" y="4154411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29474" y="0"/>
                  </a:moveTo>
                  <a:lnTo>
                    <a:pt x="18004" y="2315"/>
                  </a:lnTo>
                  <a:lnTo>
                    <a:pt x="8635" y="8629"/>
                  </a:lnTo>
                  <a:lnTo>
                    <a:pt x="2317" y="17993"/>
                  </a:lnTo>
                  <a:lnTo>
                    <a:pt x="0" y="29457"/>
                  </a:lnTo>
                  <a:lnTo>
                    <a:pt x="2317" y="40920"/>
                  </a:lnTo>
                  <a:lnTo>
                    <a:pt x="8635" y="50284"/>
                  </a:lnTo>
                  <a:lnTo>
                    <a:pt x="18004" y="56598"/>
                  </a:lnTo>
                  <a:lnTo>
                    <a:pt x="29474" y="58914"/>
                  </a:lnTo>
                  <a:lnTo>
                    <a:pt x="40944" y="56598"/>
                  </a:lnTo>
                  <a:lnTo>
                    <a:pt x="50313" y="50284"/>
                  </a:lnTo>
                  <a:lnTo>
                    <a:pt x="56631" y="40920"/>
                  </a:lnTo>
                  <a:lnTo>
                    <a:pt x="58948" y="29457"/>
                  </a:lnTo>
                  <a:lnTo>
                    <a:pt x="56631" y="17993"/>
                  </a:lnTo>
                  <a:lnTo>
                    <a:pt x="50313" y="8630"/>
                  </a:lnTo>
                  <a:lnTo>
                    <a:pt x="40944" y="2315"/>
                  </a:lnTo>
                  <a:lnTo>
                    <a:pt x="29474" y="0"/>
                  </a:lnTo>
                  <a:close/>
                </a:path>
              </a:pathLst>
            </a:custGeom>
            <a:solidFill>
              <a:srgbClr val="AC0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531749" y="4154411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58948" y="29457"/>
                  </a:moveTo>
                  <a:lnTo>
                    <a:pt x="56631" y="40920"/>
                  </a:lnTo>
                  <a:lnTo>
                    <a:pt x="50313" y="50284"/>
                  </a:lnTo>
                  <a:lnTo>
                    <a:pt x="40944" y="56598"/>
                  </a:lnTo>
                  <a:lnTo>
                    <a:pt x="29474" y="58914"/>
                  </a:lnTo>
                  <a:lnTo>
                    <a:pt x="18004" y="56598"/>
                  </a:lnTo>
                  <a:lnTo>
                    <a:pt x="8635" y="50284"/>
                  </a:lnTo>
                  <a:lnTo>
                    <a:pt x="2317" y="40920"/>
                  </a:lnTo>
                  <a:lnTo>
                    <a:pt x="0" y="29457"/>
                  </a:lnTo>
                  <a:lnTo>
                    <a:pt x="2317" y="17993"/>
                  </a:lnTo>
                  <a:lnTo>
                    <a:pt x="8635" y="8629"/>
                  </a:lnTo>
                  <a:lnTo>
                    <a:pt x="18004" y="2315"/>
                  </a:lnTo>
                  <a:lnTo>
                    <a:pt x="29474" y="0"/>
                  </a:lnTo>
                  <a:lnTo>
                    <a:pt x="40944" y="2315"/>
                  </a:lnTo>
                  <a:lnTo>
                    <a:pt x="50313" y="8630"/>
                  </a:lnTo>
                  <a:lnTo>
                    <a:pt x="56631" y="17993"/>
                  </a:lnTo>
                  <a:lnTo>
                    <a:pt x="58948" y="29457"/>
                  </a:lnTo>
                  <a:close/>
                </a:path>
              </a:pathLst>
            </a:custGeom>
            <a:ln w="3175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531749" y="4624466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29474" y="0"/>
                  </a:moveTo>
                  <a:lnTo>
                    <a:pt x="18004" y="2315"/>
                  </a:lnTo>
                  <a:lnTo>
                    <a:pt x="8635" y="8629"/>
                  </a:lnTo>
                  <a:lnTo>
                    <a:pt x="2317" y="17993"/>
                  </a:lnTo>
                  <a:lnTo>
                    <a:pt x="0" y="29457"/>
                  </a:lnTo>
                  <a:lnTo>
                    <a:pt x="2317" y="40924"/>
                  </a:lnTo>
                  <a:lnTo>
                    <a:pt x="8635" y="50287"/>
                  </a:lnTo>
                  <a:lnTo>
                    <a:pt x="18004" y="56599"/>
                  </a:lnTo>
                  <a:lnTo>
                    <a:pt x="29474" y="58914"/>
                  </a:lnTo>
                  <a:lnTo>
                    <a:pt x="40944" y="56599"/>
                  </a:lnTo>
                  <a:lnTo>
                    <a:pt x="50313" y="50287"/>
                  </a:lnTo>
                  <a:lnTo>
                    <a:pt x="56631" y="40924"/>
                  </a:lnTo>
                  <a:lnTo>
                    <a:pt x="58948" y="29457"/>
                  </a:lnTo>
                  <a:lnTo>
                    <a:pt x="56631" y="17993"/>
                  </a:lnTo>
                  <a:lnTo>
                    <a:pt x="50313" y="8630"/>
                  </a:lnTo>
                  <a:lnTo>
                    <a:pt x="40944" y="2315"/>
                  </a:lnTo>
                  <a:lnTo>
                    <a:pt x="29474" y="0"/>
                  </a:lnTo>
                  <a:close/>
                </a:path>
              </a:pathLst>
            </a:custGeom>
            <a:solidFill>
              <a:srgbClr val="AC0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531749" y="4624466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58948" y="29457"/>
                  </a:moveTo>
                  <a:lnTo>
                    <a:pt x="56631" y="40924"/>
                  </a:lnTo>
                  <a:lnTo>
                    <a:pt x="50313" y="50287"/>
                  </a:lnTo>
                  <a:lnTo>
                    <a:pt x="40944" y="56599"/>
                  </a:lnTo>
                  <a:lnTo>
                    <a:pt x="29474" y="58914"/>
                  </a:lnTo>
                  <a:lnTo>
                    <a:pt x="18004" y="56599"/>
                  </a:lnTo>
                  <a:lnTo>
                    <a:pt x="8635" y="50287"/>
                  </a:lnTo>
                  <a:lnTo>
                    <a:pt x="2317" y="40924"/>
                  </a:lnTo>
                  <a:lnTo>
                    <a:pt x="0" y="29457"/>
                  </a:lnTo>
                  <a:lnTo>
                    <a:pt x="2317" y="17993"/>
                  </a:lnTo>
                  <a:lnTo>
                    <a:pt x="8635" y="8629"/>
                  </a:lnTo>
                  <a:lnTo>
                    <a:pt x="18004" y="2315"/>
                  </a:lnTo>
                  <a:lnTo>
                    <a:pt x="29474" y="0"/>
                  </a:lnTo>
                  <a:lnTo>
                    <a:pt x="40944" y="2315"/>
                  </a:lnTo>
                  <a:lnTo>
                    <a:pt x="50313" y="8630"/>
                  </a:lnTo>
                  <a:lnTo>
                    <a:pt x="56631" y="17993"/>
                  </a:lnTo>
                  <a:lnTo>
                    <a:pt x="58948" y="29457"/>
                  </a:lnTo>
                  <a:close/>
                </a:path>
              </a:pathLst>
            </a:custGeom>
            <a:ln w="3175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329113" y="4062358"/>
              <a:ext cx="0" cy="565150"/>
            </a:xfrm>
            <a:custGeom>
              <a:avLst/>
              <a:gdLst/>
              <a:ahLst/>
              <a:cxnLst/>
              <a:rect l="l" t="t" r="r" b="b"/>
              <a:pathLst>
                <a:path h="565150">
                  <a:moveTo>
                    <a:pt x="0" y="0"/>
                  </a:moveTo>
                  <a:lnTo>
                    <a:pt x="0" y="282266"/>
                  </a:lnTo>
                </a:path>
                <a:path h="565150">
                  <a:moveTo>
                    <a:pt x="0" y="282266"/>
                  </a:moveTo>
                  <a:lnTo>
                    <a:pt x="0" y="564563"/>
                  </a:lnTo>
                </a:path>
              </a:pathLst>
            </a:custGeom>
            <a:ln w="7366">
              <a:solidFill>
                <a:srgbClr val="00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291042" y="4062358"/>
              <a:ext cx="76200" cy="565150"/>
            </a:xfrm>
            <a:custGeom>
              <a:avLst/>
              <a:gdLst/>
              <a:ahLst/>
              <a:cxnLst/>
              <a:rect l="l" t="t" r="r" b="b"/>
              <a:pathLst>
                <a:path w="76200" h="565150">
                  <a:moveTo>
                    <a:pt x="0" y="0"/>
                  </a:moveTo>
                  <a:lnTo>
                    <a:pt x="76141" y="0"/>
                  </a:lnTo>
                </a:path>
                <a:path w="76200" h="565150">
                  <a:moveTo>
                    <a:pt x="0" y="564563"/>
                  </a:moveTo>
                  <a:lnTo>
                    <a:pt x="76142" y="564563"/>
                  </a:lnTo>
                </a:path>
              </a:pathLst>
            </a:custGeom>
            <a:ln w="7366">
              <a:solidFill>
                <a:srgbClr val="00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251743" y="4127409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29474" y="0"/>
                  </a:moveTo>
                  <a:lnTo>
                    <a:pt x="18004" y="2315"/>
                  </a:lnTo>
                  <a:lnTo>
                    <a:pt x="8635" y="8629"/>
                  </a:lnTo>
                  <a:lnTo>
                    <a:pt x="2317" y="17993"/>
                  </a:lnTo>
                  <a:lnTo>
                    <a:pt x="0" y="29457"/>
                  </a:lnTo>
                  <a:lnTo>
                    <a:pt x="2317" y="40920"/>
                  </a:lnTo>
                  <a:lnTo>
                    <a:pt x="8635" y="50284"/>
                  </a:lnTo>
                  <a:lnTo>
                    <a:pt x="18004" y="56598"/>
                  </a:lnTo>
                  <a:lnTo>
                    <a:pt x="29474" y="58914"/>
                  </a:lnTo>
                  <a:lnTo>
                    <a:pt x="40944" y="56598"/>
                  </a:lnTo>
                  <a:lnTo>
                    <a:pt x="50313" y="50284"/>
                  </a:lnTo>
                  <a:lnTo>
                    <a:pt x="56631" y="40920"/>
                  </a:lnTo>
                  <a:lnTo>
                    <a:pt x="58948" y="29457"/>
                  </a:lnTo>
                  <a:lnTo>
                    <a:pt x="56631" y="17993"/>
                  </a:lnTo>
                  <a:lnTo>
                    <a:pt x="50313" y="8630"/>
                  </a:lnTo>
                  <a:lnTo>
                    <a:pt x="40944" y="2315"/>
                  </a:lnTo>
                  <a:lnTo>
                    <a:pt x="29474" y="0"/>
                  </a:lnTo>
                  <a:close/>
                </a:path>
              </a:pathLst>
            </a:custGeom>
            <a:solidFill>
              <a:srgbClr val="00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251743" y="4127409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58948" y="29457"/>
                  </a:moveTo>
                  <a:lnTo>
                    <a:pt x="56631" y="40920"/>
                  </a:lnTo>
                  <a:lnTo>
                    <a:pt x="50313" y="50284"/>
                  </a:lnTo>
                  <a:lnTo>
                    <a:pt x="40944" y="56598"/>
                  </a:lnTo>
                  <a:lnTo>
                    <a:pt x="29474" y="58914"/>
                  </a:lnTo>
                  <a:lnTo>
                    <a:pt x="18004" y="56598"/>
                  </a:lnTo>
                  <a:lnTo>
                    <a:pt x="8635" y="50284"/>
                  </a:lnTo>
                  <a:lnTo>
                    <a:pt x="2317" y="40920"/>
                  </a:lnTo>
                  <a:lnTo>
                    <a:pt x="0" y="29457"/>
                  </a:lnTo>
                  <a:lnTo>
                    <a:pt x="2317" y="17993"/>
                  </a:lnTo>
                  <a:lnTo>
                    <a:pt x="8635" y="8629"/>
                  </a:lnTo>
                  <a:lnTo>
                    <a:pt x="18004" y="2315"/>
                  </a:lnTo>
                  <a:lnTo>
                    <a:pt x="29474" y="0"/>
                  </a:lnTo>
                  <a:lnTo>
                    <a:pt x="40944" y="2315"/>
                  </a:lnTo>
                  <a:lnTo>
                    <a:pt x="50313" y="8630"/>
                  </a:lnTo>
                  <a:lnTo>
                    <a:pt x="56631" y="17993"/>
                  </a:lnTo>
                  <a:lnTo>
                    <a:pt x="58948" y="29457"/>
                  </a:lnTo>
                  <a:close/>
                </a:path>
              </a:pathLst>
            </a:custGeom>
            <a:ln w="3175">
              <a:solidFill>
                <a:srgbClr val="00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347535" y="4177731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29474" y="0"/>
                  </a:moveTo>
                  <a:lnTo>
                    <a:pt x="18004" y="2315"/>
                  </a:lnTo>
                  <a:lnTo>
                    <a:pt x="8635" y="8629"/>
                  </a:lnTo>
                  <a:lnTo>
                    <a:pt x="2317" y="17993"/>
                  </a:lnTo>
                  <a:lnTo>
                    <a:pt x="0" y="29457"/>
                  </a:lnTo>
                  <a:lnTo>
                    <a:pt x="2317" y="40920"/>
                  </a:lnTo>
                  <a:lnTo>
                    <a:pt x="8635" y="50284"/>
                  </a:lnTo>
                  <a:lnTo>
                    <a:pt x="18004" y="56598"/>
                  </a:lnTo>
                  <a:lnTo>
                    <a:pt x="29474" y="58914"/>
                  </a:lnTo>
                  <a:lnTo>
                    <a:pt x="40944" y="56598"/>
                  </a:lnTo>
                  <a:lnTo>
                    <a:pt x="50313" y="50284"/>
                  </a:lnTo>
                  <a:lnTo>
                    <a:pt x="56631" y="40920"/>
                  </a:lnTo>
                  <a:lnTo>
                    <a:pt x="58948" y="29457"/>
                  </a:lnTo>
                  <a:lnTo>
                    <a:pt x="56631" y="17993"/>
                  </a:lnTo>
                  <a:lnTo>
                    <a:pt x="50313" y="8630"/>
                  </a:lnTo>
                  <a:lnTo>
                    <a:pt x="40944" y="2315"/>
                  </a:lnTo>
                  <a:lnTo>
                    <a:pt x="29474" y="0"/>
                  </a:lnTo>
                  <a:close/>
                </a:path>
              </a:pathLst>
            </a:custGeom>
            <a:solidFill>
              <a:srgbClr val="00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347535" y="4177731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58948" y="29457"/>
                  </a:moveTo>
                  <a:lnTo>
                    <a:pt x="56631" y="40920"/>
                  </a:lnTo>
                  <a:lnTo>
                    <a:pt x="50313" y="50284"/>
                  </a:lnTo>
                  <a:lnTo>
                    <a:pt x="40944" y="56598"/>
                  </a:lnTo>
                  <a:lnTo>
                    <a:pt x="29474" y="58914"/>
                  </a:lnTo>
                  <a:lnTo>
                    <a:pt x="18004" y="56598"/>
                  </a:lnTo>
                  <a:lnTo>
                    <a:pt x="8635" y="50284"/>
                  </a:lnTo>
                  <a:lnTo>
                    <a:pt x="2317" y="40920"/>
                  </a:lnTo>
                  <a:lnTo>
                    <a:pt x="0" y="29457"/>
                  </a:lnTo>
                  <a:lnTo>
                    <a:pt x="2317" y="17993"/>
                  </a:lnTo>
                  <a:lnTo>
                    <a:pt x="8635" y="8629"/>
                  </a:lnTo>
                  <a:lnTo>
                    <a:pt x="18004" y="2315"/>
                  </a:lnTo>
                  <a:lnTo>
                    <a:pt x="29474" y="0"/>
                  </a:lnTo>
                  <a:lnTo>
                    <a:pt x="40944" y="2315"/>
                  </a:lnTo>
                  <a:lnTo>
                    <a:pt x="50313" y="8630"/>
                  </a:lnTo>
                  <a:lnTo>
                    <a:pt x="56631" y="17993"/>
                  </a:lnTo>
                  <a:lnTo>
                    <a:pt x="58948" y="29457"/>
                  </a:lnTo>
                  <a:close/>
                </a:path>
              </a:pathLst>
            </a:custGeom>
            <a:ln w="3175">
              <a:solidFill>
                <a:srgbClr val="00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299639" y="463919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29474" y="0"/>
                  </a:moveTo>
                  <a:lnTo>
                    <a:pt x="18004" y="2315"/>
                  </a:lnTo>
                  <a:lnTo>
                    <a:pt x="8635" y="8629"/>
                  </a:lnTo>
                  <a:lnTo>
                    <a:pt x="2317" y="17993"/>
                  </a:lnTo>
                  <a:lnTo>
                    <a:pt x="0" y="29457"/>
                  </a:lnTo>
                  <a:lnTo>
                    <a:pt x="2317" y="40924"/>
                  </a:lnTo>
                  <a:lnTo>
                    <a:pt x="8635" y="50287"/>
                  </a:lnTo>
                  <a:lnTo>
                    <a:pt x="18004" y="56599"/>
                  </a:lnTo>
                  <a:lnTo>
                    <a:pt x="29474" y="58914"/>
                  </a:lnTo>
                  <a:lnTo>
                    <a:pt x="40944" y="56599"/>
                  </a:lnTo>
                  <a:lnTo>
                    <a:pt x="50313" y="50287"/>
                  </a:lnTo>
                  <a:lnTo>
                    <a:pt x="56631" y="40924"/>
                  </a:lnTo>
                  <a:lnTo>
                    <a:pt x="58948" y="29457"/>
                  </a:lnTo>
                  <a:lnTo>
                    <a:pt x="56631" y="17993"/>
                  </a:lnTo>
                  <a:lnTo>
                    <a:pt x="50313" y="8630"/>
                  </a:lnTo>
                  <a:lnTo>
                    <a:pt x="40944" y="2315"/>
                  </a:lnTo>
                  <a:lnTo>
                    <a:pt x="29474" y="0"/>
                  </a:lnTo>
                  <a:close/>
                </a:path>
              </a:pathLst>
            </a:custGeom>
            <a:solidFill>
              <a:srgbClr val="00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299639" y="4639195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58948" y="29457"/>
                  </a:moveTo>
                  <a:lnTo>
                    <a:pt x="56631" y="40924"/>
                  </a:lnTo>
                  <a:lnTo>
                    <a:pt x="50313" y="50287"/>
                  </a:lnTo>
                  <a:lnTo>
                    <a:pt x="40944" y="56599"/>
                  </a:lnTo>
                  <a:lnTo>
                    <a:pt x="29474" y="58914"/>
                  </a:lnTo>
                  <a:lnTo>
                    <a:pt x="18004" y="56599"/>
                  </a:lnTo>
                  <a:lnTo>
                    <a:pt x="8635" y="50287"/>
                  </a:lnTo>
                  <a:lnTo>
                    <a:pt x="2317" y="40924"/>
                  </a:lnTo>
                  <a:lnTo>
                    <a:pt x="0" y="29457"/>
                  </a:lnTo>
                  <a:lnTo>
                    <a:pt x="2317" y="17993"/>
                  </a:lnTo>
                  <a:lnTo>
                    <a:pt x="8635" y="8629"/>
                  </a:lnTo>
                  <a:lnTo>
                    <a:pt x="18004" y="2315"/>
                  </a:lnTo>
                  <a:lnTo>
                    <a:pt x="29474" y="0"/>
                  </a:lnTo>
                  <a:lnTo>
                    <a:pt x="40944" y="2315"/>
                  </a:lnTo>
                  <a:lnTo>
                    <a:pt x="50313" y="8630"/>
                  </a:lnTo>
                  <a:lnTo>
                    <a:pt x="56631" y="17993"/>
                  </a:lnTo>
                  <a:lnTo>
                    <a:pt x="58948" y="29457"/>
                  </a:lnTo>
                  <a:close/>
                </a:path>
              </a:pathLst>
            </a:custGeom>
            <a:ln w="3175">
              <a:solidFill>
                <a:srgbClr val="00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18917" y="4405277"/>
              <a:ext cx="156172" cy="15976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6808" y="4546425"/>
              <a:ext cx="156172" cy="78757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54698" y="4156150"/>
              <a:ext cx="156172" cy="132731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22588" y="4726850"/>
              <a:ext cx="156172" cy="11189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400674" y="3842657"/>
              <a:ext cx="203200" cy="15240"/>
            </a:xfrm>
            <a:custGeom>
              <a:avLst/>
              <a:gdLst/>
              <a:ahLst/>
              <a:cxnLst/>
              <a:rect l="l" t="t" r="r" b="b"/>
              <a:pathLst>
                <a:path w="203200" h="15239">
                  <a:moveTo>
                    <a:pt x="202635" y="0"/>
                  </a:moveTo>
                  <a:lnTo>
                    <a:pt x="0" y="0"/>
                  </a:lnTo>
                  <a:lnTo>
                    <a:pt x="0" y="14728"/>
                  </a:lnTo>
                  <a:lnTo>
                    <a:pt x="202635" y="14728"/>
                  </a:lnTo>
                  <a:lnTo>
                    <a:pt x="2026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4012171" y="3346885"/>
            <a:ext cx="49292" cy="82924"/>
          </a:xfrm>
          <a:prstGeom prst="rect">
            <a:avLst/>
          </a:prstGeom>
        </p:spPr>
        <p:txBody>
          <a:bodyPr vert="horz" wrap="square" lIns="0" tIns="9287" rIns="0" bIns="0" rtlCol="0">
            <a:spAutoFit/>
          </a:bodyPr>
          <a:lstStyle/>
          <a:p>
            <a:pPr marL="7144">
              <a:spcBef>
                <a:spcPts val="73"/>
              </a:spcBef>
            </a:pPr>
            <a:r>
              <a:rPr sz="478" b="1" spc="-28" dirty="0">
                <a:latin typeface="Arial"/>
                <a:cs typeface="Arial"/>
              </a:rPr>
              <a:t>0</a:t>
            </a:r>
            <a:endParaRPr sz="478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942244" y="3181192"/>
            <a:ext cx="119301" cy="82924"/>
          </a:xfrm>
          <a:prstGeom prst="rect">
            <a:avLst/>
          </a:prstGeom>
        </p:spPr>
        <p:txBody>
          <a:bodyPr vert="horz" wrap="square" lIns="0" tIns="9287" rIns="0" bIns="0" rtlCol="0">
            <a:spAutoFit/>
          </a:bodyPr>
          <a:lstStyle/>
          <a:p>
            <a:pPr marL="7144">
              <a:spcBef>
                <a:spcPts val="73"/>
              </a:spcBef>
            </a:pPr>
            <a:r>
              <a:rPr sz="478" b="1" spc="-14" dirty="0">
                <a:latin typeface="Arial"/>
                <a:cs typeface="Arial"/>
              </a:rPr>
              <a:t>200</a:t>
            </a:r>
            <a:endParaRPr sz="478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942244" y="3015490"/>
            <a:ext cx="119301" cy="82924"/>
          </a:xfrm>
          <a:prstGeom prst="rect">
            <a:avLst/>
          </a:prstGeom>
        </p:spPr>
        <p:txBody>
          <a:bodyPr vert="horz" wrap="square" lIns="0" tIns="9287" rIns="0" bIns="0" rtlCol="0">
            <a:spAutoFit/>
          </a:bodyPr>
          <a:lstStyle/>
          <a:p>
            <a:pPr marL="7144">
              <a:spcBef>
                <a:spcPts val="73"/>
              </a:spcBef>
            </a:pPr>
            <a:r>
              <a:rPr sz="478" b="1" spc="-14" dirty="0">
                <a:latin typeface="Arial"/>
                <a:cs typeface="Arial"/>
              </a:rPr>
              <a:t>400</a:t>
            </a:r>
            <a:endParaRPr sz="478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42244" y="2849800"/>
            <a:ext cx="119301" cy="82924"/>
          </a:xfrm>
          <a:prstGeom prst="rect">
            <a:avLst/>
          </a:prstGeom>
        </p:spPr>
        <p:txBody>
          <a:bodyPr vert="horz" wrap="square" lIns="0" tIns="9287" rIns="0" bIns="0" rtlCol="0">
            <a:spAutoFit/>
          </a:bodyPr>
          <a:lstStyle/>
          <a:p>
            <a:pPr marL="7144">
              <a:spcBef>
                <a:spcPts val="73"/>
              </a:spcBef>
            </a:pPr>
            <a:r>
              <a:rPr sz="478" b="1" spc="-14" dirty="0">
                <a:latin typeface="Arial"/>
                <a:cs typeface="Arial"/>
              </a:rPr>
              <a:t>600</a:t>
            </a:r>
            <a:endParaRPr sz="478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942244" y="2684115"/>
            <a:ext cx="119301" cy="82924"/>
          </a:xfrm>
          <a:prstGeom prst="rect">
            <a:avLst/>
          </a:prstGeom>
        </p:spPr>
        <p:txBody>
          <a:bodyPr vert="horz" wrap="square" lIns="0" tIns="9287" rIns="0" bIns="0" rtlCol="0">
            <a:spAutoFit/>
          </a:bodyPr>
          <a:lstStyle/>
          <a:p>
            <a:pPr marL="7144">
              <a:spcBef>
                <a:spcPts val="73"/>
              </a:spcBef>
            </a:pPr>
            <a:r>
              <a:rPr sz="478" b="1" spc="-14" dirty="0">
                <a:latin typeface="Arial"/>
                <a:cs typeface="Arial"/>
              </a:rPr>
              <a:t>800</a:t>
            </a:r>
            <a:endParaRPr sz="478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907283" y="2518419"/>
            <a:ext cx="154305" cy="82924"/>
          </a:xfrm>
          <a:prstGeom prst="rect">
            <a:avLst/>
          </a:prstGeom>
        </p:spPr>
        <p:txBody>
          <a:bodyPr vert="horz" wrap="square" lIns="0" tIns="9287" rIns="0" bIns="0" rtlCol="0">
            <a:spAutoFit/>
          </a:bodyPr>
          <a:lstStyle/>
          <a:p>
            <a:pPr marL="7144">
              <a:spcBef>
                <a:spcPts val="73"/>
              </a:spcBef>
            </a:pPr>
            <a:r>
              <a:rPr sz="478" b="1" spc="-11" dirty="0">
                <a:latin typeface="Arial"/>
                <a:cs typeface="Arial"/>
              </a:rPr>
              <a:t>1000</a:t>
            </a:r>
            <a:endParaRPr sz="478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751372" y="2811266"/>
            <a:ext cx="69250" cy="334685"/>
          </a:xfrm>
          <a:prstGeom prst="rect">
            <a:avLst/>
          </a:prstGeom>
        </p:spPr>
        <p:txBody>
          <a:bodyPr vert="vert270" wrap="square" lIns="0" tIns="1786" rIns="0" bIns="0" rtlCol="0">
            <a:spAutoFit/>
          </a:bodyPr>
          <a:lstStyle/>
          <a:p>
            <a:pPr marL="7144">
              <a:spcBef>
                <a:spcPts val="14"/>
              </a:spcBef>
            </a:pPr>
            <a:r>
              <a:rPr sz="450" b="1" dirty="0">
                <a:latin typeface="Arial"/>
                <a:cs typeface="Arial"/>
              </a:rPr>
              <a:t>MFI</a:t>
            </a:r>
            <a:r>
              <a:rPr sz="450" b="1" spc="-6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(PD-</a:t>
            </a:r>
            <a:r>
              <a:rPr sz="450" b="1" spc="-14" dirty="0">
                <a:latin typeface="Arial"/>
                <a:cs typeface="Arial"/>
              </a:rPr>
              <a:t>L1)</a:t>
            </a:r>
            <a:endParaRPr sz="45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186126" y="2547819"/>
            <a:ext cx="118229" cy="73249"/>
          </a:xfrm>
          <a:prstGeom prst="rect">
            <a:avLst/>
          </a:prstGeom>
        </p:spPr>
        <p:txBody>
          <a:bodyPr vert="horz" wrap="square" lIns="0" tIns="8215" rIns="0" bIns="0" rtlCol="0">
            <a:spAutoFit/>
          </a:bodyPr>
          <a:lstStyle/>
          <a:p>
            <a:pPr marL="7144">
              <a:spcBef>
                <a:spcPts val="64"/>
              </a:spcBef>
            </a:pPr>
            <a:r>
              <a:rPr sz="422" spc="17" dirty="0">
                <a:latin typeface="Segoe UI Symbol"/>
                <a:cs typeface="Arial" panose="020B0604020202020204" pitchFamily="34" charset="0"/>
              </a:rPr>
              <a:t>✱✱</a:t>
            </a:r>
            <a:endParaRPr sz="422">
              <a:latin typeface="Segoe UI Symbol"/>
              <a:cs typeface="Arial" panose="020B0604020202020204" pitchFamily="34" charset="0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315398" y="2466073"/>
            <a:ext cx="522565" cy="8573"/>
          </a:xfrm>
          <a:custGeom>
            <a:avLst/>
            <a:gdLst/>
            <a:ahLst/>
            <a:cxnLst/>
            <a:rect l="l" t="t" r="r" b="b"/>
            <a:pathLst>
              <a:path w="929004" h="15239">
                <a:moveTo>
                  <a:pt x="928439" y="0"/>
                </a:moveTo>
                <a:lnTo>
                  <a:pt x="0" y="0"/>
                </a:lnTo>
                <a:lnTo>
                  <a:pt x="0" y="14728"/>
                </a:lnTo>
                <a:lnTo>
                  <a:pt x="928439" y="14728"/>
                </a:lnTo>
                <a:lnTo>
                  <a:pt x="9284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331977" y="2640745"/>
            <a:ext cx="375404" cy="8573"/>
          </a:xfrm>
          <a:custGeom>
            <a:avLst/>
            <a:gdLst/>
            <a:ahLst/>
            <a:cxnLst/>
            <a:rect l="l" t="t" r="r" b="b"/>
            <a:pathLst>
              <a:path w="667384" h="15239">
                <a:moveTo>
                  <a:pt x="666854" y="0"/>
                </a:moveTo>
                <a:lnTo>
                  <a:pt x="0" y="0"/>
                </a:lnTo>
                <a:lnTo>
                  <a:pt x="0" y="14728"/>
                </a:lnTo>
                <a:lnTo>
                  <a:pt x="666855" y="14728"/>
                </a:lnTo>
                <a:lnTo>
                  <a:pt x="6668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475428" y="2529351"/>
            <a:ext cx="87511" cy="90497"/>
          </a:xfrm>
          <a:prstGeom prst="rect">
            <a:avLst/>
          </a:prstGeom>
        </p:spPr>
        <p:txBody>
          <a:bodyPr vert="horz" wrap="square" lIns="0" tIns="8215" rIns="0" bIns="0" rtlCol="0">
            <a:spAutoFit/>
          </a:bodyPr>
          <a:lstStyle/>
          <a:p>
            <a:pPr marL="7144">
              <a:spcBef>
                <a:spcPts val="64"/>
              </a:spcBef>
            </a:pPr>
            <a:r>
              <a:rPr sz="534" spc="-14" dirty="0">
                <a:latin typeface="Arial MT"/>
                <a:cs typeface="Arial" panose="020B0604020202020204" pitchFamily="34" charset="0"/>
              </a:rPr>
              <a:t>ns</a:t>
            </a:r>
            <a:endParaRPr sz="534">
              <a:latin typeface="Arial MT"/>
              <a:cs typeface="Arial" panose="020B0604020202020204" pitchFamily="34" charset="0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842581" y="2542445"/>
            <a:ext cx="845106" cy="814745"/>
            <a:chOff x="10347777" y="3667901"/>
            <a:chExt cx="1502410" cy="1448435"/>
          </a:xfrm>
        </p:grpSpPr>
        <p:sp>
          <p:nvSpPr>
            <p:cNvPr id="63" name="object 63"/>
            <p:cNvSpPr/>
            <p:nvPr/>
          </p:nvSpPr>
          <p:spPr>
            <a:xfrm>
              <a:off x="11613189" y="4291341"/>
              <a:ext cx="151765" cy="818515"/>
            </a:xfrm>
            <a:custGeom>
              <a:avLst/>
              <a:gdLst/>
              <a:ahLst/>
              <a:cxnLst/>
              <a:rect l="l" t="t" r="r" b="b"/>
              <a:pathLst>
                <a:path w="151765" h="818514">
                  <a:moveTo>
                    <a:pt x="151753" y="0"/>
                  </a:moveTo>
                  <a:lnTo>
                    <a:pt x="0" y="0"/>
                  </a:lnTo>
                  <a:lnTo>
                    <a:pt x="0" y="818082"/>
                  </a:lnTo>
                  <a:lnTo>
                    <a:pt x="151754" y="818082"/>
                  </a:lnTo>
                  <a:lnTo>
                    <a:pt x="151753" y="0"/>
                  </a:lnTo>
                  <a:close/>
                </a:path>
              </a:pathLst>
            </a:custGeom>
            <a:solidFill>
              <a:srgbClr val="AC07E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613189" y="4291346"/>
              <a:ext cx="151130" cy="817244"/>
            </a:xfrm>
            <a:custGeom>
              <a:avLst/>
              <a:gdLst/>
              <a:ahLst/>
              <a:cxnLst/>
              <a:rect l="l" t="t" r="r" b="b"/>
              <a:pathLst>
                <a:path w="151129" h="817245">
                  <a:moveTo>
                    <a:pt x="150558" y="0"/>
                  </a:moveTo>
                  <a:lnTo>
                    <a:pt x="0" y="0"/>
                  </a:lnTo>
                  <a:lnTo>
                    <a:pt x="0" y="816888"/>
                  </a:lnTo>
                  <a:lnTo>
                    <a:pt x="21508" y="816888"/>
                  </a:lnTo>
                  <a:lnTo>
                    <a:pt x="21508" y="21497"/>
                  </a:lnTo>
                  <a:lnTo>
                    <a:pt x="10754" y="21497"/>
                  </a:lnTo>
                  <a:lnTo>
                    <a:pt x="21508" y="10748"/>
                  </a:lnTo>
                  <a:lnTo>
                    <a:pt x="150558" y="10748"/>
                  </a:lnTo>
                  <a:lnTo>
                    <a:pt x="150558" y="0"/>
                  </a:lnTo>
                  <a:close/>
                </a:path>
                <a:path w="151129" h="817245">
                  <a:moveTo>
                    <a:pt x="129050" y="10748"/>
                  </a:moveTo>
                  <a:lnTo>
                    <a:pt x="129050" y="816888"/>
                  </a:lnTo>
                  <a:lnTo>
                    <a:pt x="150559" y="816888"/>
                  </a:lnTo>
                  <a:lnTo>
                    <a:pt x="150558" y="21497"/>
                  </a:lnTo>
                  <a:lnTo>
                    <a:pt x="139804" y="21497"/>
                  </a:lnTo>
                  <a:lnTo>
                    <a:pt x="129050" y="10748"/>
                  </a:lnTo>
                  <a:close/>
                </a:path>
                <a:path w="151129" h="817245">
                  <a:moveTo>
                    <a:pt x="21508" y="10748"/>
                  </a:moveTo>
                  <a:lnTo>
                    <a:pt x="10754" y="21497"/>
                  </a:lnTo>
                  <a:lnTo>
                    <a:pt x="21508" y="21497"/>
                  </a:lnTo>
                  <a:lnTo>
                    <a:pt x="21508" y="10748"/>
                  </a:lnTo>
                  <a:close/>
                </a:path>
                <a:path w="151129" h="817245">
                  <a:moveTo>
                    <a:pt x="129050" y="10748"/>
                  </a:moveTo>
                  <a:lnTo>
                    <a:pt x="21508" y="10748"/>
                  </a:lnTo>
                  <a:lnTo>
                    <a:pt x="21508" y="21497"/>
                  </a:lnTo>
                  <a:lnTo>
                    <a:pt x="129050" y="21497"/>
                  </a:lnTo>
                  <a:lnTo>
                    <a:pt x="129050" y="10748"/>
                  </a:lnTo>
                  <a:close/>
                </a:path>
                <a:path w="151129" h="817245">
                  <a:moveTo>
                    <a:pt x="150558" y="10748"/>
                  </a:moveTo>
                  <a:lnTo>
                    <a:pt x="129050" y="10748"/>
                  </a:lnTo>
                  <a:lnTo>
                    <a:pt x="139804" y="21497"/>
                  </a:lnTo>
                  <a:lnTo>
                    <a:pt x="150558" y="21497"/>
                  </a:lnTo>
                  <a:lnTo>
                    <a:pt x="150558" y="10748"/>
                  </a:lnTo>
                  <a:close/>
                </a:path>
              </a:pathLst>
            </a:custGeom>
            <a:solidFill>
              <a:srgbClr val="AC0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1387351" y="4248347"/>
              <a:ext cx="151765" cy="861694"/>
            </a:xfrm>
            <a:custGeom>
              <a:avLst/>
              <a:gdLst/>
              <a:ahLst/>
              <a:cxnLst/>
              <a:rect l="l" t="t" r="r" b="b"/>
              <a:pathLst>
                <a:path w="151765" h="861695">
                  <a:moveTo>
                    <a:pt x="151753" y="0"/>
                  </a:moveTo>
                  <a:lnTo>
                    <a:pt x="0" y="0"/>
                  </a:lnTo>
                  <a:lnTo>
                    <a:pt x="0" y="861076"/>
                  </a:lnTo>
                  <a:lnTo>
                    <a:pt x="151754" y="861076"/>
                  </a:lnTo>
                  <a:lnTo>
                    <a:pt x="151753" y="0"/>
                  </a:lnTo>
                  <a:close/>
                </a:path>
              </a:pathLst>
            </a:custGeom>
            <a:solidFill>
              <a:srgbClr val="00C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1387351" y="4248351"/>
              <a:ext cx="151130" cy="860425"/>
            </a:xfrm>
            <a:custGeom>
              <a:avLst/>
              <a:gdLst/>
              <a:ahLst/>
              <a:cxnLst/>
              <a:rect l="l" t="t" r="r" b="b"/>
              <a:pathLst>
                <a:path w="151129" h="860425">
                  <a:moveTo>
                    <a:pt x="150558" y="0"/>
                  </a:moveTo>
                  <a:lnTo>
                    <a:pt x="0" y="0"/>
                  </a:lnTo>
                  <a:lnTo>
                    <a:pt x="0" y="859882"/>
                  </a:lnTo>
                  <a:lnTo>
                    <a:pt x="21508" y="859882"/>
                  </a:lnTo>
                  <a:lnTo>
                    <a:pt x="21508" y="21497"/>
                  </a:lnTo>
                  <a:lnTo>
                    <a:pt x="10754" y="21497"/>
                  </a:lnTo>
                  <a:lnTo>
                    <a:pt x="21508" y="10748"/>
                  </a:lnTo>
                  <a:lnTo>
                    <a:pt x="150558" y="10748"/>
                  </a:lnTo>
                  <a:lnTo>
                    <a:pt x="150558" y="0"/>
                  </a:lnTo>
                  <a:close/>
                </a:path>
                <a:path w="151129" h="860425">
                  <a:moveTo>
                    <a:pt x="129050" y="10748"/>
                  </a:moveTo>
                  <a:lnTo>
                    <a:pt x="129050" y="859882"/>
                  </a:lnTo>
                  <a:lnTo>
                    <a:pt x="150559" y="859882"/>
                  </a:lnTo>
                  <a:lnTo>
                    <a:pt x="150558" y="21497"/>
                  </a:lnTo>
                  <a:lnTo>
                    <a:pt x="139804" y="21497"/>
                  </a:lnTo>
                  <a:lnTo>
                    <a:pt x="129050" y="10748"/>
                  </a:lnTo>
                  <a:close/>
                </a:path>
                <a:path w="151129" h="860425">
                  <a:moveTo>
                    <a:pt x="21508" y="10748"/>
                  </a:moveTo>
                  <a:lnTo>
                    <a:pt x="10754" y="21497"/>
                  </a:lnTo>
                  <a:lnTo>
                    <a:pt x="21508" y="21497"/>
                  </a:lnTo>
                  <a:lnTo>
                    <a:pt x="21508" y="10748"/>
                  </a:lnTo>
                  <a:close/>
                </a:path>
                <a:path w="151129" h="860425">
                  <a:moveTo>
                    <a:pt x="129050" y="10748"/>
                  </a:moveTo>
                  <a:lnTo>
                    <a:pt x="21508" y="10748"/>
                  </a:lnTo>
                  <a:lnTo>
                    <a:pt x="21508" y="21497"/>
                  </a:lnTo>
                  <a:lnTo>
                    <a:pt x="129050" y="21497"/>
                  </a:lnTo>
                  <a:lnTo>
                    <a:pt x="129050" y="10748"/>
                  </a:lnTo>
                  <a:close/>
                </a:path>
                <a:path w="151129" h="860425">
                  <a:moveTo>
                    <a:pt x="150558" y="10748"/>
                  </a:moveTo>
                  <a:lnTo>
                    <a:pt x="129050" y="10748"/>
                  </a:lnTo>
                  <a:lnTo>
                    <a:pt x="139804" y="21497"/>
                  </a:lnTo>
                  <a:lnTo>
                    <a:pt x="150558" y="21497"/>
                  </a:lnTo>
                  <a:lnTo>
                    <a:pt x="150558" y="10748"/>
                  </a:lnTo>
                  <a:close/>
                </a:path>
              </a:pathLst>
            </a:custGeom>
            <a:solidFill>
              <a:srgbClr val="00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1161513" y="4453768"/>
              <a:ext cx="151130" cy="654685"/>
            </a:xfrm>
            <a:custGeom>
              <a:avLst/>
              <a:gdLst/>
              <a:ahLst/>
              <a:cxnLst/>
              <a:rect l="l" t="t" r="r" b="b"/>
              <a:pathLst>
                <a:path w="151129" h="654685">
                  <a:moveTo>
                    <a:pt x="150558" y="0"/>
                  </a:moveTo>
                  <a:lnTo>
                    <a:pt x="0" y="0"/>
                  </a:lnTo>
                  <a:lnTo>
                    <a:pt x="0" y="654466"/>
                  </a:lnTo>
                  <a:lnTo>
                    <a:pt x="150559" y="654466"/>
                  </a:lnTo>
                  <a:lnTo>
                    <a:pt x="150558" y="0"/>
                  </a:lnTo>
                  <a:close/>
                </a:path>
              </a:pathLst>
            </a:custGeom>
            <a:solidFill>
              <a:srgbClr val="F8CC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1161513" y="4453768"/>
              <a:ext cx="151130" cy="654685"/>
            </a:xfrm>
            <a:custGeom>
              <a:avLst/>
              <a:gdLst/>
              <a:ahLst/>
              <a:cxnLst/>
              <a:rect l="l" t="t" r="r" b="b"/>
              <a:pathLst>
                <a:path w="151129" h="654685">
                  <a:moveTo>
                    <a:pt x="150558" y="0"/>
                  </a:moveTo>
                  <a:lnTo>
                    <a:pt x="0" y="0"/>
                  </a:lnTo>
                  <a:lnTo>
                    <a:pt x="0" y="654466"/>
                  </a:lnTo>
                  <a:lnTo>
                    <a:pt x="21508" y="654466"/>
                  </a:lnTo>
                  <a:lnTo>
                    <a:pt x="21508" y="21497"/>
                  </a:lnTo>
                  <a:lnTo>
                    <a:pt x="10754" y="21497"/>
                  </a:lnTo>
                  <a:lnTo>
                    <a:pt x="21508" y="10748"/>
                  </a:lnTo>
                  <a:lnTo>
                    <a:pt x="150558" y="10748"/>
                  </a:lnTo>
                  <a:lnTo>
                    <a:pt x="150558" y="0"/>
                  </a:lnTo>
                  <a:close/>
                </a:path>
                <a:path w="151129" h="654685">
                  <a:moveTo>
                    <a:pt x="129050" y="10748"/>
                  </a:moveTo>
                  <a:lnTo>
                    <a:pt x="129050" y="654466"/>
                  </a:lnTo>
                  <a:lnTo>
                    <a:pt x="150559" y="654466"/>
                  </a:lnTo>
                  <a:lnTo>
                    <a:pt x="150558" y="21497"/>
                  </a:lnTo>
                  <a:lnTo>
                    <a:pt x="139804" y="21497"/>
                  </a:lnTo>
                  <a:lnTo>
                    <a:pt x="129050" y="10748"/>
                  </a:lnTo>
                  <a:close/>
                </a:path>
                <a:path w="151129" h="654685">
                  <a:moveTo>
                    <a:pt x="21508" y="10748"/>
                  </a:moveTo>
                  <a:lnTo>
                    <a:pt x="10754" y="21497"/>
                  </a:lnTo>
                  <a:lnTo>
                    <a:pt x="21508" y="21497"/>
                  </a:lnTo>
                  <a:lnTo>
                    <a:pt x="21508" y="10748"/>
                  </a:lnTo>
                  <a:close/>
                </a:path>
                <a:path w="151129" h="654685">
                  <a:moveTo>
                    <a:pt x="129050" y="10748"/>
                  </a:moveTo>
                  <a:lnTo>
                    <a:pt x="21508" y="10748"/>
                  </a:lnTo>
                  <a:lnTo>
                    <a:pt x="21508" y="21497"/>
                  </a:lnTo>
                  <a:lnTo>
                    <a:pt x="129050" y="21497"/>
                  </a:lnTo>
                  <a:lnTo>
                    <a:pt x="129050" y="10748"/>
                  </a:lnTo>
                  <a:close/>
                </a:path>
                <a:path w="151129" h="654685">
                  <a:moveTo>
                    <a:pt x="150558" y="10748"/>
                  </a:moveTo>
                  <a:lnTo>
                    <a:pt x="129050" y="10748"/>
                  </a:lnTo>
                  <a:lnTo>
                    <a:pt x="139804" y="21497"/>
                  </a:lnTo>
                  <a:lnTo>
                    <a:pt x="150558" y="21497"/>
                  </a:lnTo>
                  <a:lnTo>
                    <a:pt x="150558" y="10748"/>
                  </a:lnTo>
                  <a:close/>
                </a:path>
              </a:pathLst>
            </a:custGeom>
            <a:solidFill>
              <a:srgbClr val="F74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935674" y="4563638"/>
              <a:ext cx="151765" cy="546100"/>
            </a:xfrm>
            <a:custGeom>
              <a:avLst/>
              <a:gdLst/>
              <a:ahLst/>
              <a:cxnLst/>
              <a:rect l="l" t="t" r="r" b="b"/>
              <a:pathLst>
                <a:path w="151765" h="546100">
                  <a:moveTo>
                    <a:pt x="151753" y="0"/>
                  </a:moveTo>
                  <a:lnTo>
                    <a:pt x="0" y="0"/>
                  </a:lnTo>
                  <a:lnTo>
                    <a:pt x="0" y="545786"/>
                  </a:lnTo>
                  <a:lnTo>
                    <a:pt x="151754" y="545786"/>
                  </a:lnTo>
                  <a:lnTo>
                    <a:pt x="151753" y="0"/>
                  </a:lnTo>
                  <a:close/>
                </a:path>
              </a:pathLst>
            </a:custGeom>
            <a:solidFill>
              <a:srgbClr val="FF8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935674" y="4563642"/>
              <a:ext cx="151130" cy="544830"/>
            </a:xfrm>
            <a:custGeom>
              <a:avLst/>
              <a:gdLst/>
              <a:ahLst/>
              <a:cxnLst/>
              <a:rect l="l" t="t" r="r" b="b"/>
              <a:pathLst>
                <a:path w="151129" h="544829">
                  <a:moveTo>
                    <a:pt x="150558" y="0"/>
                  </a:moveTo>
                  <a:lnTo>
                    <a:pt x="0" y="0"/>
                  </a:lnTo>
                  <a:lnTo>
                    <a:pt x="0" y="544592"/>
                  </a:lnTo>
                  <a:lnTo>
                    <a:pt x="21508" y="544592"/>
                  </a:lnTo>
                  <a:lnTo>
                    <a:pt x="21508" y="21497"/>
                  </a:lnTo>
                  <a:lnTo>
                    <a:pt x="10754" y="21497"/>
                  </a:lnTo>
                  <a:lnTo>
                    <a:pt x="21508" y="10748"/>
                  </a:lnTo>
                  <a:lnTo>
                    <a:pt x="150558" y="10748"/>
                  </a:lnTo>
                  <a:lnTo>
                    <a:pt x="150558" y="0"/>
                  </a:lnTo>
                  <a:close/>
                </a:path>
                <a:path w="151129" h="544829">
                  <a:moveTo>
                    <a:pt x="129050" y="10748"/>
                  </a:moveTo>
                  <a:lnTo>
                    <a:pt x="129050" y="544592"/>
                  </a:lnTo>
                  <a:lnTo>
                    <a:pt x="150559" y="544592"/>
                  </a:lnTo>
                  <a:lnTo>
                    <a:pt x="150558" y="21497"/>
                  </a:lnTo>
                  <a:lnTo>
                    <a:pt x="139804" y="21497"/>
                  </a:lnTo>
                  <a:lnTo>
                    <a:pt x="129050" y="10748"/>
                  </a:lnTo>
                  <a:close/>
                </a:path>
                <a:path w="151129" h="544829">
                  <a:moveTo>
                    <a:pt x="21508" y="10748"/>
                  </a:moveTo>
                  <a:lnTo>
                    <a:pt x="10754" y="21497"/>
                  </a:lnTo>
                  <a:lnTo>
                    <a:pt x="21508" y="21497"/>
                  </a:lnTo>
                  <a:lnTo>
                    <a:pt x="21508" y="10748"/>
                  </a:lnTo>
                  <a:close/>
                </a:path>
                <a:path w="151129" h="544829">
                  <a:moveTo>
                    <a:pt x="129050" y="10748"/>
                  </a:moveTo>
                  <a:lnTo>
                    <a:pt x="21508" y="10748"/>
                  </a:lnTo>
                  <a:lnTo>
                    <a:pt x="21508" y="21497"/>
                  </a:lnTo>
                  <a:lnTo>
                    <a:pt x="129050" y="21497"/>
                  </a:lnTo>
                  <a:lnTo>
                    <a:pt x="129050" y="10748"/>
                  </a:lnTo>
                  <a:close/>
                </a:path>
                <a:path w="151129" h="544829">
                  <a:moveTo>
                    <a:pt x="150558" y="10748"/>
                  </a:moveTo>
                  <a:lnTo>
                    <a:pt x="129050" y="10748"/>
                  </a:lnTo>
                  <a:lnTo>
                    <a:pt x="139804" y="21497"/>
                  </a:lnTo>
                  <a:lnTo>
                    <a:pt x="150558" y="21497"/>
                  </a:lnTo>
                  <a:lnTo>
                    <a:pt x="150558" y="10748"/>
                  </a:lnTo>
                  <a:close/>
                </a:path>
              </a:pathLst>
            </a:custGeom>
            <a:solidFill>
              <a:srgbClr val="FF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709836" y="4108616"/>
              <a:ext cx="151765" cy="1001394"/>
            </a:xfrm>
            <a:custGeom>
              <a:avLst/>
              <a:gdLst/>
              <a:ahLst/>
              <a:cxnLst/>
              <a:rect l="l" t="t" r="r" b="b"/>
              <a:pathLst>
                <a:path w="151765" h="1001395">
                  <a:moveTo>
                    <a:pt x="151753" y="0"/>
                  </a:moveTo>
                  <a:lnTo>
                    <a:pt x="0" y="0"/>
                  </a:lnTo>
                  <a:lnTo>
                    <a:pt x="0" y="1000807"/>
                  </a:lnTo>
                  <a:lnTo>
                    <a:pt x="151754" y="1000807"/>
                  </a:lnTo>
                  <a:lnTo>
                    <a:pt x="151753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709836" y="4108591"/>
              <a:ext cx="151130" cy="1000125"/>
            </a:xfrm>
            <a:custGeom>
              <a:avLst/>
              <a:gdLst/>
              <a:ahLst/>
              <a:cxnLst/>
              <a:rect l="l" t="t" r="r" b="b"/>
              <a:pathLst>
                <a:path w="151129" h="1000125">
                  <a:moveTo>
                    <a:pt x="150558" y="0"/>
                  </a:moveTo>
                  <a:lnTo>
                    <a:pt x="0" y="0"/>
                  </a:lnTo>
                  <a:lnTo>
                    <a:pt x="0" y="999643"/>
                  </a:lnTo>
                  <a:lnTo>
                    <a:pt x="21508" y="999643"/>
                  </a:lnTo>
                  <a:lnTo>
                    <a:pt x="21508" y="21497"/>
                  </a:lnTo>
                  <a:lnTo>
                    <a:pt x="10754" y="21497"/>
                  </a:lnTo>
                  <a:lnTo>
                    <a:pt x="21508" y="10748"/>
                  </a:lnTo>
                  <a:lnTo>
                    <a:pt x="150558" y="10748"/>
                  </a:lnTo>
                  <a:lnTo>
                    <a:pt x="150558" y="0"/>
                  </a:lnTo>
                  <a:close/>
                </a:path>
                <a:path w="151129" h="1000125">
                  <a:moveTo>
                    <a:pt x="129050" y="10748"/>
                  </a:moveTo>
                  <a:lnTo>
                    <a:pt x="129050" y="999643"/>
                  </a:lnTo>
                  <a:lnTo>
                    <a:pt x="150559" y="999643"/>
                  </a:lnTo>
                  <a:lnTo>
                    <a:pt x="150558" y="21497"/>
                  </a:lnTo>
                  <a:lnTo>
                    <a:pt x="139804" y="21497"/>
                  </a:lnTo>
                  <a:lnTo>
                    <a:pt x="129050" y="10748"/>
                  </a:lnTo>
                  <a:close/>
                </a:path>
                <a:path w="151129" h="1000125">
                  <a:moveTo>
                    <a:pt x="21508" y="10748"/>
                  </a:moveTo>
                  <a:lnTo>
                    <a:pt x="10754" y="21497"/>
                  </a:lnTo>
                  <a:lnTo>
                    <a:pt x="21508" y="21497"/>
                  </a:lnTo>
                  <a:lnTo>
                    <a:pt x="21508" y="10748"/>
                  </a:lnTo>
                  <a:close/>
                </a:path>
                <a:path w="151129" h="1000125">
                  <a:moveTo>
                    <a:pt x="129050" y="10748"/>
                  </a:moveTo>
                  <a:lnTo>
                    <a:pt x="21508" y="10748"/>
                  </a:lnTo>
                  <a:lnTo>
                    <a:pt x="21508" y="21497"/>
                  </a:lnTo>
                  <a:lnTo>
                    <a:pt x="129050" y="21497"/>
                  </a:lnTo>
                  <a:lnTo>
                    <a:pt x="129050" y="10748"/>
                  </a:lnTo>
                  <a:close/>
                </a:path>
                <a:path w="151129" h="1000125">
                  <a:moveTo>
                    <a:pt x="150558" y="10748"/>
                  </a:moveTo>
                  <a:lnTo>
                    <a:pt x="129050" y="10748"/>
                  </a:lnTo>
                  <a:lnTo>
                    <a:pt x="139804" y="21497"/>
                  </a:lnTo>
                  <a:lnTo>
                    <a:pt x="150558" y="21497"/>
                  </a:lnTo>
                  <a:lnTo>
                    <a:pt x="150558" y="107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483998" y="4869377"/>
              <a:ext cx="151130" cy="239395"/>
            </a:xfrm>
            <a:custGeom>
              <a:avLst/>
              <a:gdLst/>
              <a:ahLst/>
              <a:cxnLst/>
              <a:rect l="l" t="t" r="r" b="b"/>
              <a:pathLst>
                <a:path w="151129" h="239395">
                  <a:moveTo>
                    <a:pt x="150558" y="0"/>
                  </a:moveTo>
                  <a:lnTo>
                    <a:pt x="0" y="0"/>
                  </a:lnTo>
                  <a:lnTo>
                    <a:pt x="0" y="238856"/>
                  </a:lnTo>
                  <a:lnTo>
                    <a:pt x="150559" y="238856"/>
                  </a:lnTo>
                  <a:lnTo>
                    <a:pt x="150558" y="0"/>
                  </a:lnTo>
                  <a:close/>
                </a:path>
              </a:pathLst>
            </a:custGeom>
            <a:solidFill>
              <a:srgbClr val="D3D3D3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347770" y="3667912"/>
              <a:ext cx="1502410" cy="1448435"/>
            </a:xfrm>
            <a:custGeom>
              <a:avLst/>
              <a:gdLst/>
              <a:ahLst/>
              <a:cxnLst/>
              <a:rect l="l" t="t" r="r" b="b"/>
              <a:pathLst>
                <a:path w="1502409" h="1448435">
                  <a:moveTo>
                    <a:pt x="1502003" y="1433156"/>
                  </a:moveTo>
                  <a:lnTo>
                    <a:pt x="286778" y="1433156"/>
                  </a:lnTo>
                  <a:lnTo>
                    <a:pt x="286778" y="1222971"/>
                  </a:lnTo>
                  <a:lnTo>
                    <a:pt x="286778" y="1212215"/>
                  </a:lnTo>
                  <a:lnTo>
                    <a:pt x="286778" y="1201470"/>
                  </a:lnTo>
                  <a:lnTo>
                    <a:pt x="265277" y="1201470"/>
                  </a:lnTo>
                  <a:lnTo>
                    <a:pt x="265277" y="1222971"/>
                  </a:lnTo>
                  <a:lnTo>
                    <a:pt x="265277" y="1433156"/>
                  </a:lnTo>
                  <a:lnTo>
                    <a:pt x="157734" y="1433156"/>
                  </a:lnTo>
                  <a:lnTo>
                    <a:pt x="157734" y="1222971"/>
                  </a:lnTo>
                  <a:lnTo>
                    <a:pt x="265277" y="1222971"/>
                  </a:lnTo>
                  <a:lnTo>
                    <a:pt x="265277" y="1201470"/>
                  </a:lnTo>
                  <a:lnTo>
                    <a:pt x="136220" y="1201470"/>
                  </a:lnTo>
                  <a:lnTo>
                    <a:pt x="136220" y="1433156"/>
                  </a:lnTo>
                  <a:lnTo>
                    <a:pt x="68110" y="1433156"/>
                  </a:lnTo>
                  <a:lnTo>
                    <a:pt x="60947" y="1433156"/>
                  </a:lnTo>
                  <a:lnTo>
                    <a:pt x="60947" y="1432699"/>
                  </a:lnTo>
                  <a:lnTo>
                    <a:pt x="68110" y="1432699"/>
                  </a:lnTo>
                  <a:lnTo>
                    <a:pt x="68110" y="1160983"/>
                  </a:lnTo>
                  <a:lnTo>
                    <a:pt x="60947" y="1160983"/>
                  </a:lnTo>
                  <a:lnTo>
                    <a:pt x="68110" y="1160868"/>
                  </a:lnTo>
                  <a:lnTo>
                    <a:pt x="68110" y="1147025"/>
                  </a:lnTo>
                  <a:lnTo>
                    <a:pt x="68110" y="573278"/>
                  </a:lnTo>
                  <a:lnTo>
                    <a:pt x="60947" y="573278"/>
                  </a:lnTo>
                  <a:lnTo>
                    <a:pt x="60947" y="573138"/>
                  </a:lnTo>
                  <a:lnTo>
                    <a:pt x="68110" y="573138"/>
                  </a:lnTo>
                  <a:lnTo>
                    <a:pt x="68110" y="301421"/>
                  </a:lnTo>
                  <a:lnTo>
                    <a:pt x="60947" y="301421"/>
                  </a:lnTo>
                  <a:lnTo>
                    <a:pt x="60947" y="300951"/>
                  </a:lnTo>
                  <a:lnTo>
                    <a:pt x="68110" y="300951"/>
                  </a:lnTo>
                  <a:lnTo>
                    <a:pt x="68110" y="286626"/>
                  </a:lnTo>
                  <a:lnTo>
                    <a:pt x="60947" y="286626"/>
                  </a:lnTo>
                  <a:lnTo>
                    <a:pt x="60947" y="286194"/>
                  </a:lnTo>
                  <a:lnTo>
                    <a:pt x="68110" y="286194"/>
                  </a:lnTo>
                  <a:lnTo>
                    <a:pt x="68110" y="14478"/>
                  </a:lnTo>
                  <a:lnTo>
                    <a:pt x="60947" y="14478"/>
                  </a:lnTo>
                  <a:lnTo>
                    <a:pt x="60947" y="14325"/>
                  </a:lnTo>
                  <a:lnTo>
                    <a:pt x="68110" y="14325"/>
                  </a:lnTo>
                  <a:lnTo>
                    <a:pt x="68110" y="0"/>
                  </a:lnTo>
                  <a:lnTo>
                    <a:pt x="60947" y="0"/>
                  </a:lnTo>
                  <a:lnTo>
                    <a:pt x="60947" y="520"/>
                  </a:lnTo>
                  <a:lnTo>
                    <a:pt x="53771" y="520"/>
                  </a:lnTo>
                  <a:lnTo>
                    <a:pt x="53771" y="0"/>
                  </a:lnTo>
                  <a:lnTo>
                    <a:pt x="0" y="0"/>
                  </a:lnTo>
                  <a:lnTo>
                    <a:pt x="0" y="14325"/>
                  </a:lnTo>
                  <a:lnTo>
                    <a:pt x="53771" y="14325"/>
                  </a:lnTo>
                  <a:lnTo>
                    <a:pt x="53771" y="14478"/>
                  </a:lnTo>
                  <a:lnTo>
                    <a:pt x="53771" y="286194"/>
                  </a:lnTo>
                  <a:lnTo>
                    <a:pt x="53771" y="286626"/>
                  </a:lnTo>
                  <a:lnTo>
                    <a:pt x="0" y="286626"/>
                  </a:lnTo>
                  <a:lnTo>
                    <a:pt x="0" y="300951"/>
                  </a:lnTo>
                  <a:lnTo>
                    <a:pt x="53771" y="300951"/>
                  </a:lnTo>
                  <a:lnTo>
                    <a:pt x="53771" y="301421"/>
                  </a:lnTo>
                  <a:lnTo>
                    <a:pt x="53771" y="573138"/>
                  </a:lnTo>
                  <a:lnTo>
                    <a:pt x="53771" y="573278"/>
                  </a:lnTo>
                  <a:lnTo>
                    <a:pt x="0" y="573278"/>
                  </a:lnTo>
                  <a:lnTo>
                    <a:pt x="0" y="587616"/>
                  </a:lnTo>
                  <a:lnTo>
                    <a:pt x="53771" y="587616"/>
                  </a:lnTo>
                  <a:lnTo>
                    <a:pt x="53771" y="859904"/>
                  </a:lnTo>
                  <a:lnTo>
                    <a:pt x="0" y="859904"/>
                  </a:lnTo>
                  <a:lnTo>
                    <a:pt x="0" y="874242"/>
                  </a:lnTo>
                  <a:lnTo>
                    <a:pt x="53771" y="874242"/>
                  </a:lnTo>
                  <a:lnTo>
                    <a:pt x="53771" y="1146530"/>
                  </a:lnTo>
                  <a:lnTo>
                    <a:pt x="0" y="1146530"/>
                  </a:lnTo>
                  <a:lnTo>
                    <a:pt x="0" y="1160868"/>
                  </a:lnTo>
                  <a:lnTo>
                    <a:pt x="53771" y="1160868"/>
                  </a:lnTo>
                  <a:lnTo>
                    <a:pt x="53771" y="1432699"/>
                  </a:lnTo>
                  <a:lnTo>
                    <a:pt x="53771" y="1433156"/>
                  </a:lnTo>
                  <a:lnTo>
                    <a:pt x="0" y="1433156"/>
                  </a:lnTo>
                  <a:lnTo>
                    <a:pt x="0" y="1447495"/>
                  </a:lnTo>
                  <a:lnTo>
                    <a:pt x="53771" y="1447495"/>
                  </a:lnTo>
                  <a:lnTo>
                    <a:pt x="53771" y="1447927"/>
                  </a:lnTo>
                  <a:lnTo>
                    <a:pt x="60947" y="1447927"/>
                  </a:lnTo>
                  <a:lnTo>
                    <a:pt x="60947" y="1447495"/>
                  </a:lnTo>
                  <a:lnTo>
                    <a:pt x="68110" y="1447495"/>
                  </a:lnTo>
                  <a:lnTo>
                    <a:pt x="1502003" y="1447495"/>
                  </a:lnTo>
                  <a:lnTo>
                    <a:pt x="1502003" y="14331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1688469" y="4003494"/>
              <a:ext cx="0" cy="577215"/>
            </a:xfrm>
            <a:custGeom>
              <a:avLst/>
              <a:gdLst/>
              <a:ahLst/>
              <a:cxnLst/>
              <a:rect l="l" t="t" r="r" b="b"/>
              <a:pathLst>
                <a:path h="577214">
                  <a:moveTo>
                    <a:pt x="0" y="0"/>
                  </a:moveTo>
                  <a:lnTo>
                    <a:pt x="0" y="287851"/>
                  </a:lnTo>
                </a:path>
                <a:path h="577214">
                  <a:moveTo>
                    <a:pt x="0" y="287851"/>
                  </a:moveTo>
                  <a:lnTo>
                    <a:pt x="0" y="576867"/>
                  </a:lnTo>
                </a:path>
              </a:pathLst>
            </a:custGeom>
            <a:ln w="7167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1651426" y="4003494"/>
              <a:ext cx="74295" cy="577215"/>
            </a:xfrm>
            <a:custGeom>
              <a:avLst/>
              <a:gdLst/>
              <a:ahLst/>
              <a:cxnLst/>
              <a:rect l="l" t="t" r="r" b="b"/>
              <a:pathLst>
                <a:path w="74295" h="577214">
                  <a:moveTo>
                    <a:pt x="0" y="0"/>
                  </a:moveTo>
                  <a:lnTo>
                    <a:pt x="74084" y="0"/>
                  </a:lnTo>
                </a:path>
                <a:path w="74295" h="577214">
                  <a:moveTo>
                    <a:pt x="0" y="576867"/>
                  </a:moveTo>
                  <a:lnTo>
                    <a:pt x="74084" y="576867"/>
                  </a:lnTo>
                </a:path>
              </a:pathLst>
            </a:custGeom>
            <a:ln w="7167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659791" y="4126505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677" y="0"/>
                  </a:moveTo>
                  <a:lnTo>
                    <a:pt x="17517" y="2253"/>
                  </a:lnTo>
                  <a:lnTo>
                    <a:pt x="8401" y="8397"/>
                  </a:lnTo>
                  <a:lnTo>
                    <a:pt x="2254" y="17508"/>
                  </a:lnTo>
                  <a:lnTo>
                    <a:pt x="0" y="28662"/>
                  </a:lnTo>
                  <a:lnTo>
                    <a:pt x="2254" y="39817"/>
                  </a:lnTo>
                  <a:lnTo>
                    <a:pt x="8401" y="48928"/>
                  </a:lnTo>
                  <a:lnTo>
                    <a:pt x="17517" y="55072"/>
                  </a:lnTo>
                  <a:lnTo>
                    <a:pt x="28677" y="57325"/>
                  </a:lnTo>
                  <a:lnTo>
                    <a:pt x="39838" y="55072"/>
                  </a:lnTo>
                  <a:lnTo>
                    <a:pt x="48954" y="48928"/>
                  </a:lnTo>
                  <a:lnTo>
                    <a:pt x="55101" y="39817"/>
                  </a:lnTo>
                  <a:lnTo>
                    <a:pt x="57355" y="28662"/>
                  </a:lnTo>
                  <a:lnTo>
                    <a:pt x="55101" y="17508"/>
                  </a:lnTo>
                  <a:lnTo>
                    <a:pt x="48954" y="8397"/>
                  </a:lnTo>
                  <a:lnTo>
                    <a:pt x="39838" y="2253"/>
                  </a:lnTo>
                  <a:lnTo>
                    <a:pt x="28677" y="0"/>
                  </a:lnTo>
                  <a:close/>
                </a:path>
              </a:pathLst>
            </a:custGeom>
            <a:solidFill>
              <a:srgbClr val="AC0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1659791" y="4126505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57355" y="28662"/>
                  </a:moveTo>
                  <a:lnTo>
                    <a:pt x="55101" y="39817"/>
                  </a:lnTo>
                  <a:lnTo>
                    <a:pt x="48954" y="48928"/>
                  </a:lnTo>
                  <a:lnTo>
                    <a:pt x="39838" y="55072"/>
                  </a:lnTo>
                  <a:lnTo>
                    <a:pt x="28677" y="57325"/>
                  </a:lnTo>
                  <a:lnTo>
                    <a:pt x="17517" y="55072"/>
                  </a:lnTo>
                  <a:lnTo>
                    <a:pt x="8401" y="48928"/>
                  </a:lnTo>
                  <a:lnTo>
                    <a:pt x="2254" y="39817"/>
                  </a:lnTo>
                  <a:lnTo>
                    <a:pt x="0" y="28662"/>
                  </a:lnTo>
                  <a:lnTo>
                    <a:pt x="2254" y="17508"/>
                  </a:lnTo>
                  <a:lnTo>
                    <a:pt x="8401" y="8397"/>
                  </a:lnTo>
                  <a:lnTo>
                    <a:pt x="17517" y="2253"/>
                  </a:lnTo>
                  <a:lnTo>
                    <a:pt x="28677" y="0"/>
                  </a:lnTo>
                  <a:lnTo>
                    <a:pt x="39838" y="2253"/>
                  </a:lnTo>
                  <a:lnTo>
                    <a:pt x="48954" y="8397"/>
                  </a:lnTo>
                  <a:lnTo>
                    <a:pt x="55101" y="17508"/>
                  </a:lnTo>
                  <a:lnTo>
                    <a:pt x="57355" y="28662"/>
                  </a:lnTo>
                  <a:close/>
                </a:path>
              </a:pathLst>
            </a:custGeom>
            <a:ln w="3175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1659791" y="4593499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677" y="0"/>
                  </a:moveTo>
                  <a:lnTo>
                    <a:pt x="17517" y="2251"/>
                  </a:lnTo>
                  <a:lnTo>
                    <a:pt x="8401" y="8393"/>
                  </a:lnTo>
                  <a:lnTo>
                    <a:pt x="2254" y="17504"/>
                  </a:lnTo>
                  <a:lnTo>
                    <a:pt x="0" y="28662"/>
                  </a:lnTo>
                  <a:lnTo>
                    <a:pt x="2254" y="39817"/>
                  </a:lnTo>
                  <a:lnTo>
                    <a:pt x="8401" y="48928"/>
                  </a:lnTo>
                  <a:lnTo>
                    <a:pt x="17517" y="55072"/>
                  </a:lnTo>
                  <a:lnTo>
                    <a:pt x="28677" y="57325"/>
                  </a:lnTo>
                  <a:lnTo>
                    <a:pt x="39838" y="55072"/>
                  </a:lnTo>
                  <a:lnTo>
                    <a:pt x="48954" y="48928"/>
                  </a:lnTo>
                  <a:lnTo>
                    <a:pt x="55101" y="39817"/>
                  </a:lnTo>
                  <a:lnTo>
                    <a:pt x="57355" y="28662"/>
                  </a:lnTo>
                  <a:lnTo>
                    <a:pt x="55101" y="17504"/>
                  </a:lnTo>
                  <a:lnTo>
                    <a:pt x="48954" y="8393"/>
                  </a:lnTo>
                  <a:lnTo>
                    <a:pt x="39838" y="2251"/>
                  </a:lnTo>
                  <a:lnTo>
                    <a:pt x="28677" y="0"/>
                  </a:lnTo>
                  <a:close/>
                </a:path>
              </a:pathLst>
            </a:custGeom>
            <a:solidFill>
              <a:srgbClr val="AC0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659791" y="4593499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57355" y="28662"/>
                  </a:moveTo>
                  <a:lnTo>
                    <a:pt x="55101" y="39817"/>
                  </a:lnTo>
                  <a:lnTo>
                    <a:pt x="48954" y="48928"/>
                  </a:lnTo>
                  <a:lnTo>
                    <a:pt x="39838" y="55072"/>
                  </a:lnTo>
                  <a:lnTo>
                    <a:pt x="28677" y="57325"/>
                  </a:lnTo>
                  <a:lnTo>
                    <a:pt x="17517" y="55072"/>
                  </a:lnTo>
                  <a:lnTo>
                    <a:pt x="8401" y="48928"/>
                  </a:lnTo>
                  <a:lnTo>
                    <a:pt x="2254" y="39817"/>
                  </a:lnTo>
                  <a:lnTo>
                    <a:pt x="0" y="28662"/>
                  </a:lnTo>
                  <a:lnTo>
                    <a:pt x="2254" y="17504"/>
                  </a:lnTo>
                  <a:lnTo>
                    <a:pt x="8401" y="8393"/>
                  </a:lnTo>
                  <a:lnTo>
                    <a:pt x="17517" y="2251"/>
                  </a:lnTo>
                  <a:lnTo>
                    <a:pt x="28677" y="0"/>
                  </a:lnTo>
                  <a:lnTo>
                    <a:pt x="39838" y="2251"/>
                  </a:lnTo>
                  <a:lnTo>
                    <a:pt x="48954" y="8393"/>
                  </a:lnTo>
                  <a:lnTo>
                    <a:pt x="55101" y="17504"/>
                  </a:lnTo>
                  <a:lnTo>
                    <a:pt x="57355" y="28662"/>
                  </a:lnTo>
                  <a:close/>
                </a:path>
              </a:pathLst>
            </a:custGeom>
            <a:ln w="3175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659791" y="40667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677" y="0"/>
                  </a:moveTo>
                  <a:lnTo>
                    <a:pt x="17517" y="2253"/>
                  </a:lnTo>
                  <a:lnTo>
                    <a:pt x="8401" y="8397"/>
                  </a:lnTo>
                  <a:lnTo>
                    <a:pt x="2254" y="17508"/>
                  </a:lnTo>
                  <a:lnTo>
                    <a:pt x="0" y="28662"/>
                  </a:lnTo>
                  <a:lnTo>
                    <a:pt x="2254" y="39817"/>
                  </a:lnTo>
                  <a:lnTo>
                    <a:pt x="8401" y="48928"/>
                  </a:lnTo>
                  <a:lnTo>
                    <a:pt x="17517" y="55072"/>
                  </a:lnTo>
                  <a:lnTo>
                    <a:pt x="28677" y="57325"/>
                  </a:lnTo>
                  <a:lnTo>
                    <a:pt x="39838" y="55072"/>
                  </a:lnTo>
                  <a:lnTo>
                    <a:pt x="48954" y="48928"/>
                  </a:lnTo>
                  <a:lnTo>
                    <a:pt x="55101" y="39817"/>
                  </a:lnTo>
                  <a:lnTo>
                    <a:pt x="57355" y="28662"/>
                  </a:lnTo>
                  <a:lnTo>
                    <a:pt x="55101" y="17508"/>
                  </a:lnTo>
                  <a:lnTo>
                    <a:pt x="48954" y="8397"/>
                  </a:lnTo>
                  <a:lnTo>
                    <a:pt x="39838" y="2253"/>
                  </a:lnTo>
                  <a:lnTo>
                    <a:pt x="28677" y="0"/>
                  </a:lnTo>
                  <a:close/>
                </a:path>
              </a:pathLst>
            </a:custGeom>
            <a:solidFill>
              <a:srgbClr val="AC0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1659791" y="406679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57355" y="28662"/>
                  </a:moveTo>
                  <a:lnTo>
                    <a:pt x="55101" y="39817"/>
                  </a:lnTo>
                  <a:lnTo>
                    <a:pt x="48954" y="48928"/>
                  </a:lnTo>
                  <a:lnTo>
                    <a:pt x="39838" y="55072"/>
                  </a:lnTo>
                  <a:lnTo>
                    <a:pt x="28677" y="57325"/>
                  </a:lnTo>
                  <a:lnTo>
                    <a:pt x="17517" y="55072"/>
                  </a:lnTo>
                  <a:lnTo>
                    <a:pt x="8401" y="48928"/>
                  </a:lnTo>
                  <a:lnTo>
                    <a:pt x="2254" y="39817"/>
                  </a:lnTo>
                  <a:lnTo>
                    <a:pt x="0" y="28662"/>
                  </a:lnTo>
                  <a:lnTo>
                    <a:pt x="2254" y="17508"/>
                  </a:lnTo>
                  <a:lnTo>
                    <a:pt x="8401" y="8397"/>
                  </a:lnTo>
                  <a:lnTo>
                    <a:pt x="17517" y="2253"/>
                  </a:lnTo>
                  <a:lnTo>
                    <a:pt x="28677" y="0"/>
                  </a:lnTo>
                  <a:lnTo>
                    <a:pt x="39838" y="2253"/>
                  </a:lnTo>
                  <a:lnTo>
                    <a:pt x="48954" y="8397"/>
                  </a:lnTo>
                  <a:lnTo>
                    <a:pt x="55101" y="17508"/>
                  </a:lnTo>
                  <a:lnTo>
                    <a:pt x="57355" y="28662"/>
                  </a:lnTo>
                  <a:close/>
                </a:path>
              </a:pathLst>
            </a:custGeom>
            <a:ln w="3175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25588" y="4128197"/>
              <a:ext cx="74084" cy="258194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160816" y="4381414"/>
              <a:ext cx="151952" cy="13276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34977" y="4497259"/>
              <a:ext cx="151952" cy="124404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709139" y="4048180"/>
              <a:ext cx="151952" cy="120821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483301" y="4830464"/>
              <a:ext cx="151952" cy="74244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10559277" y="3826740"/>
              <a:ext cx="197485" cy="14604"/>
            </a:xfrm>
            <a:custGeom>
              <a:avLst/>
              <a:gdLst/>
              <a:ahLst/>
              <a:cxnLst/>
              <a:rect l="l" t="t" r="r" b="b"/>
              <a:pathLst>
                <a:path w="197484" h="14604">
                  <a:moveTo>
                    <a:pt x="197160" y="0"/>
                  </a:moveTo>
                  <a:lnTo>
                    <a:pt x="0" y="0"/>
                  </a:lnTo>
                  <a:lnTo>
                    <a:pt x="0" y="14331"/>
                  </a:lnTo>
                  <a:lnTo>
                    <a:pt x="197160" y="14331"/>
                  </a:lnTo>
                  <a:lnTo>
                    <a:pt x="197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5793356" y="3306636"/>
            <a:ext cx="48578" cy="81121"/>
          </a:xfrm>
          <a:prstGeom prst="rect">
            <a:avLst/>
          </a:prstGeom>
        </p:spPr>
        <p:txBody>
          <a:bodyPr vert="horz" wrap="square" lIns="0" tIns="7501" rIns="0" bIns="0" rtlCol="0">
            <a:spAutoFit/>
          </a:bodyPr>
          <a:lstStyle/>
          <a:p>
            <a:pPr marL="7144">
              <a:spcBef>
                <a:spcPts val="59"/>
              </a:spcBef>
            </a:pPr>
            <a:r>
              <a:rPr sz="478" b="1" spc="-28" dirty="0">
                <a:latin typeface="Arial"/>
                <a:cs typeface="Arial"/>
              </a:rPr>
              <a:t>0</a:t>
            </a:r>
            <a:endParaRPr sz="478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759340" y="3145409"/>
            <a:ext cx="82868" cy="81121"/>
          </a:xfrm>
          <a:prstGeom prst="rect">
            <a:avLst/>
          </a:prstGeom>
        </p:spPr>
        <p:txBody>
          <a:bodyPr vert="horz" wrap="square" lIns="0" tIns="7501" rIns="0" bIns="0" rtlCol="0">
            <a:spAutoFit/>
          </a:bodyPr>
          <a:lstStyle/>
          <a:p>
            <a:pPr marL="7144">
              <a:spcBef>
                <a:spcPts val="59"/>
              </a:spcBef>
            </a:pPr>
            <a:r>
              <a:rPr sz="478" b="1" spc="-14" dirty="0">
                <a:latin typeface="Arial"/>
                <a:cs typeface="Arial"/>
              </a:rPr>
              <a:t>20</a:t>
            </a:r>
            <a:endParaRPr sz="478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759340" y="2984181"/>
            <a:ext cx="82868" cy="81121"/>
          </a:xfrm>
          <a:prstGeom prst="rect">
            <a:avLst/>
          </a:prstGeom>
        </p:spPr>
        <p:txBody>
          <a:bodyPr vert="horz" wrap="square" lIns="0" tIns="7501" rIns="0" bIns="0" rtlCol="0">
            <a:spAutoFit/>
          </a:bodyPr>
          <a:lstStyle/>
          <a:p>
            <a:pPr marL="7144">
              <a:spcBef>
                <a:spcPts val="59"/>
              </a:spcBef>
            </a:pPr>
            <a:r>
              <a:rPr sz="478" b="1" spc="-14" dirty="0">
                <a:latin typeface="Arial"/>
                <a:cs typeface="Arial"/>
              </a:rPr>
              <a:t>40</a:t>
            </a:r>
            <a:endParaRPr sz="478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759340" y="2822953"/>
            <a:ext cx="82868" cy="81121"/>
          </a:xfrm>
          <a:prstGeom prst="rect">
            <a:avLst/>
          </a:prstGeom>
        </p:spPr>
        <p:txBody>
          <a:bodyPr vert="horz" wrap="square" lIns="0" tIns="7501" rIns="0" bIns="0" rtlCol="0">
            <a:spAutoFit/>
          </a:bodyPr>
          <a:lstStyle/>
          <a:p>
            <a:pPr marL="7144">
              <a:spcBef>
                <a:spcPts val="59"/>
              </a:spcBef>
            </a:pPr>
            <a:r>
              <a:rPr sz="478" b="1" spc="-14" dirty="0">
                <a:latin typeface="Arial"/>
                <a:cs typeface="Arial"/>
              </a:rPr>
              <a:t>60</a:t>
            </a:r>
            <a:endParaRPr sz="478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5759340" y="2661708"/>
            <a:ext cx="82868" cy="81121"/>
          </a:xfrm>
          <a:prstGeom prst="rect">
            <a:avLst/>
          </a:prstGeom>
        </p:spPr>
        <p:txBody>
          <a:bodyPr vert="horz" wrap="square" lIns="0" tIns="7501" rIns="0" bIns="0" rtlCol="0">
            <a:spAutoFit/>
          </a:bodyPr>
          <a:lstStyle/>
          <a:p>
            <a:pPr marL="7144">
              <a:spcBef>
                <a:spcPts val="59"/>
              </a:spcBef>
            </a:pPr>
            <a:r>
              <a:rPr sz="478" b="1" spc="-14" dirty="0">
                <a:latin typeface="Arial"/>
                <a:cs typeface="Arial"/>
              </a:rPr>
              <a:t>80</a:t>
            </a:r>
            <a:endParaRPr sz="478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725320" y="2500480"/>
            <a:ext cx="116443" cy="81121"/>
          </a:xfrm>
          <a:prstGeom prst="rect">
            <a:avLst/>
          </a:prstGeom>
        </p:spPr>
        <p:txBody>
          <a:bodyPr vert="horz" wrap="square" lIns="0" tIns="7501" rIns="0" bIns="0" rtlCol="0">
            <a:spAutoFit/>
          </a:bodyPr>
          <a:lstStyle/>
          <a:p>
            <a:pPr marL="7144">
              <a:spcBef>
                <a:spcPts val="59"/>
              </a:spcBef>
            </a:pPr>
            <a:r>
              <a:rPr sz="478" b="1" spc="-14" dirty="0">
                <a:latin typeface="Arial"/>
                <a:cs typeface="Arial"/>
              </a:rPr>
              <a:t>100</a:t>
            </a:r>
            <a:endParaRPr sz="478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573211" y="2626922"/>
            <a:ext cx="64954" cy="643652"/>
          </a:xfrm>
          <a:prstGeom prst="rect">
            <a:avLst/>
          </a:prstGeom>
        </p:spPr>
        <p:txBody>
          <a:bodyPr vert="vert270" wrap="square" lIns="0" tIns="3929" rIns="0" bIns="0" rtlCol="0">
            <a:spAutoFit/>
          </a:bodyPr>
          <a:lstStyle/>
          <a:p>
            <a:pPr marL="7144">
              <a:spcBef>
                <a:spcPts val="31"/>
              </a:spcBef>
            </a:pPr>
            <a:r>
              <a:rPr sz="422" b="1" dirty="0">
                <a:latin typeface="Arial"/>
                <a:cs typeface="Arial"/>
              </a:rPr>
              <a:t>PD-L1</a:t>
            </a:r>
            <a:r>
              <a:rPr sz="422" b="1" spc="42" dirty="0">
                <a:latin typeface="Arial"/>
                <a:cs typeface="Arial"/>
              </a:rPr>
              <a:t> </a:t>
            </a:r>
            <a:r>
              <a:rPr sz="422" b="1" dirty="0">
                <a:latin typeface="Arial"/>
                <a:cs typeface="Arial"/>
              </a:rPr>
              <a:t>positive</a:t>
            </a:r>
            <a:r>
              <a:rPr sz="422" b="1" spc="42" dirty="0">
                <a:latin typeface="Arial"/>
                <a:cs typeface="Arial"/>
              </a:rPr>
              <a:t> </a:t>
            </a:r>
            <a:r>
              <a:rPr sz="422" b="1" dirty="0">
                <a:latin typeface="Arial"/>
                <a:cs typeface="Arial"/>
              </a:rPr>
              <a:t>cells</a:t>
            </a:r>
            <a:r>
              <a:rPr sz="422" b="1" spc="42" dirty="0">
                <a:latin typeface="Arial"/>
                <a:cs typeface="Arial"/>
              </a:rPr>
              <a:t> </a:t>
            </a:r>
            <a:r>
              <a:rPr sz="422" b="1" spc="-14" dirty="0">
                <a:latin typeface="Arial"/>
                <a:cs typeface="Arial"/>
              </a:rPr>
              <a:t>(%)</a:t>
            </a:r>
            <a:endParaRPr sz="422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914722" y="2542047"/>
            <a:ext cx="216813" cy="71807"/>
          </a:xfrm>
          <a:prstGeom prst="rect">
            <a:avLst/>
          </a:prstGeom>
        </p:spPr>
        <p:txBody>
          <a:bodyPr vert="horz" wrap="square" lIns="0" tIns="6787" rIns="0" bIns="0" rtlCol="0">
            <a:spAutoFit/>
          </a:bodyPr>
          <a:lstStyle/>
          <a:p>
            <a:pPr marL="7144">
              <a:spcBef>
                <a:spcPts val="53"/>
              </a:spcBef>
            </a:pPr>
            <a:r>
              <a:rPr sz="422" spc="-11" dirty="0">
                <a:latin typeface="Segoe UI Symbol"/>
                <a:cs typeface="Arial" panose="020B0604020202020204" pitchFamily="34" charset="0"/>
              </a:rPr>
              <a:t>✱✱✱✱</a:t>
            </a:r>
            <a:endParaRPr sz="422">
              <a:latin typeface="Segoe UI Symbol"/>
              <a:cs typeface="Arial" panose="020B0604020202020204" pitchFamily="34" charset="0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104715" y="2631792"/>
            <a:ext cx="365046" cy="8215"/>
          </a:xfrm>
          <a:custGeom>
            <a:avLst/>
            <a:gdLst/>
            <a:ahLst/>
            <a:cxnLst/>
            <a:rect l="l" t="t" r="r" b="b"/>
            <a:pathLst>
              <a:path w="648970" h="14604">
                <a:moveTo>
                  <a:pt x="648837" y="0"/>
                </a:moveTo>
                <a:lnTo>
                  <a:pt x="0" y="0"/>
                </a:lnTo>
                <a:lnTo>
                  <a:pt x="0" y="14331"/>
                </a:lnTo>
                <a:lnTo>
                  <a:pt x="648837" y="14331"/>
                </a:lnTo>
                <a:lnTo>
                  <a:pt x="6488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6244098" y="2523209"/>
            <a:ext cx="85725" cy="88694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>
              <a:spcBef>
                <a:spcPts val="51"/>
              </a:spcBef>
            </a:pPr>
            <a:r>
              <a:rPr sz="534" spc="-14" dirty="0">
                <a:latin typeface="Arial MT"/>
                <a:cs typeface="Arial" panose="020B0604020202020204" pitchFamily="34" charset="0"/>
              </a:rPr>
              <a:t>ns</a:t>
            </a:r>
            <a:endParaRPr sz="534">
              <a:latin typeface="Arial MT"/>
              <a:cs typeface="Arial" panose="020B0604020202020204" pitchFamily="34" charset="0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088584" y="2461831"/>
            <a:ext cx="508278" cy="8215"/>
          </a:xfrm>
          <a:custGeom>
            <a:avLst/>
            <a:gdLst/>
            <a:ahLst/>
            <a:cxnLst/>
            <a:rect l="l" t="t" r="r" b="b"/>
            <a:pathLst>
              <a:path w="903604" h="14604">
                <a:moveTo>
                  <a:pt x="903353" y="0"/>
                </a:moveTo>
                <a:lnTo>
                  <a:pt x="0" y="0"/>
                </a:lnTo>
                <a:lnTo>
                  <a:pt x="0" y="14331"/>
                </a:lnTo>
                <a:lnTo>
                  <a:pt x="903353" y="14331"/>
                </a:lnTo>
                <a:lnTo>
                  <a:pt x="9033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6299886" y="2353248"/>
            <a:ext cx="85725" cy="88694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>
              <a:spcBef>
                <a:spcPts val="51"/>
              </a:spcBef>
            </a:pPr>
            <a:r>
              <a:rPr sz="534" spc="-14" dirty="0">
                <a:latin typeface="Arial MT"/>
                <a:cs typeface="Arial" panose="020B0604020202020204" pitchFamily="34" charset="0"/>
              </a:rPr>
              <a:t>ns</a:t>
            </a:r>
            <a:endParaRPr sz="534">
              <a:latin typeface="Arial MT"/>
              <a:cs typeface="Arial" panose="020B0604020202020204" pitchFamily="34" charset="0"/>
            </a:endParaRPr>
          </a:p>
        </p:txBody>
      </p:sp>
      <p:graphicFrame>
        <p:nvGraphicFramePr>
          <p:cNvPr id="101" name="object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143987"/>
              </p:ext>
            </p:extLst>
          </p:nvPr>
        </p:nvGraphicFramePr>
        <p:xfrm>
          <a:off x="3800857" y="3419891"/>
          <a:ext cx="1098352" cy="671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5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8229">
                <a:tc>
                  <a:txBody>
                    <a:bodyPr/>
                    <a:lstStyle/>
                    <a:p>
                      <a:pPr marL="31750">
                        <a:lnSpc>
                          <a:spcPts val="915"/>
                        </a:lnSpc>
                      </a:pPr>
                      <a:r>
                        <a:rPr sz="500" b="1" spc="-20" dirty="0">
                          <a:latin typeface="Trebuchet MS"/>
                          <a:cs typeface="Trebuchet MS"/>
                        </a:rPr>
                        <a:t>DMSO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150"/>
                        </a:lnSpc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+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150"/>
                        </a:lnSpc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150"/>
                        </a:lnSpc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50"/>
                        </a:lnSpc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50"/>
                        </a:lnSpc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150"/>
                        </a:lnSpc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87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500" b="1" spc="-20" dirty="0">
                          <a:latin typeface="Trebuchet MS"/>
                          <a:cs typeface="Trebuchet MS"/>
                        </a:rPr>
                        <a:t>Ato</a:t>
                      </a:r>
                      <a:r>
                        <a:rPr sz="500" b="1" spc="-60" dirty="0">
                          <a:latin typeface="Trebuchet MS"/>
                          <a:cs typeface="Trebuchet MS"/>
                        </a:rPr>
                        <a:t> (30</a:t>
                      </a:r>
                      <a:r>
                        <a:rPr sz="500" b="1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00" b="1" spc="-25" dirty="0">
                          <a:latin typeface="Trebuchet MS"/>
                          <a:cs typeface="Trebuchet MS"/>
                        </a:rPr>
                        <a:t>µM)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26789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64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+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6432" marB="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932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932" marB="0"/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+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932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+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932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59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500" b="1" spc="-10" dirty="0">
                          <a:latin typeface="Trebuchet MS"/>
                          <a:cs typeface="Trebuchet MS"/>
                        </a:rPr>
                        <a:t>PX-</a:t>
                      </a:r>
                      <a:r>
                        <a:rPr sz="500" b="1" spc="-55" dirty="0">
                          <a:latin typeface="Trebuchet MS"/>
                          <a:cs typeface="Trebuchet MS"/>
                        </a:rPr>
                        <a:t>478</a:t>
                      </a:r>
                      <a:r>
                        <a:rPr sz="5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00" b="1" spc="-25" dirty="0">
                          <a:latin typeface="Trebuchet MS"/>
                          <a:cs typeface="Trebuchet MS"/>
                        </a:rPr>
                        <a:t>(10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00" b="1" spc="-25" dirty="0">
                          <a:latin typeface="Trebuchet MS"/>
                          <a:cs typeface="Trebuchet MS"/>
                        </a:rPr>
                        <a:t>µM)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27146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6432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64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+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6432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6432" marB="0"/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+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6432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6432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59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500" b="1" spc="-10" dirty="0">
                          <a:latin typeface="Trebuchet MS"/>
                          <a:cs typeface="Trebuchet MS"/>
                        </a:rPr>
                        <a:t>PX-</a:t>
                      </a:r>
                      <a:r>
                        <a:rPr sz="500" b="1" spc="-55" dirty="0">
                          <a:latin typeface="Trebuchet MS"/>
                          <a:cs typeface="Trebuchet MS"/>
                        </a:rPr>
                        <a:t>478</a:t>
                      </a:r>
                      <a:r>
                        <a:rPr sz="5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00" b="1" spc="-25" dirty="0">
                          <a:latin typeface="Trebuchet MS"/>
                          <a:cs typeface="Trebuchet MS"/>
                        </a:rPr>
                        <a:t>(15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31750">
                        <a:lnSpc>
                          <a:spcPts val="925"/>
                        </a:lnSpc>
                      </a:pPr>
                      <a:r>
                        <a:rPr sz="500" b="1" spc="-25" dirty="0">
                          <a:latin typeface="Trebuchet MS"/>
                          <a:cs typeface="Trebuchet MS"/>
                        </a:rPr>
                        <a:t>µM)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21788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1074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1074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1074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+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1074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1074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+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107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2" name="object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795637"/>
              </p:ext>
            </p:extLst>
          </p:nvPr>
        </p:nvGraphicFramePr>
        <p:xfrm>
          <a:off x="5557006" y="3387262"/>
          <a:ext cx="1100137" cy="662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7872">
                <a:tc>
                  <a:txBody>
                    <a:bodyPr/>
                    <a:lstStyle/>
                    <a:p>
                      <a:pPr marL="31750">
                        <a:lnSpc>
                          <a:spcPts val="915"/>
                        </a:lnSpc>
                      </a:pPr>
                      <a:r>
                        <a:rPr sz="500" b="1" spc="-20" dirty="0">
                          <a:latin typeface="Trebuchet MS"/>
                          <a:cs typeface="Trebuchet MS"/>
                        </a:rPr>
                        <a:t>DMSO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ts val="1145"/>
                        </a:lnSpc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+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145"/>
                        </a:lnSpc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ts val="1145"/>
                        </a:lnSpc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ts val="1145"/>
                        </a:lnSpc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45"/>
                        </a:lnSpc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145"/>
                        </a:lnSpc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3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500" b="1" spc="-20" dirty="0">
                          <a:latin typeface="Trebuchet MS"/>
                          <a:cs typeface="Trebuchet MS"/>
                        </a:rPr>
                        <a:t>Ato</a:t>
                      </a:r>
                      <a:r>
                        <a:rPr sz="500" b="1" spc="-60" dirty="0">
                          <a:latin typeface="Trebuchet MS"/>
                          <a:cs typeface="Trebuchet MS"/>
                        </a:rPr>
                        <a:t> (30</a:t>
                      </a:r>
                      <a:r>
                        <a:rPr sz="500" b="1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00" b="1" spc="-25" dirty="0">
                          <a:latin typeface="Trebuchet MS"/>
                          <a:cs typeface="Trebuchet MS"/>
                        </a:rPr>
                        <a:t>µM)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26789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64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+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6432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932" marB="0"/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932" marB="0"/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+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932" marB="0"/>
                </a:tc>
                <a:tc>
                  <a:txBody>
                    <a:bodyPr/>
                    <a:lstStyle/>
                    <a:p>
                      <a:pPr marL="34925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+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8932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59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500" b="1" spc="-10" dirty="0">
                          <a:latin typeface="Trebuchet MS"/>
                          <a:cs typeface="Trebuchet MS"/>
                        </a:rPr>
                        <a:t>PX-</a:t>
                      </a:r>
                      <a:r>
                        <a:rPr sz="500" b="1" spc="-55" dirty="0">
                          <a:latin typeface="Trebuchet MS"/>
                          <a:cs typeface="Trebuchet MS"/>
                        </a:rPr>
                        <a:t>478</a:t>
                      </a:r>
                      <a:r>
                        <a:rPr sz="5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00" b="1" spc="-25" dirty="0">
                          <a:latin typeface="Trebuchet MS"/>
                          <a:cs typeface="Trebuchet MS"/>
                        </a:rPr>
                        <a:t>(10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500" b="1" spc="-25" dirty="0">
                          <a:latin typeface="Trebuchet MS"/>
                          <a:cs typeface="Trebuchet MS"/>
                        </a:rPr>
                        <a:t>µM)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27146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6432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6432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+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6432" marB="0"/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6432" marB="0"/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+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6432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6432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59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500" b="1" spc="-10" dirty="0">
                          <a:latin typeface="Trebuchet MS"/>
                          <a:cs typeface="Trebuchet MS"/>
                        </a:rPr>
                        <a:t>PX-</a:t>
                      </a:r>
                      <a:r>
                        <a:rPr sz="500" b="1" spc="-55" dirty="0">
                          <a:latin typeface="Trebuchet MS"/>
                          <a:cs typeface="Trebuchet MS"/>
                        </a:rPr>
                        <a:t>478</a:t>
                      </a:r>
                      <a:r>
                        <a:rPr sz="500" b="1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500" b="1" spc="-25" dirty="0">
                          <a:latin typeface="Trebuchet MS"/>
                          <a:cs typeface="Trebuchet MS"/>
                        </a:rPr>
                        <a:t>(15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  <a:p>
                      <a:pPr marL="31750">
                        <a:lnSpc>
                          <a:spcPts val="925"/>
                        </a:lnSpc>
                      </a:pPr>
                      <a:r>
                        <a:rPr sz="500" b="1" spc="-25" dirty="0">
                          <a:latin typeface="Trebuchet MS"/>
                          <a:cs typeface="Trebuchet MS"/>
                        </a:rPr>
                        <a:t>µM)</a:t>
                      </a:r>
                      <a:endParaRPr sz="500">
                        <a:latin typeface="Trebuchet MS"/>
                        <a:cs typeface="Trebuchet MS"/>
                      </a:endParaRPr>
                    </a:p>
                  </a:txBody>
                  <a:tcPr marL="0" marR="0" marT="21788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1074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1074" marB="0"/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1074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+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1074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-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1074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600" spc="-50" dirty="0">
                          <a:latin typeface="Trebuchet MS"/>
                          <a:cs typeface="Trebuchet MS"/>
                        </a:rPr>
                        <a:t>+</a:t>
                      </a:r>
                      <a:endParaRPr sz="600">
                        <a:latin typeface="Trebuchet MS"/>
                        <a:cs typeface="Trebuchet MS"/>
                      </a:endParaRPr>
                    </a:p>
                  </a:txBody>
                  <a:tcPr marL="0" marR="0" marT="2107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" name="object 14">
            <a:extLst>
              <a:ext uri="{FF2B5EF4-FFF2-40B4-BE49-F238E27FC236}">
                <a16:creationId xmlns:a16="http://schemas.microsoft.com/office/drawing/2014/main" id="{97D4ED3A-599C-A9AF-EA94-27FEEE91A891}"/>
              </a:ext>
            </a:extLst>
          </p:cNvPr>
          <p:cNvSpPr txBox="1"/>
          <p:nvPr/>
        </p:nvSpPr>
        <p:spPr>
          <a:xfrm>
            <a:off x="175188" y="701189"/>
            <a:ext cx="387035" cy="161102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lang="en-US" sz="1000" spc="-2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bject 2">
            <a:extLst>
              <a:ext uri="{FF2B5EF4-FFF2-40B4-BE49-F238E27FC236}">
                <a16:creationId xmlns:a16="http://schemas.microsoft.com/office/drawing/2014/main" id="{6007FBEF-250A-5550-BFDF-ED34A20A7A86}"/>
              </a:ext>
            </a:extLst>
          </p:cNvPr>
          <p:cNvSpPr txBox="1"/>
          <p:nvPr/>
        </p:nvSpPr>
        <p:spPr>
          <a:xfrm>
            <a:off x="838377" y="4513844"/>
            <a:ext cx="1727112" cy="161102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1000" b="1" spc="-11" dirty="0">
                <a:latin typeface="Arial" panose="020B0604020202020204" pitchFamily="34" charset="0"/>
                <a:cs typeface="Arial" panose="020B0604020202020204" pitchFamily="34" charset="0"/>
              </a:rPr>
              <a:t>OVCAR-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000" b="1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(shIRF1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000" b="1" spc="-14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bject 3">
            <a:extLst>
              <a:ext uri="{FF2B5EF4-FFF2-40B4-BE49-F238E27FC236}">
                <a16:creationId xmlns:a16="http://schemas.microsoft.com/office/drawing/2014/main" id="{0AAA4DB5-239C-9C89-2A25-945C1C1492E1}"/>
              </a:ext>
            </a:extLst>
          </p:cNvPr>
          <p:cNvSpPr txBox="1"/>
          <p:nvPr/>
        </p:nvSpPr>
        <p:spPr>
          <a:xfrm>
            <a:off x="5074895" y="4509714"/>
            <a:ext cx="482111" cy="161102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  <a:tabLst>
                <a:tab pos="137874" algn="l"/>
              </a:tabLst>
            </a:pPr>
            <a:r>
              <a:rPr sz="1000" b="1" spc="-14" dirty="0">
                <a:latin typeface="Arial" panose="020B0604020202020204" pitchFamily="34" charset="0"/>
                <a:cs typeface="Arial" panose="020B0604020202020204" pitchFamily="34" charset="0"/>
              </a:rPr>
              <a:t>ID8</a:t>
            </a:r>
            <a:r>
              <a:rPr lang="en-US" sz="1000" b="1" spc="-14" dirty="0">
                <a:latin typeface="Arial" panose="020B0604020202020204" pitchFamily="34" charset="0"/>
                <a:cs typeface="Arial" panose="020B0604020202020204" pitchFamily="34" charset="0"/>
              </a:rPr>
              <a:t> F3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6" name="object 4">
            <a:extLst>
              <a:ext uri="{FF2B5EF4-FFF2-40B4-BE49-F238E27FC236}">
                <a16:creationId xmlns:a16="http://schemas.microsoft.com/office/drawing/2014/main" id="{F5FBEC59-F12D-9398-D7BD-3A4619B9D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67674"/>
              </p:ext>
            </p:extLst>
          </p:nvPr>
        </p:nvGraphicFramePr>
        <p:xfrm>
          <a:off x="113458" y="5693941"/>
          <a:ext cx="1361599" cy="403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942">
                <a:tc>
                  <a:txBody>
                    <a:bodyPr/>
                    <a:lstStyle/>
                    <a:p>
                      <a:pPr marL="31750">
                        <a:lnSpc>
                          <a:spcPts val="890"/>
                        </a:lnSpc>
                      </a:pPr>
                      <a:r>
                        <a:rPr sz="500" b="1" spc="-20" dirty="0">
                          <a:latin typeface="Arial"/>
                          <a:cs typeface="Arial"/>
                        </a:rPr>
                        <a:t>DMSO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1120"/>
                        </a:lnSpc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+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ts val="1120"/>
                        </a:lnSpc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120"/>
                        </a:lnSpc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 algn="ctr">
                        <a:lnSpc>
                          <a:spcPts val="1120"/>
                        </a:lnSpc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00" b="1" dirty="0">
                          <a:latin typeface="Arial"/>
                          <a:cs typeface="Arial"/>
                        </a:rPr>
                        <a:t>Ato</a:t>
                      </a:r>
                      <a:r>
                        <a:rPr sz="5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dirty="0">
                          <a:latin typeface="Arial"/>
                          <a:cs typeface="Arial"/>
                        </a:rPr>
                        <a:t>(30</a:t>
                      </a:r>
                      <a:r>
                        <a:rPr sz="5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-25" dirty="0">
                          <a:latin typeface="Arial"/>
                          <a:cs typeface="Arial"/>
                        </a:rPr>
                        <a:t>µM)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2503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+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2503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2503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+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250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4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00" b="1" dirty="0">
                          <a:latin typeface="Arial"/>
                          <a:cs typeface="Arial"/>
                        </a:rPr>
                        <a:t>Fludarabine</a:t>
                      </a:r>
                      <a:r>
                        <a:rPr sz="5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dirty="0">
                          <a:latin typeface="Arial"/>
                          <a:cs typeface="Arial"/>
                        </a:rPr>
                        <a:t>(5</a:t>
                      </a:r>
                      <a:r>
                        <a:rPr sz="5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-25" dirty="0">
                          <a:latin typeface="Arial"/>
                          <a:cs typeface="Arial"/>
                        </a:rPr>
                        <a:t>µM)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10"/>
                        </a:lnSpc>
                        <a:spcBef>
                          <a:spcPts val="31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2503" marB="0"/>
                </a:tc>
                <a:tc>
                  <a:txBody>
                    <a:bodyPr/>
                    <a:lstStyle/>
                    <a:p>
                      <a:pPr marR="32384" algn="ctr">
                        <a:lnSpc>
                          <a:spcPts val="1110"/>
                        </a:lnSpc>
                        <a:spcBef>
                          <a:spcPts val="31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2503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1110"/>
                        </a:lnSpc>
                        <a:spcBef>
                          <a:spcPts val="31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+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2503" marB="0"/>
                </a:tc>
                <a:tc>
                  <a:txBody>
                    <a:bodyPr/>
                    <a:lstStyle/>
                    <a:p>
                      <a:pPr marL="90170" algn="ctr">
                        <a:lnSpc>
                          <a:spcPts val="1110"/>
                        </a:lnSpc>
                        <a:spcBef>
                          <a:spcPts val="31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+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250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7" name="object 5">
            <a:extLst>
              <a:ext uri="{FF2B5EF4-FFF2-40B4-BE49-F238E27FC236}">
                <a16:creationId xmlns:a16="http://schemas.microsoft.com/office/drawing/2014/main" id="{2FDF5EC7-A5A5-8119-75C1-5820CEC7BEF1}"/>
              </a:ext>
            </a:extLst>
          </p:cNvPr>
          <p:cNvSpPr txBox="1"/>
          <p:nvPr/>
        </p:nvSpPr>
        <p:spPr>
          <a:xfrm flipH="1">
            <a:off x="249023" y="4504270"/>
            <a:ext cx="294658" cy="161102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lang="en-US" sz="1000" spc="-28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object 6">
            <a:extLst>
              <a:ext uri="{FF2B5EF4-FFF2-40B4-BE49-F238E27FC236}">
                <a16:creationId xmlns:a16="http://schemas.microsoft.com/office/drawing/2014/main" id="{8AFFF574-A94B-4155-C6C8-D3C7D467D7BC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434979" y="5573757"/>
            <a:ext cx="1472399" cy="599380"/>
          </a:xfrm>
          <a:prstGeom prst="rect">
            <a:avLst/>
          </a:prstGeom>
        </p:spPr>
      </p:pic>
      <p:graphicFrame>
        <p:nvGraphicFramePr>
          <p:cNvPr id="109" name="object 7">
            <a:extLst>
              <a:ext uri="{FF2B5EF4-FFF2-40B4-BE49-F238E27FC236}">
                <a16:creationId xmlns:a16="http://schemas.microsoft.com/office/drawing/2014/main" id="{F69FA7B1-2CC2-F51F-C5DD-7DEF40A5A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087409"/>
              </p:ext>
            </p:extLst>
          </p:nvPr>
        </p:nvGraphicFramePr>
        <p:xfrm>
          <a:off x="1732989" y="5738876"/>
          <a:ext cx="1360526" cy="403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2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942">
                <a:tc>
                  <a:txBody>
                    <a:bodyPr/>
                    <a:lstStyle/>
                    <a:p>
                      <a:pPr marL="31750">
                        <a:lnSpc>
                          <a:spcPts val="890"/>
                        </a:lnSpc>
                      </a:pPr>
                      <a:r>
                        <a:rPr sz="500" b="1" spc="-20" dirty="0">
                          <a:latin typeface="Arial"/>
                          <a:cs typeface="Arial"/>
                        </a:rPr>
                        <a:t>DMSO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1120"/>
                        </a:lnSpc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+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120"/>
                        </a:lnSpc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120"/>
                        </a:lnSpc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1120"/>
                        </a:lnSpc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00" b="1" dirty="0">
                          <a:latin typeface="Arial"/>
                          <a:cs typeface="Arial"/>
                        </a:rPr>
                        <a:t>Ato</a:t>
                      </a:r>
                      <a:r>
                        <a:rPr sz="5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dirty="0">
                          <a:latin typeface="Arial"/>
                          <a:cs typeface="Arial"/>
                        </a:rPr>
                        <a:t>(30</a:t>
                      </a:r>
                      <a:r>
                        <a:rPr sz="5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-25" dirty="0">
                          <a:latin typeface="Arial"/>
                          <a:cs typeface="Arial"/>
                        </a:rPr>
                        <a:t>µM)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2503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+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2503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2503" marB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+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250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4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500" b="1" dirty="0">
                          <a:latin typeface="Arial"/>
                          <a:cs typeface="Arial"/>
                        </a:rPr>
                        <a:t>Fludarabine</a:t>
                      </a:r>
                      <a:r>
                        <a:rPr sz="5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dirty="0">
                          <a:latin typeface="Arial"/>
                          <a:cs typeface="Arial"/>
                        </a:rPr>
                        <a:t>(5</a:t>
                      </a:r>
                      <a:r>
                        <a:rPr sz="5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500" b="1" spc="-25" dirty="0">
                          <a:latin typeface="Arial"/>
                          <a:cs typeface="Arial"/>
                        </a:rPr>
                        <a:t>µM)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T="2286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110"/>
                        </a:lnSpc>
                        <a:spcBef>
                          <a:spcPts val="31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2503" marB="0"/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110"/>
                        </a:lnSpc>
                        <a:spcBef>
                          <a:spcPts val="31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-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2503" marB="0"/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1110"/>
                        </a:lnSpc>
                        <a:spcBef>
                          <a:spcPts val="31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+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2503" marB="0"/>
                </a:tc>
                <a:tc>
                  <a:txBody>
                    <a:bodyPr/>
                    <a:lstStyle/>
                    <a:p>
                      <a:pPr marL="121920">
                        <a:lnSpc>
                          <a:spcPts val="1110"/>
                        </a:lnSpc>
                        <a:spcBef>
                          <a:spcPts val="315"/>
                        </a:spcBef>
                      </a:pPr>
                      <a:r>
                        <a:rPr sz="600" spc="-50" dirty="0">
                          <a:latin typeface="Arial MT"/>
                          <a:cs typeface="Arial MT"/>
                        </a:rPr>
                        <a:t>+</a:t>
                      </a:r>
                      <a:endParaRPr sz="600">
                        <a:latin typeface="Arial MT"/>
                        <a:cs typeface="Arial MT"/>
                      </a:endParaRPr>
                    </a:p>
                  </a:txBody>
                  <a:tcPr marL="0" marR="0" marT="2250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0" name="object 8">
            <a:extLst>
              <a:ext uri="{FF2B5EF4-FFF2-40B4-BE49-F238E27FC236}">
                <a16:creationId xmlns:a16="http://schemas.microsoft.com/office/drawing/2014/main" id="{1DAB28A6-6DDC-D104-7A01-EC3BFA5373B1}"/>
              </a:ext>
            </a:extLst>
          </p:cNvPr>
          <p:cNvGrpSpPr/>
          <p:nvPr/>
        </p:nvGrpSpPr>
        <p:grpSpPr>
          <a:xfrm>
            <a:off x="741978" y="4901322"/>
            <a:ext cx="785455" cy="756166"/>
            <a:chOff x="1392247" y="1180703"/>
            <a:chExt cx="1396365" cy="1344295"/>
          </a:xfrm>
        </p:grpSpPr>
        <p:sp>
          <p:nvSpPr>
            <p:cNvPr id="111" name="object 9">
              <a:extLst>
                <a:ext uri="{FF2B5EF4-FFF2-40B4-BE49-F238E27FC236}">
                  <a16:creationId xmlns:a16="http://schemas.microsoft.com/office/drawing/2014/main" id="{41DC045D-B228-2C64-11D3-5344680C9124}"/>
                </a:ext>
              </a:extLst>
            </p:cNvPr>
            <p:cNvSpPr/>
            <p:nvPr/>
          </p:nvSpPr>
          <p:spPr>
            <a:xfrm>
              <a:off x="2474200" y="1958113"/>
              <a:ext cx="205740" cy="561340"/>
            </a:xfrm>
            <a:custGeom>
              <a:avLst/>
              <a:gdLst/>
              <a:ahLst/>
              <a:cxnLst/>
              <a:rect l="l" t="t" r="r" b="b"/>
              <a:pathLst>
                <a:path w="205739" h="561339">
                  <a:moveTo>
                    <a:pt x="205504" y="0"/>
                  </a:moveTo>
                  <a:lnTo>
                    <a:pt x="0" y="0"/>
                  </a:lnTo>
                  <a:lnTo>
                    <a:pt x="0" y="561150"/>
                  </a:lnTo>
                  <a:lnTo>
                    <a:pt x="205504" y="561150"/>
                  </a:lnTo>
                  <a:lnTo>
                    <a:pt x="205504" y="0"/>
                  </a:lnTo>
                  <a:close/>
                </a:path>
              </a:pathLst>
            </a:custGeom>
            <a:solidFill>
              <a:srgbClr val="AC07E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0">
              <a:extLst>
                <a:ext uri="{FF2B5EF4-FFF2-40B4-BE49-F238E27FC236}">
                  <a16:creationId xmlns:a16="http://schemas.microsoft.com/office/drawing/2014/main" id="{7CA973EA-8412-E027-61B5-5035EC1A68A2}"/>
                </a:ext>
              </a:extLst>
            </p:cNvPr>
            <p:cNvSpPr/>
            <p:nvPr/>
          </p:nvSpPr>
          <p:spPr>
            <a:xfrm>
              <a:off x="2474201" y="1958117"/>
              <a:ext cx="204470" cy="560070"/>
            </a:xfrm>
            <a:custGeom>
              <a:avLst/>
              <a:gdLst/>
              <a:ahLst/>
              <a:cxnLst/>
              <a:rect l="l" t="t" r="r" b="b"/>
              <a:pathLst>
                <a:path w="204469" h="560069">
                  <a:moveTo>
                    <a:pt x="204393" y="0"/>
                  </a:moveTo>
                  <a:lnTo>
                    <a:pt x="0" y="0"/>
                  </a:lnTo>
                  <a:lnTo>
                    <a:pt x="0" y="560041"/>
                  </a:lnTo>
                  <a:lnTo>
                    <a:pt x="19995" y="560041"/>
                  </a:lnTo>
                  <a:lnTo>
                    <a:pt x="19995" y="19961"/>
                  </a:lnTo>
                  <a:lnTo>
                    <a:pt x="9997" y="19961"/>
                  </a:lnTo>
                  <a:lnTo>
                    <a:pt x="19995" y="9980"/>
                  </a:lnTo>
                  <a:lnTo>
                    <a:pt x="204393" y="9980"/>
                  </a:lnTo>
                  <a:lnTo>
                    <a:pt x="204393" y="0"/>
                  </a:lnTo>
                  <a:close/>
                </a:path>
                <a:path w="204469" h="560069">
                  <a:moveTo>
                    <a:pt x="184398" y="9980"/>
                  </a:moveTo>
                  <a:lnTo>
                    <a:pt x="184398" y="560041"/>
                  </a:lnTo>
                  <a:lnTo>
                    <a:pt x="204393" y="560041"/>
                  </a:lnTo>
                  <a:lnTo>
                    <a:pt x="204393" y="19961"/>
                  </a:lnTo>
                  <a:lnTo>
                    <a:pt x="194396" y="19961"/>
                  </a:lnTo>
                  <a:lnTo>
                    <a:pt x="184398" y="9980"/>
                  </a:lnTo>
                  <a:close/>
                </a:path>
                <a:path w="204469" h="560069">
                  <a:moveTo>
                    <a:pt x="19995" y="9980"/>
                  </a:moveTo>
                  <a:lnTo>
                    <a:pt x="9997" y="19961"/>
                  </a:lnTo>
                  <a:lnTo>
                    <a:pt x="19995" y="19961"/>
                  </a:lnTo>
                  <a:lnTo>
                    <a:pt x="19995" y="9980"/>
                  </a:lnTo>
                  <a:close/>
                </a:path>
                <a:path w="204469" h="560069">
                  <a:moveTo>
                    <a:pt x="184398" y="9980"/>
                  </a:moveTo>
                  <a:lnTo>
                    <a:pt x="19995" y="9980"/>
                  </a:lnTo>
                  <a:lnTo>
                    <a:pt x="19995" y="19961"/>
                  </a:lnTo>
                  <a:lnTo>
                    <a:pt x="184398" y="19961"/>
                  </a:lnTo>
                  <a:lnTo>
                    <a:pt x="184398" y="9980"/>
                  </a:lnTo>
                  <a:close/>
                </a:path>
                <a:path w="204469" h="560069">
                  <a:moveTo>
                    <a:pt x="204393" y="9980"/>
                  </a:moveTo>
                  <a:lnTo>
                    <a:pt x="184398" y="9980"/>
                  </a:lnTo>
                  <a:lnTo>
                    <a:pt x="194396" y="19961"/>
                  </a:lnTo>
                  <a:lnTo>
                    <a:pt x="204393" y="19961"/>
                  </a:lnTo>
                  <a:lnTo>
                    <a:pt x="204393" y="9980"/>
                  </a:lnTo>
                  <a:close/>
                </a:path>
              </a:pathLst>
            </a:custGeom>
            <a:solidFill>
              <a:srgbClr val="AC0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">
              <a:extLst>
                <a:ext uri="{FF2B5EF4-FFF2-40B4-BE49-F238E27FC236}">
                  <a16:creationId xmlns:a16="http://schemas.microsoft.com/office/drawing/2014/main" id="{C3C6C7D9-DDD0-AF73-0761-C1702D1E1FB8}"/>
                </a:ext>
              </a:extLst>
            </p:cNvPr>
            <p:cNvSpPr/>
            <p:nvPr/>
          </p:nvSpPr>
          <p:spPr>
            <a:xfrm>
              <a:off x="2166499" y="1969203"/>
              <a:ext cx="205740" cy="550545"/>
            </a:xfrm>
            <a:custGeom>
              <a:avLst/>
              <a:gdLst/>
              <a:ahLst/>
              <a:cxnLst/>
              <a:rect l="l" t="t" r="r" b="b"/>
              <a:pathLst>
                <a:path w="205739" h="550544">
                  <a:moveTo>
                    <a:pt x="205504" y="0"/>
                  </a:moveTo>
                  <a:lnTo>
                    <a:pt x="0" y="0"/>
                  </a:lnTo>
                  <a:lnTo>
                    <a:pt x="0" y="550060"/>
                  </a:lnTo>
                  <a:lnTo>
                    <a:pt x="205504" y="550060"/>
                  </a:lnTo>
                  <a:lnTo>
                    <a:pt x="205504" y="0"/>
                  </a:lnTo>
                  <a:close/>
                </a:path>
              </a:pathLst>
            </a:custGeom>
            <a:solidFill>
              <a:srgbClr val="00C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2">
              <a:extLst>
                <a:ext uri="{FF2B5EF4-FFF2-40B4-BE49-F238E27FC236}">
                  <a16:creationId xmlns:a16="http://schemas.microsoft.com/office/drawing/2014/main" id="{5FA4ED27-D566-9BF5-90CC-2C593ECADCC4}"/>
                </a:ext>
              </a:extLst>
            </p:cNvPr>
            <p:cNvSpPr/>
            <p:nvPr/>
          </p:nvSpPr>
          <p:spPr>
            <a:xfrm>
              <a:off x="2166499" y="1969207"/>
              <a:ext cx="204470" cy="549275"/>
            </a:xfrm>
            <a:custGeom>
              <a:avLst/>
              <a:gdLst/>
              <a:ahLst/>
              <a:cxnLst/>
              <a:rect l="l" t="t" r="r" b="b"/>
              <a:pathLst>
                <a:path w="204469" h="549275">
                  <a:moveTo>
                    <a:pt x="204393" y="0"/>
                  </a:moveTo>
                  <a:lnTo>
                    <a:pt x="0" y="0"/>
                  </a:lnTo>
                  <a:lnTo>
                    <a:pt x="0" y="548951"/>
                  </a:lnTo>
                  <a:lnTo>
                    <a:pt x="19995" y="548951"/>
                  </a:lnTo>
                  <a:lnTo>
                    <a:pt x="19995" y="19961"/>
                  </a:lnTo>
                  <a:lnTo>
                    <a:pt x="9997" y="19961"/>
                  </a:lnTo>
                  <a:lnTo>
                    <a:pt x="19995" y="9980"/>
                  </a:lnTo>
                  <a:lnTo>
                    <a:pt x="204393" y="9980"/>
                  </a:lnTo>
                  <a:lnTo>
                    <a:pt x="204393" y="0"/>
                  </a:lnTo>
                  <a:close/>
                </a:path>
                <a:path w="204469" h="549275">
                  <a:moveTo>
                    <a:pt x="184398" y="9980"/>
                  </a:moveTo>
                  <a:lnTo>
                    <a:pt x="184398" y="548951"/>
                  </a:lnTo>
                  <a:lnTo>
                    <a:pt x="204393" y="548951"/>
                  </a:lnTo>
                  <a:lnTo>
                    <a:pt x="204393" y="19961"/>
                  </a:lnTo>
                  <a:lnTo>
                    <a:pt x="194396" y="19961"/>
                  </a:lnTo>
                  <a:lnTo>
                    <a:pt x="184398" y="9980"/>
                  </a:lnTo>
                  <a:close/>
                </a:path>
                <a:path w="204469" h="549275">
                  <a:moveTo>
                    <a:pt x="19995" y="9980"/>
                  </a:moveTo>
                  <a:lnTo>
                    <a:pt x="9997" y="19961"/>
                  </a:lnTo>
                  <a:lnTo>
                    <a:pt x="19995" y="19961"/>
                  </a:lnTo>
                  <a:lnTo>
                    <a:pt x="19995" y="9980"/>
                  </a:lnTo>
                  <a:close/>
                </a:path>
                <a:path w="204469" h="549275">
                  <a:moveTo>
                    <a:pt x="184398" y="9980"/>
                  </a:moveTo>
                  <a:lnTo>
                    <a:pt x="19995" y="9980"/>
                  </a:lnTo>
                  <a:lnTo>
                    <a:pt x="19995" y="19961"/>
                  </a:lnTo>
                  <a:lnTo>
                    <a:pt x="184398" y="19961"/>
                  </a:lnTo>
                  <a:lnTo>
                    <a:pt x="184398" y="9980"/>
                  </a:lnTo>
                  <a:close/>
                </a:path>
                <a:path w="204469" h="549275">
                  <a:moveTo>
                    <a:pt x="204393" y="9980"/>
                  </a:moveTo>
                  <a:lnTo>
                    <a:pt x="184398" y="9980"/>
                  </a:lnTo>
                  <a:lnTo>
                    <a:pt x="194396" y="19961"/>
                  </a:lnTo>
                  <a:lnTo>
                    <a:pt x="204393" y="19961"/>
                  </a:lnTo>
                  <a:lnTo>
                    <a:pt x="204393" y="9980"/>
                  </a:lnTo>
                  <a:close/>
                </a:path>
              </a:pathLst>
            </a:custGeom>
            <a:solidFill>
              <a:srgbClr val="00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3">
              <a:extLst>
                <a:ext uri="{FF2B5EF4-FFF2-40B4-BE49-F238E27FC236}">
                  <a16:creationId xmlns:a16="http://schemas.microsoft.com/office/drawing/2014/main" id="{6DE4311C-BA8F-E0CC-9040-7D14DEC1BC67}"/>
                </a:ext>
              </a:extLst>
            </p:cNvPr>
            <p:cNvSpPr/>
            <p:nvPr/>
          </p:nvSpPr>
          <p:spPr>
            <a:xfrm>
              <a:off x="1858798" y="1484573"/>
              <a:ext cx="205740" cy="1035050"/>
            </a:xfrm>
            <a:custGeom>
              <a:avLst/>
              <a:gdLst/>
              <a:ahLst/>
              <a:cxnLst/>
              <a:rect l="l" t="t" r="r" b="b"/>
              <a:pathLst>
                <a:path w="205739" h="1035050">
                  <a:moveTo>
                    <a:pt x="205504" y="0"/>
                  </a:moveTo>
                  <a:lnTo>
                    <a:pt x="0" y="0"/>
                  </a:lnTo>
                  <a:lnTo>
                    <a:pt x="0" y="1034690"/>
                  </a:lnTo>
                  <a:lnTo>
                    <a:pt x="205504" y="1034690"/>
                  </a:lnTo>
                  <a:lnTo>
                    <a:pt x="205504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4">
              <a:extLst>
                <a:ext uri="{FF2B5EF4-FFF2-40B4-BE49-F238E27FC236}">
                  <a16:creationId xmlns:a16="http://schemas.microsoft.com/office/drawing/2014/main" id="{8C8441B1-1818-D842-83FA-5A6B62E62817}"/>
                </a:ext>
              </a:extLst>
            </p:cNvPr>
            <p:cNvSpPr/>
            <p:nvPr/>
          </p:nvSpPr>
          <p:spPr>
            <a:xfrm>
              <a:off x="1858798" y="1484567"/>
              <a:ext cx="204470" cy="1033780"/>
            </a:xfrm>
            <a:custGeom>
              <a:avLst/>
              <a:gdLst/>
              <a:ahLst/>
              <a:cxnLst/>
              <a:rect l="l" t="t" r="r" b="b"/>
              <a:pathLst>
                <a:path w="204469" h="1033780">
                  <a:moveTo>
                    <a:pt x="204393" y="0"/>
                  </a:moveTo>
                  <a:lnTo>
                    <a:pt x="0" y="0"/>
                  </a:lnTo>
                  <a:lnTo>
                    <a:pt x="0" y="1033590"/>
                  </a:lnTo>
                  <a:lnTo>
                    <a:pt x="19995" y="1033590"/>
                  </a:lnTo>
                  <a:lnTo>
                    <a:pt x="19995" y="19961"/>
                  </a:lnTo>
                  <a:lnTo>
                    <a:pt x="9997" y="19961"/>
                  </a:lnTo>
                  <a:lnTo>
                    <a:pt x="19995" y="9980"/>
                  </a:lnTo>
                  <a:lnTo>
                    <a:pt x="204393" y="9980"/>
                  </a:lnTo>
                  <a:lnTo>
                    <a:pt x="204393" y="0"/>
                  </a:lnTo>
                  <a:close/>
                </a:path>
                <a:path w="204469" h="1033780">
                  <a:moveTo>
                    <a:pt x="184398" y="9980"/>
                  </a:moveTo>
                  <a:lnTo>
                    <a:pt x="184398" y="1033590"/>
                  </a:lnTo>
                  <a:lnTo>
                    <a:pt x="204393" y="1033590"/>
                  </a:lnTo>
                  <a:lnTo>
                    <a:pt x="204393" y="19961"/>
                  </a:lnTo>
                  <a:lnTo>
                    <a:pt x="194396" y="19961"/>
                  </a:lnTo>
                  <a:lnTo>
                    <a:pt x="184398" y="9980"/>
                  </a:lnTo>
                  <a:close/>
                </a:path>
                <a:path w="204469" h="1033780">
                  <a:moveTo>
                    <a:pt x="19995" y="9980"/>
                  </a:moveTo>
                  <a:lnTo>
                    <a:pt x="9997" y="19961"/>
                  </a:lnTo>
                  <a:lnTo>
                    <a:pt x="19995" y="19961"/>
                  </a:lnTo>
                  <a:lnTo>
                    <a:pt x="19995" y="9980"/>
                  </a:lnTo>
                  <a:close/>
                </a:path>
                <a:path w="204469" h="1033780">
                  <a:moveTo>
                    <a:pt x="184398" y="9980"/>
                  </a:moveTo>
                  <a:lnTo>
                    <a:pt x="19995" y="9980"/>
                  </a:lnTo>
                  <a:lnTo>
                    <a:pt x="19995" y="19961"/>
                  </a:lnTo>
                  <a:lnTo>
                    <a:pt x="184398" y="19961"/>
                  </a:lnTo>
                  <a:lnTo>
                    <a:pt x="184398" y="9980"/>
                  </a:lnTo>
                  <a:close/>
                </a:path>
                <a:path w="204469" h="1033780">
                  <a:moveTo>
                    <a:pt x="204393" y="9980"/>
                  </a:moveTo>
                  <a:lnTo>
                    <a:pt x="184398" y="9980"/>
                  </a:lnTo>
                  <a:lnTo>
                    <a:pt x="194396" y="19961"/>
                  </a:lnTo>
                  <a:lnTo>
                    <a:pt x="204393" y="19961"/>
                  </a:lnTo>
                  <a:lnTo>
                    <a:pt x="204393" y="99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5">
              <a:extLst>
                <a:ext uri="{FF2B5EF4-FFF2-40B4-BE49-F238E27FC236}">
                  <a16:creationId xmlns:a16="http://schemas.microsoft.com/office/drawing/2014/main" id="{1F437FBC-1187-C011-B6B7-F4A3E40FC0FF}"/>
                </a:ext>
              </a:extLst>
            </p:cNvPr>
            <p:cNvSpPr/>
            <p:nvPr/>
          </p:nvSpPr>
          <p:spPr>
            <a:xfrm>
              <a:off x="1551097" y="2144428"/>
              <a:ext cx="204470" cy="374015"/>
            </a:xfrm>
            <a:custGeom>
              <a:avLst/>
              <a:gdLst/>
              <a:ahLst/>
              <a:cxnLst/>
              <a:rect l="l" t="t" r="r" b="b"/>
              <a:pathLst>
                <a:path w="204469" h="374014">
                  <a:moveTo>
                    <a:pt x="204393" y="0"/>
                  </a:moveTo>
                  <a:lnTo>
                    <a:pt x="0" y="0"/>
                  </a:lnTo>
                  <a:lnTo>
                    <a:pt x="0" y="373730"/>
                  </a:lnTo>
                  <a:lnTo>
                    <a:pt x="204393" y="373730"/>
                  </a:lnTo>
                  <a:lnTo>
                    <a:pt x="204393" y="0"/>
                  </a:lnTo>
                  <a:close/>
                </a:path>
              </a:pathLst>
            </a:custGeom>
            <a:solidFill>
              <a:srgbClr val="9F9F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6">
              <a:extLst>
                <a:ext uri="{FF2B5EF4-FFF2-40B4-BE49-F238E27FC236}">
                  <a16:creationId xmlns:a16="http://schemas.microsoft.com/office/drawing/2014/main" id="{1663A1C7-C547-001E-F658-C2B4A31D2A23}"/>
                </a:ext>
              </a:extLst>
            </p:cNvPr>
            <p:cNvSpPr/>
            <p:nvPr/>
          </p:nvSpPr>
          <p:spPr>
            <a:xfrm>
              <a:off x="1392237" y="1180706"/>
              <a:ext cx="1396365" cy="1344295"/>
            </a:xfrm>
            <a:custGeom>
              <a:avLst/>
              <a:gdLst/>
              <a:ahLst/>
              <a:cxnLst/>
              <a:rect l="l" t="t" r="r" b="b"/>
              <a:pathLst>
                <a:path w="1396364" h="1344295">
                  <a:moveTo>
                    <a:pt x="1396326" y="1330807"/>
                  </a:moveTo>
                  <a:lnTo>
                    <a:pt x="363245" y="1330807"/>
                  </a:lnTo>
                  <a:lnTo>
                    <a:pt x="363245" y="983691"/>
                  </a:lnTo>
                  <a:lnTo>
                    <a:pt x="363245" y="973709"/>
                  </a:lnTo>
                  <a:lnTo>
                    <a:pt x="363245" y="963726"/>
                  </a:lnTo>
                  <a:lnTo>
                    <a:pt x="343255" y="963726"/>
                  </a:lnTo>
                  <a:lnTo>
                    <a:pt x="343255" y="983691"/>
                  </a:lnTo>
                  <a:lnTo>
                    <a:pt x="343255" y="1330807"/>
                  </a:lnTo>
                  <a:lnTo>
                    <a:pt x="178854" y="1330807"/>
                  </a:lnTo>
                  <a:lnTo>
                    <a:pt x="178854" y="983691"/>
                  </a:lnTo>
                  <a:lnTo>
                    <a:pt x="343255" y="983691"/>
                  </a:lnTo>
                  <a:lnTo>
                    <a:pt x="343255" y="963726"/>
                  </a:lnTo>
                  <a:lnTo>
                    <a:pt x="158851" y="963726"/>
                  </a:lnTo>
                  <a:lnTo>
                    <a:pt x="158851" y="1330807"/>
                  </a:lnTo>
                  <a:lnTo>
                    <a:pt x="63322" y="1330807"/>
                  </a:lnTo>
                  <a:lnTo>
                    <a:pt x="56654" y="1330807"/>
                  </a:lnTo>
                  <a:lnTo>
                    <a:pt x="56654" y="1330172"/>
                  </a:lnTo>
                  <a:lnTo>
                    <a:pt x="63322" y="1330172"/>
                  </a:lnTo>
                  <a:lnTo>
                    <a:pt x="63322" y="900518"/>
                  </a:lnTo>
                  <a:lnTo>
                    <a:pt x="63322" y="899998"/>
                  </a:lnTo>
                  <a:lnTo>
                    <a:pt x="63322" y="887310"/>
                  </a:lnTo>
                  <a:lnTo>
                    <a:pt x="63322" y="457136"/>
                  </a:lnTo>
                  <a:lnTo>
                    <a:pt x="56654" y="457136"/>
                  </a:lnTo>
                  <a:lnTo>
                    <a:pt x="56654" y="456907"/>
                  </a:lnTo>
                  <a:lnTo>
                    <a:pt x="63322" y="456907"/>
                  </a:lnTo>
                  <a:lnTo>
                    <a:pt x="63322" y="443598"/>
                  </a:lnTo>
                  <a:lnTo>
                    <a:pt x="56654" y="443598"/>
                  </a:lnTo>
                  <a:lnTo>
                    <a:pt x="56654" y="443179"/>
                  </a:lnTo>
                  <a:lnTo>
                    <a:pt x="63322" y="443179"/>
                  </a:lnTo>
                  <a:lnTo>
                    <a:pt x="63322" y="13309"/>
                  </a:lnTo>
                  <a:lnTo>
                    <a:pt x="63322" y="13004"/>
                  </a:lnTo>
                  <a:lnTo>
                    <a:pt x="63322" y="0"/>
                  </a:lnTo>
                  <a:lnTo>
                    <a:pt x="56654" y="0"/>
                  </a:lnTo>
                  <a:lnTo>
                    <a:pt x="56654" y="317"/>
                  </a:lnTo>
                  <a:lnTo>
                    <a:pt x="49987" y="317"/>
                  </a:lnTo>
                  <a:lnTo>
                    <a:pt x="49987" y="0"/>
                  </a:lnTo>
                  <a:lnTo>
                    <a:pt x="0" y="0"/>
                  </a:lnTo>
                  <a:lnTo>
                    <a:pt x="0" y="13309"/>
                  </a:lnTo>
                  <a:lnTo>
                    <a:pt x="49987" y="13309"/>
                  </a:lnTo>
                  <a:lnTo>
                    <a:pt x="49987" y="443179"/>
                  </a:lnTo>
                  <a:lnTo>
                    <a:pt x="49987" y="443598"/>
                  </a:lnTo>
                  <a:lnTo>
                    <a:pt x="0" y="443598"/>
                  </a:lnTo>
                  <a:lnTo>
                    <a:pt x="0" y="456907"/>
                  </a:lnTo>
                  <a:lnTo>
                    <a:pt x="49987" y="456907"/>
                  </a:lnTo>
                  <a:lnTo>
                    <a:pt x="49987" y="457136"/>
                  </a:lnTo>
                  <a:lnTo>
                    <a:pt x="49987" y="887209"/>
                  </a:lnTo>
                  <a:lnTo>
                    <a:pt x="0" y="887209"/>
                  </a:lnTo>
                  <a:lnTo>
                    <a:pt x="0" y="900518"/>
                  </a:lnTo>
                  <a:lnTo>
                    <a:pt x="49987" y="900518"/>
                  </a:lnTo>
                  <a:lnTo>
                    <a:pt x="49987" y="1330172"/>
                  </a:lnTo>
                  <a:lnTo>
                    <a:pt x="49987" y="1330807"/>
                  </a:lnTo>
                  <a:lnTo>
                    <a:pt x="0" y="1330807"/>
                  </a:lnTo>
                  <a:lnTo>
                    <a:pt x="0" y="1344104"/>
                  </a:lnTo>
                  <a:lnTo>
                    <a:pt x="49987" y="1344104"/>
                  </a:lnTo>
                  <a:lnTo>
                    <a:pt x="56654" y="1344129"/>
                  </a:lnTo>
                  <a:lnTo>
                    <a:pt x="63322" y="1344104"/>
                  </a:lnTo>
                  <a:lnTo>
                    <a:pt x="1396326" y="1344104"/>
                  </a:lnTo>
                  <a:lnTo>
                    <a:pt x="1396326" y="13308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7">
              <a:extLst>
                <a:ext uri="{FF2B5EF4-FFF2-40B4-BE49-F238E27FC236}">
                  <a16:creationId xmlns:a16="http://schemas.microsoft.com/office/drawing/2014/main" id="{4C746F22-8BDF-193F-8ABE-DC383411002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73553" y="1874295"/>
              <a:ext cx="205688" cy="194259"/>
            </a:xfrm>
            <a:prstGeom prst="rect">
              <a:avLst/>
            </a:prstGeom>
          </p:spPr>
        </p:pic>
        <p:pic>
          <p:nvPicPr>
            <p:cNvPr id="120" name="object 18">
              <a:extLst>
                <a:ext uri="{FF2B5EF4-FFF2-40B4-BE49-F238E27FC236}">
                  <a16:creationId xmlns:a16="http://schemas.microsoft.com/office/drawing/2014/main" id="{673D0C4E-D757-6600-1441-35EF644C4EB2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17598" y="1819493"/>
              <a:ext cx="102196" cy="339999"/>
            </a:xfrm>
            <a:prstGeom prst="rect">
              <a:avLst/>
            </a:prstGeom>
          </p:spPr>
        </p:pic>
        <p:pic>
          <p:nvPicPr>
            <p:cNvPr id="121" name="object 19">
              <a:extLst>
                <a:ext uri="{FF2B5EF4-FFF2-40B4-BE49-F238E27FC236}">
                  <a16:creationId xmlns:a16="http://schemas.microsoft.com/office/drawing/2014/main" id="{22E19816-9656-7B93-3AA0-16FA9B7E6F50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858150" y="1407399"/>
              <a:ext cx="205688" cy="182060"/>
            </a:xfrm>
            <a:prstGeom prst="rect">
              <a:avLst/>
            </a:prstGeom>
          </p:spPr>
        </p:pic>
        <p:pic>
          <p:nvPicPr>
            <p:cNvPr id="122" name="object 20">
              <a:extLst>
                <a:ext uri="{FF2B5EF4-FFF2-40B4-BE49-F238E27FC236}">
                  <a16:creationId xmlns:a16="http://schemas.microsoft.com/office/drawing/2014/main" id="{245F073D-FA04-AF6E-3F9C-793DBC66A00D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50449" y="1955251"/>
              <a:ext cx="205688" cy="335563"/>
            </a:xfrm>
            <a:prstGeom prst="rect">
              <a:avLst/>
            </a:prstGeom>
          </p:spPr>
        </p:pic>
        <p:sp>
          <p:nvSpPr>
            <p:cNvPr id="123" name="object 21">
              <a:extLst>
                <a:ext uri="{FF2B5EF4-FFF2-40B4-BE49-F238E27FC236}">
                  <a16:creationId xmlns:a16="http://schemas.microsoft.com/office/drawing/2014/main" id="{0EE1087F-E892-9A19-F68E-56A0DF5EA7ED}"/>
                </a:ext>
              </a:extLst>
            </p:cNvPr>
            <p:cNvSpPr/>
            <p:nvPr/>
          </p:nvSpPr>
          <p:spPr>
            <a:xfrm>
              <a:off x="1653293" y="1251679"/>
              <a:ext cx="281305" cy="13335"/>
            </a:xfrm>
            <a:custGeom>
              <a:avLst/>
              <a:gdLst/>
              <a:ahLst/>
              <a:cxnLst/>
              <a:rect l="l" t="t" r="r" b="b"/>
              <a:pathLst>
                <a:path w="281305" h="13334">
                  <a:moveTo>
                    <a:pt x="281041" y="0"/>
                  </a:moveTo>
                  <a:lnTo>
                    <a:pt x="0" y="0"/>
                  </a:lnTo>
                  <a:lnTo>
                    <a:pt x="0" y="13307"/>
                  </a:lnTo>
                  <a:lnTo>
                    <a:pt x="281041" y="13307"/>
                  </a:lnTo>
                  <a:lnTo>
                    <a:pt x="2810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22">
            <a:extLst>
              <a:ext uri="{FF2B5EF4-FFF2-40B4-BE49-F238E27FC236}">
                <a16:creationId xmlns:a16="http://schemas.microsoft.com/office/drawing/2014/main" id="{C5620C91-71C9-E9B4-CE85-AD202D20F1BE}"/>
              </a:ext>
            </a:extLst>
          </p:cNvPr>
          <p:cNvSpPr txBox="1"/>
          <p:nvPr/>
        </p:nvSpPr>
        <p:spPr>
          <a:xfrm>
            <a:off x="695714" y="5610419"/>
            <a:ext cx="46077" cy="76103"/>
          </a:xfrm>
          <a:prstGeom prst="rect">
            <a:avLst/>
          </a:prstGeom>
        </p:spPr>
        <p:txBody>
          <a:bodyPr vert="horz" wrap="square" lIns="0" tIns="6787" rIns="0" bIns="0" rtlCol="0">
            <a:spAutoFit/>
          </a:bodyPr>
          <a:lstStyle/>
          <a:p>
            <a:pPr marL="7144">
              <a:spcBef>
                <a:spcPts val="53"/>
              </a:spcBef>
            </a:pPr>
            <a:r>
              <a:rPr sz="450" b="1" spc="-28" dirty="0">
                <a:latin typeface="Arial"/>
                <a:cs typeface="Arial"/>
              </a:rPr>
              <a:t>0</a:t>
            </a:r>
            <a:endParaRPr sz="450">
              <a:latin typeface="Arial"/>
              <a:cs typeface="Arial"/>
            </a:endParaRPr>
          </a:p>
        </p:txBody>
      </p:sp>
      <p:sp>
        <p:nvSpPr>
          <p:cNvPr id="125" name="object 23">
            <a:extLst>
              <a:ext uri="{FF2B5EF4-FFF2-40B4-BE49-F238E27FC236}">
                <a16:creationId xmlns:a16="http://schemas.microsoft.com/office/drawing/2014/main" id="{0441CC04-0E4F-C533-C1A9-44ABF64730D2}"/>
              </a:ext>
            </a:extLst>
          </p:cNvPr>
          <p:cNvSpPr txBox="1"/>
          <p:nvPr/>
        </p:nvSpPr>
        <p:spPr>
          <a:xfrm>
            <a:off x="632464" y="5360897"/>
            <a:ext cx="109299" cy="76103"/>
          </a:xfrm>
          <a:prstGeom prst="rect">
            <a:avLst/>
          </a:prstGeom>
        </p:spPr>
        <p:txBody>
          <a:bodyPr vert="horz" wrap="square" lIns="0" tIns="6787" rIns="0" bIns="0" rtlCol="0">
            <a:spAutoFit/>
          </a:bodyPr>
          <a:lstStyle/>
          <a:p>
            <a:pPr marL="7144">
              <a:spcBef>
                <a:spcPts val="53"/>
              </a:spcBef>
            </a:pPr>
            <a:r>
              <a:rPr sz="450" b="1" spc="-14" dirty="0">
                <a:latin typeface="Arial"/>
                <a:cs typeface="Arial"/>
              </a:rPr>
              <a:t>500</a:t>
            </a:r>
            <a:endParaRPr sz="450">
              <a:latin typeface="Arial"/>
              <a:cs typeface="Arial"/>
            </a:endParaRPr>
          </a:p>
        </p:txBody>
      </p:sp>
      <p:sp>
        <p:nvSpPr>
          <p:cNvPr id="126" name="object 24">
            <a:extLst>
              <a:ext uri="{FF2B5EF4-FFF2-40B4-BE49-F238E27FC236}">
                <a16:creationId xmlns:a16="http://schemas.microsoft.com/office/drawing/2014/main" id="{DD5FEA60-5942-946A-9DAE-69C2D5F0F69B}"/>
              </a:ext>
            </a:extLst>
          </p:cNvPr>
          <p:cNvSpPr txBox="1"/>
          <p:nvPr/>
        </p:nvSpPr>
        <p:spPr>
          <a:xfrm>
            <a:off x="600842" y="5111368"/>
            <a:ext cx="141089" cy="76103"/>
          </a:xfrm>
          <a:prstGeom prst="rect">
            <a:avLst/>
          </a:prstGeom>
        </p:spPr>
        <p:txBody>
          <a:bodyPr vert="horz" wrap="square" lIns="0" tIns="6787" rIns="0" bIns="0" rtlCol="0">
            <a:spAutoFit/>
          </a:bodyPr>
          <a:lstStyle/>
          <a:p>
            <a:pPr marL="7144">
              <a:spcBef>
                <a:spcPts val="53"/>
              </a:spcBef>
            </a:pPr>
            <a:r>
              <a:rPr sz="450" b="1" spc="-11" dirty="0">
                <a:latin typeface="Arial"/>
                <a:cs typeface="Arial"/>
              </a:rPr>
              <a:t>1000</a:t>
            </a:r>
            <a:endParaRPr sz="450">
              <a:latin typeface="Arial"/>
              <a:cs typeface="Arial"/>
            </a:endParaRPr>
          </a:p>
        </p:txBody>
      </p:sp>
      <p:sp>
        <p:nvSpPr>
          <p:cNvPr id="127" name="object 25">
            <a:extLst>
              <a:ext uri="{FF2B5EF4-FFF2-40B4-BE49-F238E27FC236}">
                <a16:creationId xmlns:a16="http://schemas.microsoft.com/office/drawing/2014/main" id="{A74FEFD4-D30C-C88B-4F79-6708079D6F04}"/>
              </a:ext>
            </a:extLst>
          </p:cNvPr>
          <p:cNvSpPr txBox="1"/>
          <p:nvPr/>
        </p:nvSpPr>
        <p:spPr>
          <a:xfrm>
            <a:off x="600842" y="4861844"/>
            <a:ext cx="141089" cy="76103"/>
          </a:xfrm>
          <a:prstGeom prst="rect">
            <a:avLst/>
          </a:prstGeom>
        </p:spPr>
        <p:txBody>
          <a:bodyPr vert="horz" wrap="square" lIns="0" tIns="6787" rIns="0" bIns="0" rtlCol="0">
            <a:spAutoFit/>
          </a:bodyPr>
          <a:lstStyle/>
          <a:p>
            <a:pPr marL="7144">
              <a:spcBef>
                <a:spcPts val="53"/>
              </a:spcBef>
            </a:pPr>
            <a:r>
              <a:rPr sz="450" b="1" spc="-11" dirty="0">
                <a:latin typeface="Arial"/>
                <a:cs typeface="Arial"/>
              </a:rPr>
              <a:t>1500</a:t>
            </a:r>
            <a:endParaRPr sz="450">
              <a:latin typeface="Arial"/>
              <a:cs typeface="Arial"/>
            </a:endParaRPr>
          </a:p>
        </p:txBody>
      </p:sp>
      <p:sp>
        <p:nvSpPr>
          <p:cNvPr id="128" name="object 26">
            <a:extLst>
              <a:ext uri="{FF2B5EF4-FFF2-40B4-BE49-F238E27FC236}">
                <a16:creationId xmlns:a16="http://schemas.microsoft.com/office/drawing/2014/main" id="{A501DF3F-27B0-8BB6-6A46-B87969064629}"/>
              </a:ext>
            </a:extLst>
          </p:cNvPr>
          <p:cNvSpPr txBox="1"/>
          <p:nvPr/>
        </p:nvSpPr>
        <p:spPr>
          <a:xfrm>
            <a:off x="459817" y="5126460"/>
            <a:ext cx="60658" cy="303609"/>
          </a:xfrm>
          <a:prstGeom prst="rect">
            <a:avLst/>
          </a:prstGeom>
        </p:spPr>
        <p:txBody>
          <a:bodyPr vert="vert270" wrap="square" lIns="0" tIns="3929" rIns="0" bIns="0" rtlCol="0">
            <a:spAutoFit/>
          </a:bodyPr>
          <a:lstStyle/>
          <a:p>
            <a:pPr marL="7144">
              <a:spcBef>
                <a:spcPts val="31"/>
              </a:spcBef>
            </a:pPr>
            <a:r>
              <a:rPr sz="394" b="1" dirty="0">
                <a:latin typeface="Arial"/>
                <a:cs typeface="Arial"/>
              </a:rPr>
              <a:t>MFI</a:t>
            </a:r>
            <a:r>
              <a:rPr sz="394" b="1" spc="42" dirty="0">
                <a:latin typeface="Arial"/>
                <a:cs typeface="Arial"/>
              </a:rPr>
              <a:t> </a:t>
            </a:r>
            <a:r>
              <a:rPr sz="394" b="1" dirty="0">
                <a:latin typeface="Arial"/>
                <a:cs typeface="Arial"/>
              </a:rPr>
              <a:t>(PD-</a:t>
            </a:r>
            <a:r>
              <a:rPr sz="394" b="1" spc="-14" dirty="0">
                <a:latin typeface="Arial"/>
                <a:cs typeface="Arial"/>
              </a:rPr>
              <a:t>L1)</a:t>
            </a:r>
            <a:endParaRPr sz="394">
              <a:latin typeface="Arial"/>
              <a:cs typeface="Arial"/>
            </a:endParaRPr>
          </a:p>
        </p:txBody>
      </p:sp>
      <p:sp>
        <p:nvSpPr>
          <p:cNvPr id="129" name="object 27">
            <a:extLst>
              <a:ext uri="{FF2B5EF4-FFF2-40B4-BE49-F238E27FC236}">
                <a16:creationId xmlns:a16="http://schemas.microsoft.com/office/drawing/2014/main" id="{293FAD6A-2174-24E6-D10B-F4326149E2D0}"/>
              </a:ext>
            </a:extLst>
          </p:cNvPr>
          <p:cNvSpPr txBox="1"/>
          <p:nvPr/>
        </p:nvSpPr>
        <p:spPr>
          <a:xfrm>
            <a:off x="895628" y="4856308"/>
            <a:ext cx="155377" cy="67149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>
              <a:spcBef>
                <a:spcPts val="51"/>
              </a:spcBef>
            </a:pPr>
            <a:r>
              <a:rPr sz="394" spc="-14" dirty="0">
                <a:latin typeface="Segoe UI Symbol"/>
                <a:cs typeface="Segoe UI Symbol"/>
              </a:rPr>
              <a:t>✱✱✱</a:t>
            </a:r>
            <a:endParaRPr sz="394">
              <a:latin typeface="Segoe UI Symbol"/>
              <a:cs typeface="Segoe UI Symbol"/>
            </a:endParaRPr>
          </a:p>
        </p:txBody>
      </p:sp>
      <p:sp>
        <p:nvSpPr>
          <p:cNvPr id="130" name="object 28">
            <a:extLst>
              <a:ext uri="{FF2B5EF4-FFF2-40B4-BE49-F238E27FC236}">
                <a16:creationId xmlns:a16="http://schemas.microsoft.com/office/drawing/2014/main" id="{1EF673B9-4F71-F883-D73F-B2664971FE5C}"/>
              </a:ext>
            </a:extLst>
          </p:cNvPr>
          <p:cNvSpPr/>
          <p:nvPr/>
        </p:nvSpPr>
        <p:spPr>
          <a:xfrm>
            <a:off x="1076895" y="4941246"/>
            <a:ext cx="331470" cy="7501"/>
          </a:xfrm>
          <a:custGeom>
            <a:avLst/>
            <a:gdLst/>
            <a:ahLst/>
            <a:cxnLst/>
            <a:rect l="l" t="t" r="r" b="b"/>
            <a:pathLst>
              <a:path w="589280" h="13334">
                <a:moveTo>
                  <a:pt x="588742" y="0"/>
                </a:moveTo>
                <a:lnTo>
                  <a:pt x="0" y="0"/>
                </a:lnTo>
                <a:lnTo>
                  <a:pt x="0" y="13307"/>
                </a:lnTo>
                <a:lnTo>
                  <a:pt x="588742" y="13307"/>
                </a:lnTo>
                <a:lnTo>
                  <a:pt x="5887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29">
            <a:extLst>
              <a:ext uri="{FF2B5EF4-FFF2-40B4-BE49-F238E27FC236}">
                <a16:creationId xmlns:a16="http://schemas.microsoft.com/office/drawing/2014/main" id="{98AA34BC-EE49-4D31-A1BC-F3B2438AAEA8}"/>
              </a:ext>
            </a:extLst>
          </p:cNvPr>
          <p:cNvSpPr txBox="1"/>
          <p:nvPr/>
        </p:nvSpPr>
        <p:spPr>
          <a:xfrm>
            <a:off x="1193210" y="4856308"/>
            <a:ext cx="108585" cy="67149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>
              <a:spcBef>
                <a:spcPts val="51"/>
              </a:spcBef>
            </a:pPr>
            <a:r>
              <a:rPr sz="394" spc="-14" dirty="0">
                <a:latin typeface="Segoe UI Symbol"/>
                <a:cs typeface="Segoe UI Symbol"/>
              </a:rPr>
              <a:t>✱✱</a:t>
            </a:r>
            <a:endParaRPr sz="394">
              <a:latin typeface="Segoe UI Symbol"/>
              <a:cs typeface="Segoe UI Symbol"/>
            </a:endParaRPr>
          </a:p>
        </p:txBody>
      </p:sp>
      <p:grpSp>
        <p:nvGrpSpPr>
          <p:cNvPr id="132" name="object 30">
            <a:extLst>
              <a:ext uri="{FF2B5EF4-FFF2-40B4-BE49-F238E27FC236}">
                <a16:creationId xmlns:a16="http://schemas.microsoft.com/office/drawing/2014/main" id="{E7F88069-7A91-7C50-3DD5-94FB93A1B6F9}"/>
              </a:ext>
            </a:extLst>
          </p:cNvPr>
          <p:cNvGrpSpPr/>
          <p:nvPr/>
        </p:nvGrpSpPr>
        <p:grpSpPr>
          <a:xfrm>
            <a:off x="1974612" y="4744632"/>
            <a:ext cx="897612" cy="864394"/>
            <a:chOff x="3583595" y="902144"/>
            <a:chExt cx="1595755" cy="1536700"/>
          </a:xfrm>
        </p:grpSpPr>
        <p:sp>
          <p:nvSpPr>
            <p:cNvPr id="133" name="object 31">
              <a:extLst>
                <a:ext uri="{FF2B5EF4-FFF2-40B4-BE49-F238E27FC236}">
                  <a16:creationId xmlns:a16="http://schemas.microsoft.com/office/drawing/2014/main" id="{930BD719-C2DC-EEEB-8642-EEC85671509A}"/>
                </a:ext>
              </a:extLst>
            </p:cNvPr>
            <p:cNvSpPr/>
            <p:nvPr/>
          </p:nvSpPr>
          <p:spPr>
            <a:xfrm>
              <a:off x="4820078" y="2097362"/>
              <a:ext cx="234950" cy="334645"/>
            </a:xfrm>
            <a:custGeom>
              <a:avLst/>
              <a:gdLst/>
              <a:ahLst/>
              <a:cxnLst/>
              <a:rect l="l" t="t" r="r" b="b"/>
              <a:pathLst>
                <a:path w="234950" h="334644">
                  <a:moveTo>
                    <a:pt x="234855" y="0"/>
                  </a:moveTo>
                  <a:lnTo>
                    <a:pt x="0" y="0"/>
                  </a:lnTo>
                  <a:lnTo>
                    <a:pt x="0" y="334608"/>
                  </a:lnTo>
                  <a:lnTo>
                    <a:pt x="234855" y="334608"/>
                  </a:lnTo>
                  <a:lnTo>
                    <a:pt x="234855" y="0"/>
                  </a:lnTo>
                  <a:close/>
                </a:path>
              </a:pathLst>
            </a:custGeom>
            <a:solidFill>
              <a:srgbClr val="AC07E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32">
              <a:extLst>
                <a:ext uri="{FF2B5EF4-FFF2-40B4-BE49-F238E27FC236}">
                  <a16:creationId xmlns:a16="http://schemas.microsoft.com/office/drawing/2014/main" id="{91E536E3-7B37-B64A-4A18-FDDE0A55D492}"/>
                </a:ext>
              </a:extLst>
            </p:cNvPr>
            <p:cNvSpPr/>
            <p:nvPr/>
          </p:nvSpPr>
          <p:spPr>
            <a:xfrm>
              <a:off x="4820078" y="2097366"/>
              <a:ext cx="233679" cy="333375"/>
            </a:xfrm>
            <a:custGeom>
              <a:avLst/>
              <a:gdLst/>
              <a:ahLst/>
              <a:cxnLst/>
              <a:rect l="l" t="t" r="r" b="b"/>
              <a:pathLst>
                <a:path w="233679" h="333375">
                  <a:moveTo>
                    <a:pt x="233586" y="0"/>
                  </a:moveTo>
                  <a:lnTo>
                    <a:pt x="0" y="0"/>
                  </a:lnTo>
                  <a:lnTo>
                    <a:pt x="0" y="333341"/>
                  </a:lnTo>
                  <a:lnTo>
                    <a:pt x="22850" y="333341"/>
                  </a:lnTo>
                  <a:lnTo>
                    <a:pt x="22850" y="22814"/>
                  </a:lnTo>
                  <a:lnTo>
                    <a:pt x="11425" y="22814"/>
                  </a:lnTo>
                  <a:lnTo>
                    <a:pt x="22850" y="11407"/>
                  </a:lnTo>
                  <a:lnTo>
                    <a:pt x="233586" y="11407"/>
                  </a:lnTo>
                  <a:lnTo>
                    <a:pt x="233586" y="0"/>
                  </a:lnTo>
                  <a:close/>
                </a:path>
                <a:path w="233679" h="333375">
                  <a:moveTo>
                    <a:pt x="210735" y="11407"/>
                  </a:moveTo>
                  <a:lnTo>
                    <a:pt x="210735" y="333341"/>
                  </a:lnTo>
                  <a:lnTo>
                    <a:pt x="233586" y="333341"/>
                  </a:lnTo>
                  <a:lnTo>
                    <a:pt x="233586" y="22814"/>
                  </a:lnTo>
                  <a:lnTo>
                    <a:pt x="222160" y="22814"/>
                  </a:lnTo>
                  <a:lnTo>
                    <a:pt x="210735" y="11407"/>
                  </a:lnTo>
                  <a:close/>
                </a:path>
                <a:path w="233679" h="333375">
                  <a:moveTo>
                    <a:pt x="22850" y="11407"/>
                  </a:moveTo>
                  <a:lnTo>
                    <a:pt x="11425" y="22814"/>
                  </a:lnTo>
                  <a:lnTo>
                    <a:pt x="22850" y="22814"/>
                  </a:lnTo>
                  <a:lnTo>
                    <a:pt x="22850" y="11407"/>
                  </a:lnTo>
                  <a:close/>
                </a:path>
                <a:path w="233679" h="333375">
                  <a:moveTo>
                    <a:pt x="210735" y="11407"/>
                  </a:moveTo>
                  <a:lnTo>
                    <a:pt x="22850" y="11407"/>
                  </a:lnTo>
                  <a:lnTo>
                    <a:pt x="22850" y="22814"/>
                  </a:lnTo>
                  <a:lnTo>
                    <a:pt x="210735" y="22814"/>
                  </a:lnTo>
                  <a:lnTo>
                    <a:pt x="210735" y="11407"/>
                  </a:lnTo>
                  <a:close/>
                </a:path>
                <a:path w="233679" h="333375">
                  <a:moveTo>
                    <a:pt x="233586" y="11407"/>
                  </a:moveTo>
                  <a:lnTo>
                    <a:pt x="210735" y="11407"/>
                  </a:lnTo>
                  <a:lnTo>
                    <a:pt x="222160" y="22814"/>
                  </a:lnTo>
                  <a:lnTo>
                    <a:pt x="233586" y="22814"/>
                  </a:lnTo>
                  <a:lnTo>
                    <a:pt x="233586" y="11407"/>
                  </a:lnTo>
                  <a:close/>
                </a:path>
              </a:pathLst>
            </a:custGeom>
            <a:solidFill>
              <a:srgbClr val="AC0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33">
              <a:extLst>
                <a:ext uri="{FF2B5EF4-FFF2-40B4-BE49-F238E27FC236}">
                  <a16:creationId xmlns:a16="http://schemas.microsoft.com/office/drawing/2014/main" id="{2D1AA008-718A-50AA-C81F-1667A8AF6265}"/>
                </a:ext>
              </a:extLst>
            </p:cNvPr>
            <p:cNvSpPr/>
            <p:nvPr/>
          </p:nvSpPr>
          <p:spPr>
            <a:xfrm>
              <a:off x="4468429" y="1761486"/>
              <a:ext cx="234950" cy="670560"/>
            </a:xfrm>
            <a:custGeom>
              <a:avLst/>
              <a:gdLst/>
              <a:ahLst/>
              <a:cxnLst/>
              <a:rect l="l" t="t" r="r" b="b"/>
              <a:pathLst>
                <a:path w="234950" h="670560">
                  <a:moveTo>
                    <a:pt x="234855" y="0"/>
                  </a:moveTo>
                  <a:lnTo>
                    <a:pt x="0" y="0"/>
                  </a:lnTo>
                  <a:lnTo>
                    <a:pt x="0" y="670484"/>
                  </a:lnTo>
                  <a:lnTo>
                    <a:pt x="234855" y="670484"/>
                  </a:lnTo>
                  <a:lnTo>
                    <a:pt x="234855" y="0"/>
                  </a:lnTo>
                  <a:close/>
                </a:path>
              </a:pathLst>
            </a:custGeom>
            <a:solidFill>
              <a:srgbClr val="00C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34">
              <a:extLst>
                <a:ext uri="{FF2B5EF4-FFF2-40B4-BE49-F238E27FC236}">
                  <a16:creationId xmlns:a16="http://schemas.microsoft.com/office/drawing/2014/main" id="{E1768EA1-9250-43A5-390E-83CA5D414717}"/>
                </a:ext>
              </a:extLst>
            </p:cNvPr>
            <p:cNvSpPr/>
            <p:nvPr/>
          </p:nvSpPr>
          <p:spPr>
            <a:xfrm>
              <a:off x="4468429" y="1761490"/>
              <a:ext cx="233679" cy="669290"/>
            </a:xfrm>
            <a:custGeom>
              <a:avLst/>
              <a:gdLst/>
              <a:ahLst/>
              <a:cxnLst/>
              <a:rect l="l" t="t" r="r" b="b"/>
              <a:pathLst>
                <a:path w="233679" h="669289">
                  <a:moveTo>
                    <a:pt x="233586" y="0"/>
                  </a:moveTo>
                  <a:lnTo>
                    <a:pt x="0" y="0"/>
                  </a:lnTo>
                  <a:lnTo>
                    <a:pt x="0" y="669217"/>
                  </a:lnTo>
                  <a:lnTo>
                    <a:pt x="22850" y="669217"/>
                  </a:lnTo>
                  <a:lnTo>
                    <a:pt x="22850" y="22814"/>
                  </a:lnTo>
                  <a:lnTo>
                    <a:pt x="11425" y="22814"/>
                  </a:lnTo>
                  <a:lnTo>
                    <a:pt x="22850" y="11407"/>
                  </a:lnTo>
                  <a:lnTo>
                    <a:pt x="233586" y="11407"/>
                  </a:lnTo>
                  <a:lnTo>
                    <a:pt x="233586" y="0"/>
                  </a:lnTo>
                  <a:close/>
                </a:path>
                <a:path w="233679" h="669289">
                  <a:moveTo>
                    <a:pt x="210735" y="11407"/>
                  </a:moveTo>
                  <a:lnTo>
                    <a:pt x="210735" y="669217"/>
                  </a:lnTo>
                  <a:lnTo>
                    <a:pt x="233586" y="669217"/>
                  </a:lnTo>
                  <a:lnTo>
                    <a:pt x="233586" y="22814"/>
                  </a:lnTo>
                  <a:lnTo>
                    <a:pt x="222160" y="22814"/>
                  </a:lnTo>
                  <a:lnTo>
                    <a:pt x="210735" y="11407"/>
                  </a:lnTo>
                  <a:close/>
                </a:path>
                <a:path w="233679" h="669289">
                  <a:moveTo>
                    <a:pt x="22850" y="11407"/>
                  </a:moveTo>
                  <a:lnTo>
                    <a:pt x="11425" y="22814"/>
                  </a:lnTo>
                  <a:lnTo>
                    <a:pt x="22850" y="22814"/>
                  </a:lnTo>
                  <a:lnTo>
                    <a:pt x="22850" y="11407"/>
                  </a:lnTo>
                  <a:close/>
                </a:path>
                <a:path w="233679" h="669289">
                  <a:moveTo>
                    <a:pt x="210735" y="11407"/>
                  </a:moveTo>
                  <a:lnTo>
                    <a:pt x="22850" y="11407"/>
                  </a:lnTo>
                  <a:lnTo>
                    <a:pt x="22850" y="22814"/>
                  </a:lnTo>
                  <a:lnTo>
                    <a:pt x="210735" y="22814"/>
                  </a:lnTo>
                  <a:lnTo>
                    <a:pt x="210735" y="11407"/>
                  </a:lnTo>
                  <a:close/>
                </a:path>
                <a:path w="233679" h="669289">
                  <a:moveTo>
                    <a:pt x="233586" y="11407"/>
                  </a:moveTo>
                  <a:lnTo>
                    <a:pt x="210735" y="11407"/>
                  </a:lnTo>
                  <a:lnTo>
                    <a:pt x="222160" y="22814"/>
                  </a:lnTo>
                  <a:lnTo>
                    <a:pt x="233586" y="22814"/>
                  </a:lnTo>
                  <a:lnTo>
                    <a:pt x="233586" y="11407"/>
                  </a:lnTo>
                  <a:close/>
                </a:path>
              </a:pathLst>
            </a:custGeom>
            <a:solidFill>
              <a:srgbClr val="00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35">
              <a:extLst>
                <a:ext uri="{FF2B5EF4-FFF2-40B4-BE49-F238E27FC236}">
                  <a16:creationId xmlns:a16="http://schemas.microsoft.com/office/drawing/2014/main" id="{671CFFE9-CA37-D82C-5F8B-4E39F59D6D8D}"/>
                </a:ext>
              </a:extLst>
            </p:cNvPr>
            <p:cNvSpPr/>
            <p:nvPr/>
          </p:nvSpPr>
          <p:spPr>
            <a:xfrm>
              <a:off x="4116781" y="1486448"/>
              <a:ext cx="234950" cy="946150"/>
            </a:xfrm>
            <a:custGeom>
              <a:avLst/>
              <a:gdLst/>
              <a:ahLst/>
              <a:cxnLst/>
              <a:rect l="l" t="t" r="r" b="b"/>
              <a:pathLst>
                <a:path w="234950" h="946150">
                  <a:moveTo>
                    <a:pt x="234855" y="0"/>
                  </a:moveTo>
                  <a:lnTo>
                    <a:pt x="0" y="0"/>
                  </a:lnTo>
                  <a:lnTo>
                    <a:pt x="0" y="945522"/>
                  </a:lnTo>
                  <a:lnTo>
                    <a:pt x="234855" y="945522"/>
                  </a:lnTo>
                  <a:lnTo>
                    <a:pt x="234855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36">
              <a:extLst>
                <a:ext uri="{FF2B5EF4-FFF2-40B4-BE49-F238E27FC236}">
                  <a16:creationId xmlns:a16="http://schemas.microsoft.com/office/drawing/2014/main" id="{9FFFBB42-76BB-F2B9-243A-6A5CE86A5789}"/>
                </a:ext>
              </a:extLst>
            </p:cNvPr>
            <p:cNvSpPr/>
            <p:nvPr/>
          </p:nvSpPr>
          <p:spPr>
            <a:xfrm>
              <a:off x="4116781" y="1486452"/>
              <a:ext cx="233679" cy="944880"/>
            </a:xfrm>
            <a:custGeom>
              <a:avLst/>
              <a:gdLst/>
              <a:ahLst/>
              <a:cxnLst/>
              <a:rect l="l" t="t" r="r" b="b"/>
              <a:pathLst>
                <a:path w="233679" h="944880">
                  <a:moveTo>
                    <a:pt x="233586" y="0"/>
                  </a:moveTo>
                  <a:lnTo>
                    <a:pt x="0" y="0"/>
                  </a:lnTo>
                  <a:lnTo>
                    <a:pt x="0" y="944255"/>
                  </a:lnTo>
                  <a:lnTo>
                    <a:pt x="22850" y="944255"/>
                  </a:lnTo>
                  <a:lnTo>
                    <a:pt x="22850" y="22814"/>
                  </a:lnTo>
                  <a:lnTo>
                    <a:pt x="11425" y="22814"/>
                  </a:lnTo>
                  <a:lnTo>
                    <a:pt x="22850" y="11407"/>
                  </a:lnTo>
                  <a:lnTo>
                    <a:pt x="233586" y="11407"/>
                  </a:lnTo>
                  <a:lnTo>
                    <a:pt x="233586" y="0"/>
                  </a:lnTo>
                  <a:close/>
                </a:path>
                <a:path w="233679" h="944880">
                  <a:moveTo>
                    <a:pt x="210735" y="11407"/>
                  </a:moveTo>
                  <a:lnTo>
                    <a:pt x="210735" y="944255"/>
                  </a:lnTo>
                  <a:lnTo>
                    <a:pt x="233586" y="944255"/>
                  </a:lnTo>
                  <a:lnTo>
                    <a:pt x="233586" y="22814"/>
                  </a:lnTo>
                  <a:lnTo>
                    <a:pt x="222160" y="22814"/>
                  </a:lnTo>
                  <a:lnTo>
                    <a:pt x="210735" y="11407"/>
                  </a:lnTo>
                  <a:close/>
                </a:path>
                <a:path w="233679" h="944880">
                  <a:moveTo>
                    <a:pt x="22850" y="11407"/>
                  </a:moveTo>
                  <a:lnTo>
                    <a:pt x="11425" y="22814"/>
                  </a:lnTo>
                  <a:lnTo>
                    <a:pt x="22850" y="22814"/>
                  </a:lnTo>
                  <a:lnTo>
                    <a:pt x="22850" y="11407"/>
                  </a:lnTo>
                  <a:close/>
                </a:path>
                <a:path w="233679" h="944880">
                  <a:moveTo>
                    <a:pt x="210735" y="11407"/>
                  </a:moveTo>
                  <a:lnTo>
                    <a:pt x="22850" y="11407"/>
                  </a:lnTo>
                  <a:lnTo>
                    <a:pt x="22850" y="22814"/>
                  </a:lnTo>
                  <a:lnTo>
                    <a:pt x="210735" y="22814"/>
                  </a:lnTo>
                  <a:lnTo>
                    <a:pt x="210735" y="11407"/>
                  </a:lnTo>
                  <a:close/>
                </a:path>
                <a:path w="233679" h="944880">
                  <a:moveTo>
                    <a:pt x="233586" y="11407"/>
                  </a:moveTo>
                  <a:lnTo>
                    <a:pt x="210735" y="11407"/>
                  </a:lnTo>
                  <a:lnTo>
                    <a:pt x="222160" y="22814"/>
                  </a:lnTo>
                  <a:lnTo>
                    <a:pt x="233586" y="22814"/>
                  </a:lnTo>
                  <a:lnTo>
                    <a:pt x="233586" y="1140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37">
              <a:extLst>
                <a:ext uri="{FF2B5EF4-FFF2-40B4-BE49-F238E27FC236}">
                  <a16:creationId xmlns:a16="http://schemas.microsoft.com/office/drawing/2014/main" id="{4C8A7C91-942D-59F2-597A-2D7524CEA99A}"/>
                </a:ext>
              </a:extLst>
            </p:cNvPr>
            <p:cNvSpPr/>
            <p:nvPr/>
          </p:nvSpPr>
          <p:spPr>
            <a:xfrm>
              <a:off x="3765132" y="2279880"/>
              <a:ext cx="233679" cy="151130"/>
            </a:xfrm>
            <a:custGeom>
              <a:avLst/>
              <a:gdLst/>
              <a:ahLst/>
              <a:cxnLst/>
              <a:rect l="l" t="t" r="r" b="b"/>
              <a:pathLst>
                <a:path w="233679" h="151130">
                  <a:moveTo>
                    <a:pt x="233586" y="0"/>
                  </a:moveTo>
                  <a:lnTo>
                    <a:pt x="0" y="0"/>
                  </a:lnTo>
                  <a:lnTo>
                    <a:pt x="0" y="150827"/>
                  </a:lnTo>
                  <a:lnTo>
                    <a:pt x="233586" y="150827"/>
                  </a:lnTo>
                  <a:lnTo>
                    <a:pt x="233586" y="0"/>
                  </a:lnTo>
                  <a:close/>
                </a:path>
              </a:pathLst>
            </a:custGeom>
            <a:solidFill>
              <a:srgbClr val="9F9F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38">
              <a:extLst>
                <a:ext uri="{FF2B5EF4-FFF2-40B4-BE49-F238E27FC236}">
                  <a16:creationId xmlns:a16="http://schemas.microsoft.com/office/drawing/2014/main" id="{B235B82E-087C-F31A-C246-C44C8477A2C2}"/>
                </a:ext>
              </a:extLst>
            </p:cNvPr>
            <p:cNvSpPr/>
            <p:nvPr/>
          </p:nvSpPr>
          <p:spPr>
            <a:xfrm>
              <a:off x="3583584" y="902144"/>
              <a:ext cx="1595755" cy="1536700"/>
            </a:xfrm>
            <a:custGeom>
              <a:avLst/>
              <a:gdLst/>
              <a:ahLst/>
              <a:cxnLst/>
              <a:rect l="l" t="t" r="r" b="b"/>
              <a:pathLst>
                <a:path w="1595754" h="1536700">
                  <a:moveTo>
                    <a:pt x="1595755" y="1520964"/>
                  </a:moveTo>
                  <a:lnTo>
                    <a:pt x="415124" y="1520964"/>
                  </a:lnTo>
                  <a:lnTo>
                    <a:pt x="415124" y="1400556"/>
                  </a:lnTo>
                  <a:lnTo>
                    <a:pt x="415124" y="1389151"/>
                  </a:lnTo>
                  <a:lnTo>
                    <a:pt x="415124" y="1377746"/>
                  </a:lnTo>
                  <a:lnTo>
                    <a:pt x="392277" y="1377746"/>
                  </a:lnTo>
                  <a:lnTo>
                    <a:pt x="392277" y="1400556"/>
                  </a:lnTo>
                  <a:lnTo>
                    <a:pt x="392277" y="1520964"/>
                  </a:lnTo>
                  <a:lnTo>
                    <a:pt x="204393" y="1520964"/>
                  </a:lnTo>
                  <a:lnTo>
                    <a:pt x="204393" y="1400556"/>
                  </a:lnTo>
                  <a:lnTo>
                    <a:pt x="392277" y="1400556"/>
                  </a:lnTo>
                  <a:lnTo>
                    <a:pt x="392277" y="1377746"/>
                  </a:lnTo>
                  <a:lnTo>
                    <a:pt x="181546" y="1377746"/>
                  </a:lnTo>
                  <a:lnTo>
                    <a:pt x="181546" y="1520964"/>
                  </a:lnTo>
                  <a:lnTo>
                    <a:pt x="72364" y="1520964"/>
                  </a:lnTo>
                  <a:lnTo>
                    <a:pt x="64744" y="1520964"/>
                  </a:lnTo>
                  <a:lnTo>
                    <a:pt x="64744" y="1520609"/>
                  </a:lnTo>
                  <a:lnTo>
                    <a:pt x="72364" y="1520609"/>
                  </a:lnTo>
                  <a:lnTo>
                    <a:pt x="72364" y="1156411"/>
                  </a:lnTo>
                  <a:lnTo>
                    <a:pt x="64744" y="1156411"/>
                  </a:lnTo>
                  <a:lnTo>
                    <a:pt x="64744" y="1155941"/>
                  </a:lnTo>
                  <a:lnTo>
                    <a:pt x="72364" y="1155941"/>
                  </a:lnTo>
                  <a:lnTo>
                    <a:pt x="72364" y="1141183"/>
                  </a:lnTo>
                  <a:lnTo>
                    <a:pt x="72364" y="1140726"/>
                  </a:lnTo>
                  <a:lnTo>
                    <a:pt x="72364" y="775716"/>
                  </a:lnTo>
                  <a:lnTo>
                    <a:pt x="64744" y="775716"/>
                  </a:lnTo>
                  <a:lnTo>
                    <a:pt x="72364" y="775703"/>
                  </a:lnTo>
                  <a:lnTo>
                    <a:pt x="72364" y="760488"/>
                  </a:lnTo>
                  <a:lnTo>
                    <a:pt x="72364" y="395452"/>
                  </a:lnTo>
                  <a:lnTo>
                    <a:pt x="72364" y="395020"/>
                  </a:lnTo>
                  <a:lnTo>
                    <a:pt x="72364" y="380238"/>
                  </a:lnTo>
                  <a:lnTo>
                    <a:pt x="64744" y="380238"/>
                  </a:lnTo>
                  <a:lnTo>
                    <a:pt x="64744" y="379793"/>
                  </a:lnTo>
                  <a:lnTo>
                    <a:pt x="72364" y="379793"/>
                  </a:lnTo>
                  <a:lnTo>
                    <a:pt x="72364" y="15595"/>
                  </a:lnTo>
                  <a:lnTo>
                    <a:pt x="64744" y="15595"/>
                  </a:lnTo>
                  <a:lnTo>
                    <a:pt x="64744" y="15214"/>
                  </a:lnTo>
                  <a:lnTo>
                    <a:pt x="72364" y="15214"/>
                  </a:lnTo>
                  <a:lnTo>
                    <a:pt x="72364" y="0"/>
                  </a:lnTo>
                  <a:lnTo>
                    <a:pt x="64744" y="0"/>
                  </a:lnTo>
                  <a:lnTo>
                    <a:pt x="64744" y="368"/>
                  </a:lnTo>
                  <a:lnTo>
                    <a:pt x="57137" y="368"/>
                  </a:lnTo>
                  <a:lnTo>
                    <a:pt x="57137" y="0"/>
                  </a:lnTo>
                  <a:lnTo>
                    <a:pt x="0" y="0"/>
                  </a:lnTo>
                  <a:lnTo>
                    <a:pt x="0" y="15214"/>
                  </a:lnTo>
                  <a:lnTo>
                    <a:pt x="57137" y="15214"/>
                  </a:lnTo>
                  <a:lnTo>
                    <a:pt x="57137" y="15595"/>
                  </a:lnTo>
                  <a:lnTo>
                    <a:pt x="57137" y="379793"/>
                  </a:lnTo>
                  <a:lnTo>
                    <a:pt x="57137" y="380238"/>
                  </a:lnTo>
                  <a:lnTo>
                    <a:pt x="0" y="380238"/>
                  </a:lnTo>
                  <a:lnTo>
                    <a:pt x="0" y="395452"/>
                  </a:lnTo>
                  <a:lnTo>
                    <a:pt x="57137" y="395452"/>
                  </a:lnTo>
                  <a:lnTo>
                    <a:pt x="57137" y="760488"/>
                  </a:lnTo>
                  <a:lnTo>
                    <a:pt x="0" y="760488"/>
                  </a:lnTo>
                  <a:lnTo>
                    <a:pt x="0" y="775703"/>
                  </a:lnTo>
                  <a:lnTo>
                    <a:pt x="57137" y="775703"/>
                  </a:lnTo>
                  <a:lnTo>
                    <a:pt x="57137" y="1140726"/>
                  </a:lnTo>
                  <a:lnTo>
                    <a:pt x="0" y="1140726"/>
                  </a:lnTo>
                  <a:lnTo>
                    <a:pt x="0" y="1155941"/>
                  </a:lnTo>
                  <a:lnTo>
                    <a:pt x="57137" y="1155941"/>
                  </a:lnTo>
                  <a:lnTo>
                    <a:pt x="57137" y="1156411"/>
                  </a:lnTo>
                  <a:lnTo>
                    <a:pt x="57137" y="1520609"/>
                  </a:lnTo>
                  <a:lnTo>
                    <a:pt x="57137" y="1520964"/>
                  </a:lnTo>
                  <a:lnTo>
                    <a:pt x="0" y="1520964"/>
                  </a:lnTo>
                  <a:lnTo>
                    <a:pt x="0" y="1536166"/>
                  </a:lnTo>
                  <a:lnTo>
                    <a:pt x="57137" y="1536166"/>
                  </a:lnTo>
                  <a:lnTo>
                    <a:pt x="64744" y="1536166"/>
                  </a:lnTo>
                  <a:lnTo>
                    <a:pt x="72364" y="1536166"/>
                  </a:lnTo>
                  <a:lnTo>
                    <a:pt x="1595755" y="1536166"/>
                  </a:lnTo>
                  <a:lnTo>
                    <a:pt x="1595755" y="15209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1" name="object 39">
              <a:extLst>
                <a:ext uri="{FF2B5EF4-FFF2-40B4-BE49-F238E27FC236}">
                  <a16:creationId xmlns:a16="http://schemas.microsoft.com/office/drawing/2014/main" id="{7D9F99D2-369C-9E79-2D0C-2CB03C8CA832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78474" y="1909782"/>
              <a:ext cx="116793" cy="424070"/>
            </a:xfrm>
            <a:prstGeom prst="rect">
              <a:avLst/>
            </a:prstGeom>
          </p:spPr>
        </p:pic>
        <p:sp>
          <p:nvSpPr>
            <p:cNvPr id="142" name="object 40">
              <a:extLst>
                <a:ext uri="{FF2B5EF4-FFF2-40B4-BE49-F238E27FC236}">
                  <a16:creationId xmlns:a16="http://schemas.microsoft.com/office/drawing/2014/main" id="{083DBAFB-3954-F164-5EC2-1AC21029A0AA}"/>
                </a:ext>
              </a:extLst>
            </p:cNvPr>
            <p:cNvSpPr/>
            <p:nvPr/>
          </p:nvSpPr>
          <p:spPr>
            <a:xfrm>
              <a:off x="4585222" y="1467429"/>
              <a:ext cx="0" cy="587375"/>
            </a:xfrm>
            <a:custGeom>
              <a:avLst/>
              <a:gdLst/>
              <a:ahLst/>
              <a:cxnLst/>
              <a:rect l="l" t="t" r="r" b="b"/>
              <a:pathLst>
                <a:path h="587375">
                  <a:moveTo>
                    <a:pt x="0" y="0"/>
                  </a:moveTo>
                  <a:lnTo>
                    <a:pt x="0" y="294060"/>
                  </a:lnTo>
                </a:path>
                <a:path h="587375">
                  <a:moveTo>
                    <a:pt x="0" y="294060"/>
                  </a:moveTo>
                  <a:lnTo>
                    <a:pt x="0" y="586843"/>
                  </a:lnTo>
                </a:path>
              </a:pathLst>
            </a:custGeom>
            <a:ln w="7610">
              <a:solidFill>
                <a:srgbClr val="00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41">
              <a:extLst>
                <a:ext uri="{FF2B5EF4-FFF2-40B4-BE49-F238E27FC236}">
                  <a16:creationId xmlns:a16="http://schemas.microsoft.com/office/drawing/2014/main" id="{931B5D84-568B-50B5-52E9-D76F66CE0F0C}"/>
                </a:ext>
              </a:extLst>
            </p:cNvPr>
            <p:cNvSpPr/>
            <p:nvPr/>
          </p:nvSpPr>
          <p:spPr>
            <a:xfrm>
              <a:off x="4526826" y="1467429"/>
              <a:ext cx="116839" cy="0"/>
            </a:xfrm>
            <a:custGeom>
              <a:avLst/>
              <a:gdLst/>
              <a:ahLst/>
              <a:cxnLst/>
              <a:rect l="l" t="t" r="r" b="b"/>
              <a:pathLst>
                <a:path w="116839">
                  <a:moveTo>
                    <a:pt x="0" y="0"/>
                  </a:moveTo>
                  <a:lnTo>
                    <a:pt x="116793" y="0"/>
                  </a:lnTo>
                </a:path>
              </a:pathLst>
            </a:custGeom>
            <a:ln w="7604">
              <a:solidFill>
                <a:srgbClr val="00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4" name="object 42">
              <a:extLst>
                <a:ext uri="{FF2B5EF4-FFF2-40B4-BE49-F238E27FC236}">
                  <a16:creationId xmlns:a16="http://schemas.microsoft.com/office/drawing/2014/main" id="{DC5BFE8C-228D-586F-6C39-D3A01C5D825C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26826" y="2050470"/>
              <a:ext cx="116793" cy="79322"/>
            </a:xfrm>
            <a:prstGeom prst="rect">
              <a:avLst/>
            </a:prstGeom>
          </p:spPr>
        </p:pic>
        <p:sp>
          <p:nvSpPr>
            <p:cNvPr id="145" name="object 43">
              <a:extLst>
                <a:ext uri="{FF2B5EF4-FFF2-40B4-BE49-F238E27FC236}">
                  <a16:creationId xmlns:a16="http://schemas.microsoft.com/office/drawing/2014/main" id="{B702E022-4AC6-9060-8062-FEEA16A5E015}"/>
                </a:ext>
              </a:extLst>
            </p:cNvPr>
            <p:cNvSpPr/>
            <p:nvPr/>
          </p:nvSpPr>
          <p:spPr>
            <a:xfrm>
              <a:off x="4641080" y="1591651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30467" y="0"/>
                  </a:moveTo>
                  <a:lnTo>
                    <a:pt x="18610" y="2389"/>
                  </a:lnTo>
                  <a:lnTo>
                    <a:pt x="8926" y="8907"/>
                  </a:lnTo>
                  <a:lnTo>
                    <a:pt x="2395" y="18576"/>
                  </a:lnTo>
                  <a:lnTo>
                    <a:pt x="0" y="30418"/>
                  </a:lnTo>
                  <a:lnTo>
                    <a:pt x="2395" y="42256"/>
                  </a:lnTo>
                  <a:lnTo>
                    <a:pt x="8926" y="51926"/>
                  </a:lnTo>
                  <a:lnTo>
                    <a:pt x="18610" y="58446"/>
                  </a:lnTo>
                  <a:lnTo>
                    <a:pt x="30467" y="60837"/>
                  </a:lnTo>
                  <a:lnTo>
                    <a:pt x="42324" y="58446"/>
                  </a:lnTo>
                  <a:lnTo>
                    <a:pt x="52009" y="51926"/>
                  </a:lnTo>
                  <a:lnTo>
                    <a:pt x="58540" y="42256"/>
                  </a:lnTo>
                  <a:lnTo>
                    <a:pt x="60935" y="30418"/>
                  </a:lnTo>
                  <a:lnTo>
                    <a:pt x="58540" y="18576"/>
                  </a:lnTo>
                  <a:lnTo>
                    <a:pt x="52009" y="8907"/>
                  </a:lnTo>
                  <a:lnTo>
                    <a:pt x="42324" y="2389"/>
                  </a:lnTo>
                  <a:lnTo>
                    <a:pt x="30467" y="0"/>
                  </a:lnTo>
                  <a:close/>
                </a:path>
              </a:pathLst>
            </a:custGeom>
            <a:solidFill>
              <a:srgbClr val="00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44">
              <a:extLst>
                <a:ext uri="{FF2B5EF4-FFF2-40B4-BE49-F238E27FC236}">
                  <a16:creationId xmlns:a16="http://schemas.microsoft.com/office/drawing/2014/main" id="{A384C871-8701-784A-1AD1-EB8D67C57A78}"/>
                </a:ext>
              </a:extLst>
            </p:cNvPr>
            <p:cNvSpPr/>
            <p:nvPr/>
          </p:nvSpPr>
          <p:spPr>
            <a:xfrm>
              <a:off x="4641080" y="1591651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60">
                  <a:moveTo>
                    <a:pt x="60935" y="30418"/>
                  </a:moveTo>
                  <a:lnTo>
                    <a:pt x="58540" y="42256"/>
                  </a:lnTo>
                  <a:lnTo>
                    <a:pt x="52009" y="51926"/>
                  </a:lnTo>
                  <a:lnTo>
                    <a:pt x="42324" y="58446"/>
                  </a:lnTo>
                  <a:lnTo>
                    <a:pt x="30467" y="60837"/>
                  </a:lnTo>
                  <a:lnTo>
                    <a:pt x="18610" y="58446"/>
                  </a:lnTo>
                  <a:lnTo>
                    <a:pt x="8926" y="51926"/>
                  </a:lnTo>
                  <a:lnTo>
                    <a:pt x="2395" y="42256"/>
                  </a:lnTo>
                  <a:lnTo>
                    <a:pt x="0" y="30418"/>
                  </a:lnTo>
                  <a:lnTo>
                    <a:pt x="2395" y="18576"/>
                  </a:lnTo>
                  <a:lnTo>
                    <a:pt x="8926" y="8907"/>
                  </a:lnTo>
                  <a:lnTo>
                    <a:pt x="18610" y="2389"/>
                  </a:lnTo>
                  <a:lnTo>
                    <a:pt x="30467" y="0"/>
                  </a:lnTo>
                  <a:lnTo>
                    <a:pt x="42324" y="2389"/>
                  </a:lnTo>
                  <a:lnTo>
                    <a:pt x="52009" y="8907"/>
                  </a:lnTo>
                  <a:lnTo>
                    <a:pt x="58540" y="18576"/>
                  </a:lnTo>
                  <a:lnTo>
                    <a:pt x="60935" y="30418"/>
                  </a:lnTo>
                  <a:close/>
                </a:path>
              </a:pathLst>
            </a:custGeom>
            <a:ln w="3175">
              <a:solidFill>
                <a:srgbClr val="00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45">
              <a:extLst>
                <a:ext uri="{FF2B5EF4-FFF2-40B4-BE49-F238E27FC236}">
                  <a16:creationId xmlns:a16="http://schemas.microsoft.com/office/drawing/2014/main" id="{0B1742C6-03F1-DE2C-CD40-AFD96AF9C77C}"/>
                </a:ext>
              </a:extLst>
            </p:cNvPr>
            <p:cNvSpPr/>
            <p:nvPr/>
          </p:nvSpPr>
          <p:spPr>
            <a:xfrm>
              <a:off x="4468429" y="1532080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59">
                  <a:moveTo>
                    <a:pt x="30467" y="0"/>
                  </a:moveTo>
                  <a:lnTo>
                    <a:pt x="18610" y="2389"/>
                  </a:lnTo>
                  <a:lnTo>
                    <a:pt x="8926" y="8907"/>
                  </a:lnTo>
                  <a:lnTo>
                    <a:pt x="2395" y="18576"/>
                  </a:lnTo>
                  <a:lnTo>
                    <a:pt x="0" y="30418"/>
                  </a:lnTo>
                  <a:lnTo>
                    <a:pt x="2395" y="42256"/>
                  </a:lnTo>
                  <a:lnTo>
                    <a:pt x="8926" y="51926"/>
                  </a:lnTo>
                  <a:lnTo>
                    <a:pt x="18610" y="58446"/>
                  </a:lnTo>
                  <a:lnTo>
                    <a:pt x="30467" y="60837"/>
                  </a:lnTo>
                  <a:lnTo>
                    <a:pt x="42324" y="58446"/>
                  </a:lnTo>
                  <a:lnTo>
                    <a:pt x="52009" y="51926"/>
                  </a:lnTo>
                  <a:lnTo>
                    <a:pt x="58540" y="42256"/>
                  </a:lnTo>
                  <a:lnTo>
                    <a:pt x="60935" y="30418"/>
                  </a:lnTo>
                  <a:lnTo>
                    <a:pt x="58540" y="18576"/>
                  </a:lnTo>
                  <a:lnTo>
                    <a:pt x="52009" y="8907"/>
                  </a:lnTo>
                  <a:lnTo>
                    <a:pt x="42324" y="2389"/>
                  </a:lnTo>
                  <a:lnTo>
                    <a:pt x="30467" y="0"/>
                  </a:lnTo>
                  <a:close/>
                </a:path>
              </a:pathLst>
            </a:custGeom>
            <a:solidFill>
              <a:srgbClr val="00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46">
              <a:extLst>
                <a:ext uri="{FF2B5EF4-FFF2-40B4-BE49-F238E27FC236}">
                  <a16:creationId xmlns:a16="http://schemas.microsoft.com/office/drawing/2014/main" id="{AA4812BF-7130-17BA-6904-5B84B6285D5E}"/>
                </a:ext>
              </a:extLst>
            </p:cNvPr>
            <p:cNvSpPr/>
            <p:nvPr/>
          </p:nvSpPr>
          <p:spPr>
            <a:xfrm>
              <a:off x="4468429" y="1532080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60" h="60959">
                  <a:moveTo>
                    <a:pt x="60935" y="30418"/>
                  </a:moveTo>
                  <a:lnTo>
                    <a:pt x="58540" y="42256"/>
                  </a:lnTo>
                  <a:lnTo>
                    <a:pt x="52009" y="51926"/>
                  </a:lnTo>
                  <a:lnTo>
                    <a:pt x="42324" y="58446"/>
                  </a:lnTo>
                  <a:lnTo>
                    <a:pt x="30467" y="60837"/>
                  </a:lnTo>
                  <a:lnTo>
                    <a:pt x="18610" y="58446"/>
                  </a:lnTo>
                  <a:lnTo>
                    <a:pt x="8926" y="51926"/>
                  </a:lnTo>
                  <a:lnTo>
                    <a:pt x="2395" y="42256"/>
                  </a:lnTo>
                  <a:lnTo>
                    <a:pt x="0" y="30418"/>
                  </a:lnTo>
                  <a:lnTo>
                    <a:pt x="2395" y="18576"/>
                  </a:lnTo>
                  <a:lnTo>
                    <a:pt x="8926" y="8907"/>
                  </a:lnTo>
                  <a:lnTo>
                    <a:pt x="18610" y="2389"/>
                  </a:lnTo>
                  <a:lnTo>
                    <a:pt x="30467" y="0"/>
                  </a:lnTo>
                  <a:lnTo>
                    <a:pt x="42324" y="2389"/>
                  </a:lnTo>
                  <a:lnTo>
                    <a:pt x="52009" y="8907"/>
                  </a:lnTo>
                  <a:lnTo>
                    <a:pt x="58540" y="18576"/>
                  </a:lnTo>
                  <a:lnTo>
                    <a:pt x="60935" y="30418"/>
                  </a:lnTo>
                  <a:close/>
                </a:path>
              </a:pathLst>
            </a:custGeom>
            <a:ln w="3175">
              <a:solidFill>
                <a:srgbClr val="00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9" name="object 47">
              <a:extLst>
                <a:ext uri="{FF2B5EF4-FFF2-40B4-BE49-F238E27FC236}">
                  <a16:creationId xmlns:a16="http://schemas.microsoft.com/office/drawing/2014/main" id="{6C4DA32F-3777-DFB9-1DF5-4F64EC011641}"/>
                </a:ext>
              </a:extLst>
            </p:cNvPr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75177" y="1249954"/>
              <a:ext cx="116793" cy="461577"/>
            </a:xfrm>
            <a:prstGeom prst="rect">
              <a:avLst/>
            </a:prstGeom>
          </p:spPr>
        </p:pic>
        <p:pic>
          <p:nvPicPr>
            <p:cNvPr id="150" name="object 48">
              <a:extLst>
                <a:ext uri="{FF2B5EF4-FFF2-40B4-BE49-F238E27FC236}">
                  <a16:creationId xmlns:a16="http://schemas.microsoft.com/office/drawing/2014/main" id="{78E1630A-8427-5309-6178-35D45C3364D9}"/>
                </a:ext>
              </a:extLst>
            </p:cNvPr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23529" y="2142254"/>
              <a:ext cx="116793" cy="270180"/>
            </a:xfrm>
            <a:prstGeom prst="rect">
              <a:avLst/>
            </a:prstGeom>
          </p:spPr>
        </p:pic>
        <p:sp>
          <p:nvSpPr>
            <p:cNvPr id="151" name="object 49">
              <a:extLst>
                <a:ext uri="{FF2B5EF4-FFF2-40B4-BE49-F238E27FC236}">
                  <a16:creationId xmlns:a16="http://schemas.microsoft.com/office/drawing/2014/main" id="{0943284C-5258-77E0-7453-A32D35B20A12}"/>
                </a:ext>
              </a:extLst>
            </p:cNvPr>
            <p:cNvSpPr/>
            <p:nvPr/>
          </p:nvSpPr>
          <p:spPr>
            <a:xfrm>
              <a:off x="3881925" y="1093530"/>
              <a:ext cx="321310" cy="15240"/>
            </a:xfrm>
            <a:custGeom>
              <a:avLst/>
              <a:gdLst/>
              <a:ahLst/>
              <a:cxnLst/>
              <a:rect l="l" t="t" r="r" b="b"/>
              <a:pathLst>
                <a:path w="321310" h="15240">
                  <a:moveTo>
                    <a:pt x="321180" y="0"/>
                  </a:moveTo>
                  <a:lnTo>
                    <a:pt x="0" y="0"/>
                  </a:lnTo>
                  <a:lnTo>
                    <a:pt x="0" y="15209"/>
                  </a:lnTo>
                  <a:lnTo>
                    <a:pt x="321180" y="15209"/>
                  </a:lnTo>
                  <a:lnTo>
                    <a:pt x="3211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2" name="object 50">
            <a:extLst>
              <a:ext uri="{FF2B5EF4-FFF2-40B4-BE49-F238E27FC236}">
                <a16:creationId xmlns:a16="http://schemas.microsoft.com/office/drawing/2014/main" id="{D276C404-53DC-6F30-820D-2C8DBC87058C}"/>
              </a:ext>
            </a:extLst>
          </p:cNvPr>
          <p:cNvSpPr txBox="1"/>
          <p:nvPr/>
        </p:nvSpPr>
        <p:spPr>
          <a:xfrm>
            <a:off x="1922760" y="5556072"/>
            <a:ext cx="50721" cy="85416"/>
          </a:xfrm>
          <a:prstGeom prst="rect">
            <a:avLst/>
          </a:prstGeom>
        </p:spPr>
        <p:txBody>
          <a:bodyPr vert="horz" wrap="square" lIns="0" tIns="7501" rIns="0" bIns="0" rtlCol="0">
            <a:spAutoFit/>
          </a:bodyPr>
          <a:lstStyle/>
          <a:p>
            <a:pPr marL="7144">
              <a:spcBef>
                <a:spcPts val="59"/>
              </a:spcBef>
            </a:pPr>
            <a:r>
              <a:rPr sz="506" b="1" spc="-28" dirty="0">
                <a:latin typeface="Arial"/>
                <a:cs typeface="Arial"/>
              </a:rPr>
              <a:t>0</a:t>
            </a:r>
            <a:endParaRPr sz="506">
              <a:latin typeface="Arial"/>
              <a:cs typeface="Arial"/>
            </a:endParaRPr>
          </a:p>
        </p:txBody>
      </p:sp>
      <p:sp>
        <p:nvSpPr>
          <p:cNvPr id="153" name="object 51">
            <a:extLst>
              <a:ext uri="{FF2B5EF4-FFF2-40B4-BE49-F238E27FC236}">
                <a16:creationId xmlns:a16="http://schemas.microsoft.com/office/drawing/2014/main" id="{1DA50326-5B6D-1D1F-CC50-DBD2EF4517A1}"/>
              </a:ext>
            </a:extLst>
          </p:cNvPr>
          <p:cNvSpPr txBox="1"/>
          <p:nvPr/>
        </p:nvSpPr>
        <p:spPr>
          <a:xfrm>
            <a:off x="1886621" y="5342191"/>
            <a:ext cx="87154" cy="85416"/>
          </a:xfrm>
          <a:prstGeom prst="rect">
            <a:avLst/>
          </a:prstGeom>
        </p:spPr>
        <p:txBody>
          <a:bodyPr vert="horz" wrap="square" lIns="0" tIns="7501" rIns="0" bIns="0" rtlCol="0">
            <a:spAutoFit/>
          </a:bodyPr>
          <a:lstStyle/>
          <a:p>
            <a:pPr marL="7144">
              <a:spcBef>
                <a:spcPts val="59"/>
              </a:spcBef>
            </a:pPr>
            <a:r>
              <a:rPr sz="506" b="1" spc="-14" dirty="0">
                <a:latin typeface="Arial"/>
                <a:cs typeface="Arial"/>
              </a:rPr>
              <a:t>20</a:t>
            </a:r>
            <a:endParaRPr sz="506">
              <a:latin typeface="Arial"/>
              <a:cs typeface="Arial"/>
            </a:endParaRPr>
          </a:p>
        </p:txBody>
      </p:sp>
      <p:sp>
        <p:nvSpPr>
          <p:cNvPr id="154" name="object 52">
            <a:extLst>
              <a:ext uri="{FF2B5EF4-FFF2-40B4-BE49-F238E27FC236}">
                <a16:creationId xmlns:a16="http://schemas.microsoft.com/office/drawing/2014/main" id="{B909FD87-A962-7954-E706-F9E4D3FD02EA}"/>
              </a:ext>
            </a:extLst>
          </p:cNvPr>
          <p:cNvSpPr txBox="1"/>
          <p:nvPr/>
        </p:nvSpPr>
        <p:spPr>
          <a:xfrm>
            <a:off x="1886621" y="5128307"/>
            <a:ext cx="87154" cy="85416"/>
          </a:xfrm>
          <a:prstGeom prst="rect">
            <a:avLst/>
          </a:prstGeom>
        </p:spPr>
        <p:txBody>
          <a:bodyPr vert="horz" wrap="square" lIns="0" tIns="7501" rIns="0" bIns="0" rtlCol="0">
            <a:spAutoFit/>
          </a:bodyPr>
          <a:lstStyle/>
          <a:p>
            <a:pPr marL="7144">
              <a:spcBef>
                <a:spcPts val="59"/>
              </a:spcBef>
            </a:pPr>
            <a:r>
              <a:rPr sz="506" b="1" spc="-14" dirty="0">
                <a:latin typeface="Arial"/>
                <a:cs typeface="Arial"/>
              </a:rPr>
              <a:t>40</a:t>
            </a:r>
            <a:endParaRPr sz="506">
              <a:latin typeface="Arial"/>
              <a:cs typeface="Arial"/>
            </a:endParaRPr>
          </a:p>
        </p:txBody>
      </p:sp>
      <p:sp>
        <p:nvSpPr>
          <p:cNvPr id="155" name="object 53">
            <a:extLst>
              <a:ext uri="{FF2B5EF4-FFF2-40B4-BE49-F238E27FC236}">
                <a16:creationId xmlns:a16="http://schemas.microsoft.com/office/drawing/2014/main" id="{3A3EE158-6250-54C3-0AE1-967AD911CD52}"/>
              </a:ext>
            </a:extLst>
          </p:cNvPr>
          <p:cNvSpPr txBox="1"/>
          <p:nvPr/>
        </p:nvSpPr>
        <p:spPr>
          <a:xfrm>
            <a:off x="1886621" y="4914418"/>
            <a:ext cx="87154" cy="85416"/>
          </a:xfrm>
          <a:prstGeom prst="rect">
            <a:avLst/>
          </a:prstGeom>
        </p:spPr>
        <p:txBody>
          <a:bodyPr vert="horz" wrap="square" lIns="0" tIns="7501" rIns="0" bIns="0" rtlCol="0">
            <a:spAutoFit/>
          </a:bodyPr>
          <a:lstStyle/>
          <a:p>
            <a:pPr marL="7144">
              <a:spcBef>
                <a:spcPts val="59"/>
              </a:spcBef>
            </a:pPr>
            <a:r>
              <a:rPr sz="506" b="1" spc="-14" dirty="0">
                <a:latin typeface="Arial"/>
                <a:cs typeface="Arial"/>
              </a:rPr>
              <a:t>60</a:t>
            </a:r>
            <a:endParaRPr sz="506">
              <a:latin typeface="Arial"/>
              <a:cs typeface="Arial"/>
            </a:endParaRPr>
          </a:p>
        </p:txBody>
      </p:sp>
      <p:sp>
        <p:nvSpPr>
          <p:cNvPr id="156" name="object 54">
            <a:extLst>
              <a:ext uri="{FF2B5EF4-FFF2-40B4-BE49-F238E27FC236}">
                <a16:creationId xmlns:a16="http://schemas.microsoft.com/office/drawing/2014/main" id="{6868BDA6-0CD0-F3B7-C6CA-6C7544CEB4C8}"/>
              </a:ext>
            </a:extLst>
          </p:cNvPr>
          <p:cNvSpPr txBox="1"/>
          <p:nvPr/>
        </p:nvSpPr>
        <p:spPr>
          <a:xfrm>
            <a:off x="1886621" y="4700535"/>
            <a:ext cx="87154" cy="85416"/>
          </a:xfrm>
          <a:prstGeom prst="rect">
            <a:avLst/>
          </a:prstGeom>
        </p:spPr>
        <p:txBody>
          <a:bodyPr vert="horz" wrap="square" lIns="0" tIns="7501" rIns="0" bIns="0" rtlCol="0">
            <a:spAutoFit/>
          </a:bodyPr>
          <a:lstStyle/>
          <a:p>
            <a:pPr marL="7144">
              <a:spcBef>
                <a:spcPts val="59"/>
              </a:spcBef>
            </a:pPr>
            <a:r>
              <a:rPr sz="506" b="1" spc="-14" dirty="0">
                <a:latin typeface="Arial"/>
                <a:cs typeface="Arial"/>
              </a:rPr>
              <a:t>80</a:t>
            </a:r>
            <a:endParaRPr sz="506">
              <a:latin typeface="Arial"/>
              <a:cs typeface="Arial"/>
            </a:endParaRPr>
          </a:p>
        </p:txBody>
      </p:sp>
      <p:sp>
        <p:nvSpPr>
          <p:cNvPr id="157" name="object 55">
            <a:extLst>
              <a:ext uri="{FF2B5EF4-FFF2-40B4-BE49-F238E27FC236}">
                <a16:creationId xmlns:a16="http://schemas.microsoft.com/office/drawing/2014/main" id="{D272F653-748D-E645-F13D-DCF9CA74F804}"/>
              </a:ext>
            </a:extLst>
          </p:cNvPr>
          <p:cNvSpPr txBox="1"/>
          <p:nvPr/>
        </p:nvSpPr>
        <p:spPr>
          <a:xfrm>
            <a:off x="1725293" y="4834706"/>
            <a:ext cx="69250" cy="682228"/>
          </a:xfrm>
          <a:prstGeom prst="rect">
            <a:avLst/>
          </a:prstGeom>
        </p:spPr>
        <p:txBody>
          <a:bodyPr vert="vert270" wrap="square" lIns="0" tIns="3572" rIns="0" bIns="0" rtlCol="0">
            <a:spAutoFit/>
          </a:bodyPr>
          <a:lstStyle/>
          <a:p>
            <a:pPr marL="7144">
              <a:spcBef>
                <a:spcPts val="28"/>
              </a:spcBef>
            </a:pPr>
            <a:r>
              <a:rPr sz="450" b="1" dirty="0">
                <a:latin typeface="Arial"/>
                <a:cs typeface="Arial"/>
              </a:rPr>
              <a:t>PD-L1</a:t>
            </a:r>
            <a:r>
              <a:rPr sz="450" b="1" spc="28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positive</a:t>
            </a:r>
            <a:r>
              <a:rPr sz="450" b="1" spc="28" dirty="0">
                <a:latin typeface="Arial"/>
                <a:cs typeface="Arial"/>
              </a:rPr>
              <a:t> </a:t>
            </a:r>
            <a:r>
              <a:rPr sz="450" b="1" dirty="0">
                <a:latin typeface="Arial"/>
                <a:cs typeface="Arial"/>
              </a:rPr>
              <a:t>cells</a:t>
            </a:r>
            <a:r>
              <a:rPr sz="450" b="1" spc="28" dirty="0">
                <a:latin typeface="Arial"/>
                <a:cs typeface="Arial"/>
              </a:rPr>
              <a:t> </a:t>
            </a:r>
            <a:r>
              <a:rPr sz="450" b="1" spc="-14" dirty="0">
                <a:latin typeface="Arial"/>
                <a:cs typeface="Arial"/>
              </a:rPr>
              <a:t>(%)</a:t>
            </a:r>
            <a:endParaRPr sz="450">
              <a:latin typeface="Arial"/>
              <a:cs typeface="Arial"/>
            </a:endParaRPr>
          </a:p>
        </p:txBody>
      </p:sp>
      <p:sp>
        <p:nvSpPr>
          <p:cNvPr id="158" name="object 56">
            <a:extLst>
              <a:ext uri="{FF2B5EF4-FFF2-40B4-BE49-F238E27FC236}">
                <a16:creationId xmlns:a16="http://schemas.microsoft.com/office/drawing/2014/main" id="{932CD9EA-5A0F-54D6-5762-DF252DE73258}"/>
              </a:ext>
            </a:extLst>
          </p:cNvPr>
          <p:cNvSpPr txBox="1"/>
          <p:nvPr/>
        </p:nvSpPr>
        <p:spPr>
          <a:xfrm>
            <a:off x="2176339" y="4756412"/>
            <a:ext cx="121801" cy="75742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>
              <a:spcBef>
                <a:spcPts val="51"/>
              </a:spcBef>
            </a:pPr>
            <a:r>
              <a:rPr sz="450" spc="-14" dirty="0">
                <a:latin typeface="Segoe UI Symbol"/>
                <a:cs typeface="Segoe UI Symbol"/>
              </a:rPr>
              <a:t>✱✱</a:t>
            </a:r>
            <a:endParaRPr sz="450">
              <a:latin typeface="Segoe UI Symbol"/>
              <a:cs typeface="Segoe UI Symbol"/>
            </a:endParaRPr>
          </a:p>
        </p:txBody>
      </p:sp>
      <p:sp>
        <p:nvSpPr>
          <p:cNvPr id="159" name="object 57">
            <a:extLst>
              <a:ext uri="{FF2B5EF4-FFF2-40B4-BE49-F238E27FC236}">
                <a16:creationId xmlns:a16="http://schemas.microsoft.com/office/drawing/2014/main" id="{5113544F-F20F-C80F-B7A8-1F1B17315C8E}"/>
              </a:ext>
            </a:extLst>
          </p:cNvPr>
          <p:cNvSpPr/>
          <p:nvPr/>
        </p:nvSpPr>
        <p:spPr>
          <a:xfrm>
            <a:off x="2357363" y="4852287"/>
            <a:ext cx="378619" cy="8573"/>
          </a:xfrm>
          <a:custGeom>
            <a:avLst/>
            <a:gdLst/>
            <a:ahLst/>
            <a:cxnLst/>
            <a:rect l="l" t="t" r="r" b="b"/>
            <a:pathLst>
              <a:path w="673100" h="15240">
                <a:moveTo>
                  <a:pt x="672829" y="0"/>
                </a:moveTo>
                <a:lnTo>
                  <a:pt x="0" y="0"/>
                </a:lnTo>
                <a:lnTo>
                  <a:pt x="0" y="15209"/>
                </a:lnTo>
                <a:lnTo>
                  <a:pt x="672829" y="15209"/>
                </a:lnTo>
                <a:lnTo>
                  <a:pt x="672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58">
            <a:extLst>
              <a:ext uri="{FF2B5EF4-FFF2-40B4-BE49-F238E27FC236}">
                <a16:creationId xmlns:a16="http://schemas.microsoft.com/office/drawing/2014/main" id="{F6E83FA9-0BE9-143A-FB04-556FC81C91B0}"/>
              </a:ext>
            </a:extLst>
          </p:cNvPr>
          <p:cNvSpPr txBox="1"/>
          <p:nvPr/>
        </p:nvSpPr>
        <p:spPr>
          <a:xfrm>
            <a:off x="2517494" y="4756412"/>
            <a:ext cx="64651" cy="75742"/>
          </a:xfrm>
          <a:prstGeom prst="rect">
            <a:avLst/>
          </a:prstGeom>
        </p:spPr>
        <p:txBody>
          <a:bodyPr vert="horz" wrap="square" lIns="0" tIns="6429" rIns="0" bIns="0" rtlCol="0">
            <a:spAutoFit/>
          </a:bodyPr>
          <a:lstStyle/>
          <a:p>
            <a:pPr marL="7144">
              <a:spcBef>
                <a:spcPts val="51"/>
              </a:spcBef>
            </a:pPr>
            <a:r>
              <a:rPr sz="450" spc="-28" dirty="0">
                <a:latin typeface="Segoe UI Symbol"/>
                <a:cs typeface="Segoe UI Symbol"/>
              </a:rPr>
              <a:t>✱</a:t>
            </a:r>
            <a:endParaRPr sz="450">
              <a:latin typeface="Segoe UI Symbol"/>
              <a:cs typeface="Segoe UI Symbol"/>
            </a:endParaRPr>
          </a:p>
        </p:txBody>
      </p:sp>
      <p:grpSp>
        <p:nvGrpSpPr>
          <p:cNvPr id="161" name="object 59">
            <a:extLst>
              <a:ext uri="{FF2B5EF4-FFF2-40B4-BE49-F238E27FC236}">
                <a16:creationId xmlns:a16="http://schemas.microsoft.com/office/drawing/2014/main" id="{F7AD9B4C-B6C7-81B7-48E8-93A245F5318C}"/>
              </a:ext>
            </a:extLst>
          </p:cNvPr>
          <p:cNvGrpSpPr/>
          <p:nvPr/>
        </p:nvGrpSpPr>
        <p:grpSpPr>
          <a:xfrm>
            <a:off x="4116620" y="4682442"/>
            <a:ext cx="850106" cy="818317"/>
            <a:chOff x="7391610" y="791583"/>
            <a:chExt cx="1511300" cy="1454785"/>
          </a:xfrm>
        </p:grpSpPr>
        <p:sp>
          <p:nvSpPr>
            <p:cNvPr id="162" name="object 60">
              <a:extLst>
                <a:ext uri="{FF2B5EF4-FFF2-40B4-BE49-F238E27FC236}">
                  <a16:creationId xmlns:a16="http://schemas.microsoft.com/office/drawing/2014/main" id="{D7E14619-3DC0-FA22-E88F-C9706B5AC8E9}"/>
                </a:ext>
              </a:extLst>
            </p:cNvPr>
            <p:cNvSpPr/>
            <p:nvPr/>
          </p:nvSpPr>
          <p:spPr>
            <a:xfrm>
              <a:off x="8562494" y="1900552"/>
              <a:ext cx="222885" cy="339725"/>
            </a:xfrm>
            <a:custGeom>
              <a:avLst/>
              <a:gdLst/>
              <a:ahLst/>
              <a:cxnLst/>
              <a:rect l="l" t="t" r="r" b="b"/>
              <a:pathLst>
                <a:path w="222884" h="339725">
                  <a:moveTo>
                    <a:pt x="222395" y="0"/>
                  </a:moveTo>
                  <a:lnTo>
                    <a:pt x="0" y="0"/>
                  </a:lnTo>
                  <a:lnTo>
                    <a:pt x="0" y="339651"/>
                  </a:lnTo>
                  <a:lnTo>
                    <a:pt x="222396" y="339651"/>
                  </a:lnTo>
                  <a:lnTo>
                    <a:pt x="222395" y="0"/>
                  </a:lnTo>
                  <a:close/>
                </a:path>
              </a:pathLst>
            </a:custGeom>
            <a:solidFill>
              <a:srgbClr val="AC07E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61">
              <a:extLst>
                <a:ext uri="{FF2B5EF4-FFF2-40B4-BE49-F238E27FC236}">
                  <a16:creationId xmlns:a16="http://schemas.microsoft.com/office/drawing/2014/main" id="{3D0AC4E3-8945-25E5-6150-F8B9591C7385}"/>
                </a:ext>
              </a:extLst>
            </p:cNvPr>
            <p:cNvSpPr/>
            <p:nvPr/>
          </p:nvSpPr>
          <p:spPr>
            <a:xfrm>
              <a:off x="8562494" y="1900554"/>
              <a:ext cx="221615" cy="338455"/>
            </a:xfrm>
            <a:custGeom>
              <a:avLst/>
              <a:gdLst/>
              <a:ahLst/>
              <a:cxnLst/>
              <a:rect l="l" t="t" r="r" b="b"/>
              <a:pathLst>
                <a:path w="221615" h="338455">
                  <a:moveTo>
                    <a:pt x="221193" y="0"/>
                  </a:moveTo>
                  <a:lnTo>
                    <a:pt x="0" y="0"/>
                  </a:lnTo>
                  <a:lnTo>
                    <a:pt x="0" y="338451"/>
                  </a:lnTo>
                  <a:lnTo>
                    <a:pt x="21638" y="338451"/>
                  </a:lnTo>
                  <a:lnTo>
                    <a:pt x="21638" y="21603"/>
                  </a:lnTo>
                  <a:lnTo>
                    <a:pt x="10819" y="21603"/>
                  </a:lnTo>
                  <a:lnTo>
                    <a:pt x="21638" y="10801"/>
                  </a:lnTo>
                  <a:lnTo>
                    <a:pt x="221193" y="10801"/>
                  </a:lnTo>
                  <a:lnTo>
                    <a:pt x="221193" y="0"/>
                  </a:lnTo>
                  <a:close/>
                </a:path>
                <a:path w="221615" h="338455">
                  <a:moveTo>
                    <a:pt x="199555" y="10801"/>
                  </a:moveTo>
                  <a:lnTo>
                    <a:pt x="199555" y="338451"/>
                  </a:lnTo>
                  <a:lnTo>
                    <a:pt x="221193" y="338451"/>
                  </a:lnTo>
                  <a:lnTo>
                    <a:pt x="221193" y="21603"/>
                  </a:lnTo>
                  <a:lnTo>
                    <a:pt x="210374" y="21603"/>
                  </a:lnTo>
                  <a:lnTo>
                    <a:pt x="199555" y="10801"/>
                  </a:lnTo>
                  <a:close/>
                </a:path>
                <a:path w="221615" h="338455">
                  <a:moveTo>
                    <a:pt x="21638" y="10801"/>
                  </a:moveTo>
                  <a:lnTo>
                    <a:pt x="10819" y="21603"/>
                  </a:lnTo>
                  <a:lnTo>
                    <a:pt x="21638" y="21603"/>
                  </a:lnTo>
                  <a:lnTo>
                    <a:pt x="21638" y="10801"/>
                  </a:lnTo>
                  <a:close/>
                </a:path>
                <a:path w="221615" h="338455">
                  <a:moveTo>
                    <a:pt x="199555" y="10801"/>
                  </a:moveTo>
                  <a:lnTo>
                    <a:pt x="21638" y="10801"/>
                  </a:lnTo>
                  <a:lnTo>
                    <a:pt x="21638" y="21603"/>
                  </a:lnTo>
                  <a:lnTo>
                    <a:pt x="199555" y="21603"/>
                  </a:lnTo>
                  <a:lnTo>
                    <a:pt x="199555" y="10801"/>
                  </a:lnTo>
                  <a:close/>
                </a:path>
                <a:path w="221615" h="338455">
                  <a:moveTo>
                    <a:pt x="221193" y="10801"/>
                  </a:moveTo>
                  <a:lnTo>
                    <a:pt x="199555" y="10801"/>
                  </a:lnTo>
                  <a:lnTo>
                    <a:pt x="210374" y="21603"/>
                  </a:lnTo>
                  <a:lnTo>
                    <a:pt x="221193" y="21603"/>
                  </a:lnTo>
                  <a:lnTo>
                    <a:pt x="221193" y="10801"/>
                  </a:lnTo>
                  <a:close/>
                </a:path>
              </a:pathLst>
            </a:custGeom>
            <a:solidFill>
              <a:srgbClr val="AC0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62">
              <a:extLst>
                <a:ext uri="{FF2B5EF4-FFF2-40B4-BE49-F238E27FC236}">
                  <a16:creationId xmlns:a16="http://schemas.microsoft.com/office/drawing/2014/main" id="{ACBBA6ED-76A2-B949-7D4B-BE642482750B}"/>
                </a:ext>
              </a:extLst>
            </p:cNvPr>
            <p:cNvSpPr/>
            <p:nvPr/>
          </p:nvSpPr>
          <p:spPr>
            <a:xfrm>
              <a:off x="8229502" y="1995366"/>
              <a:ext cx="222885" cy="245110"/>
            </a:xfrm>
            <a:custGeom>
              <a:avLst/>
              <a:gdLst/>
              <a:ahLst/>
              <a:cxnLst/>
              <a:rect l="l" t="t" r="r" b="b"/>
              <a:pathLst>
                <a:path w="222884" h="245110">
                  <a:moveTo>
                    <a:pt x="222395" y="0"/>
                  </a:moveTo>
                  <a:lnTo>
                    <a:pt x="0" y="0"/>
                  </a:lnTo>
                  <a:lnTo>
                    <a:pt x="0" y="244837"/>
                  </a:lnTo>
                  <a:lnTo>
                    <a:pt x="222396" y="244837"/>
                  </a:lnTo>
                  <a:lnTo>
                    <a:pt x="222395" y="0"/>
                  </a:lnTo>
                  <a:close/>
                </a:path>
              </a:pathLst>
            </a:custGeom>
            <a:solidFill>
              <a:srgbClr val="00C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63">
              <a:extLst>
                <a:ext uri="{FF2B5EF4-FFF2-40B4-BE49-F238E27FC236}">
                  <a16:creationId xmlns:a16="http://schemas.microsoft.com/office/drawing/2014/main" id="{D44DF702-2DAF-C02C-0BE2-1BC64EE6EB9F}"/>
                </a:ext>
              </a:extLst>
            </p:cNvPr>
            <p:cNvSpPr/>
            <p:nvPr/>
          </p:nvSpPr>
          <p:spPr>
            <a:xfrm>
              <a:off x="8229502" y="1995368"/>
              <a:ext cx="221615" cy="243840"/>
            </a:xfrm>
            <a:custGeom>
              <a:avLst/>
              <a:gdLst/>
              <a:ahLst/>
              <a:cxnLst/>
              <a:rect l="l" t="t" r="r" b="b"/>
              <a:pathLst>
                <a:path w="221615" h="243839">
                  <a:moveTo>
                    <a:pt x="221193" y="0"/>
                  </a:moveTo>
                  <a:lnTo>
                    <a:pt x="0" y="0"/>
                  </a:lnTo>
                  <a:lnTo>
                    <a:pt x="0" y="243637"/>
                  </a:lnTo>
                  <a:lnTo>
                    <a:pt x="21638" y="243637"/>
                  </a:lnTo>
                  <a:lnTo>
                    <a:pt x="21638" y="21603"/>
                  </a:lnTo>
                  <a:lnTo>
                    <a:pt x="10819" y="21603"/>
                  </a:lnTo>
                  <a:lnTo>
                    <a:pt x="21638" y="10801"/>
                  </a:lnTo>
                  <a:lnTo>
                    <a:pt x="221193" y="10801"/>
                  </a:lnTo>
                  <a:lnTo>
                    <a:pt x="221193" y="0"/>
                  </a:lnTo>
                  <a:close/>
                </a:path>
                <a:path w="221615" h="243839">
                  <a:moveTo>
                    <a:pt x="199555" y="10801"/>
                  </a:moveTo>
                  <a:lnTo>
                    <a:pt x="199555" y="243637"/>
                  </a:lnTo>
                  <a:lnTo>
                    <a:pt x="221193" y="243637"/>
                  </a:lnTo>
                  <a:lnTo>
                    <a:pt x="221193" y="21603"/>
                  </a:lnTo>
                  <a:lnTo>
                    <a:pt x="210374" y="21603"/>
                  </a:lnTo>
                  <a:lnTo>
                    <a:pt x="199555" y="10801"/>
                  </a:lnTo>
                  <a:close/>
                </a:path>
                <a:path w="221615" h="243839">
                  <a:moveTo>
                    <a:pt x="21638" y="10801"/>
                  </a:moveTo>
                  <a:lnTo>
                    <a:pt x="10819" y="21603"/>
                  </a:lnTo>
                  <a:lnTo>
                    <a:pt x="21638" y="21603"/>
                  </a:lnTo>
                  <a:lnTo>
                    <a:pt x="21638" y="10801"/>
                  </a:lnTo>
                  <a:close/>
                </a:path>
                <a:path w="221615" h="243839">
                  <a:moveTo>
                    <a:pt x="199555" y="10801"/>
                  </a:moveTo>
                  <a:lnTo>
                    <a:pt x="21638" y="10801"/>
                  </a:lnTo>
                  <a:lnTo>
                    <a:pt x="21638" y="21603"/>
                  </a:lnTo>
                  <a:lnTo>
                    <a:pt x="199555" y="21603"/>
                  </a:lnTo>
                  <a:lnTo>
                    <a:pt x="199555" y="10801"/>
                  </a:lnTo>
                  <a:close/>
                </a:path>
                <a:path w="221615" h="243839">
                  <a:moveTo>
                    <a:pt x="221193" y="10801"/>
                  </a:moveTo>
                  <a:lnTo>
                    <a:pt x="199555" y="10801"/>
                  </a:lnTo>
                  <a:lnTo>
                    <a:pt x="210374" y="21603"/>
                  </a:lnTo>
                  <a:lnTo>
                    <a:pt x="221193" y="21603"/>
                  </a:lnTo>
                  <a:lnTo>
                    <a:pt x="221193" y="10801"/>
                  </a:lnTo>
                  <a:close/>
                </a:path>
              </a:pathLst>
            </a:custGeom>
            <a:solidFill>
              <a:srgbClr val="00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64">
              <a:extLst>
                <a:ext uri="{FF2B5EF4-FFF2-40B4-BE49-F238E27FC236}">
                  <a16:creationId xmlns:a16="http://schemas.microsoft.com/office/drawing/2014/main" id="{26B9E33C-0885-434A-1F07-17D48D0F38A9}"/>
                </a:ext>
              </a:extLst>
            </p:cNvPr>
            <p:cNvSpPr/>
            <p:nvPr/>
          </p:nvSpPr>
          <p:spPr>
            <a:xfrm>
              <a:off x="7896509" y="1156438"/>
              <a:ext cx="222885" cy="1083945"/>
            </a:xfrm>
            <a:custGeom>
              <a:avLst/>
              <a:gdLst/>
              <a:ahLst/>
              <a:cxnLst/>
              <a:rect l="l" t="t" r="r" b="b"/>
              <a:pathLst>
                <a:path w="222884" h="1083945">
                  <a:moveTo>
                    <a:pt x="222395" y="0"/>
                  </a:moveTo>
                  <a:lnTo>
                    <a:pt x="0" y="0"/>
                  </a:lnTo>
                  <a:lnTo>
                    <a:pt x="0" y="1083765"/>
                  </a:lnTo>
                  <a:lnTo>
                    <a:pt x="222396" y="1083765"/>
                  </a:lnTo>
                  <a:lnTo>
                    <a:pt x="222395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65">
              <a:extLst>
                <a:ext uri="{FF2B5EF4-FFF2-40B4-BE49-F238E27FC236}">
                  <a16:creationId xmlns:a16="http://schemas.microsoft.com/office/drawing/2014/main" id="{5DE1A644-FDD7-30BE-46B7-B132BA9645DB}"/>
                </a:ext>
              </a:extLst>
            </p:cNvPr>
            <p:cNvSpPr/>
            <p:nvPr/>
          </p:nvSpPr>
          <p:spPr>
            <a:xfrm>
              <a:off x="7896509" y="1156440"/>
              <a:ext cx="221615" cy="1082675"/>
            </a:xfrm>
            <a:custGeom>
              <a:avLst/>
              <a:gdLst/>
              <a:ahLst/>
              <a:cxnLst/>
              <a:rect l="l" t="t" r="r" b="b"/>
              <a:pathLst>
                <a:path w="221615" h="1082675">
                  <a:moveTo>
                    <a:pt x="221193" y="0"/>
                  </a:moveTo>
                  <a:lnTo>
                    <a:pt x="0" y="0"/>
                  </a:lnTo>
                  <a:lnTo>
                    <a:pt x="0" y="1082565"/>
                  </a:lnTo>
                  <a:lnTo>
                    <a:pt x="21638" y="1082565"/>
                  </a:lnTo>
                  <a:lnTo>
                    <a:pt x="21638" y="21603"/>
                  </a:lnTo>
                  <a:lnTo>
                    <a:pt x="10819" y="21603"/>
                  </a:lnTo>
                  <a:lnTo>
                    <a:pt x="21638" y="10801"/>
                  </a:lnTo>
                  <a:lnTo>
                    <a:pt x="221193" y="10801"/>
                  </a:lnTo>
                  <a:lnTo>
                    <a:pt x="221193" y="0"/>
                  </a:lnTo>
                  <a:close/>
                </a:path>
                <a:path w="221615" h="1082675">
                  <a:moveTo>
                    <a:pt x="199555" y="10801"/>
                  </a:moveTo>
                  <a:lnTo>
                    <a:pt x="199555" y="1082565"/>
                  </a:lnTo>
                  <a:lnTo>
                    <a:pt x="221194" y="1082565"/>
                  </a:lnTo>
                  <a:lnTo>
                    <a:pt x="221193" y="21603"/>
                  </a:lnTo>
                  <a:lnTo>
                    <a:pt x="210374" y="21603"/>
                  </a:lnTo>
                  <a:lnTo>
                    <a:pt x="199555" y="10801"/>
                  </a:lnTo>
                  <a:close/>
                </a:path>
                <a:path w="221615" h="1082675">
                  <a:moveTo>
                    <a:pt x="21638" y="10801"/>
                  </a:moveTo>
                  <a:lnTo>
                    <a:pt x="10819" y="21603"/>
                  </a:lnTo>
                  <a:lnTo>
                    <a:pt x="21638" y="21603"/>
                  </a:lnTo>
                  <a:lnTo>
                    <a:pt x="21638" y="10801"/>
                  </a:lnTo>
                  <a:close/>
                </a:path>
                <a:path w="221615" h="1082675">
                  <a:moveTo>
                    <a:pt x="199555" y="10801"/>
                  </a:moveTo>
                  <a:lnTo>
                    <a:pt x="21638" y="10801"/>
                  </a:lnTo>
                  <a:lnTo>
                    <a:pt x="21638" y="21603"/>
                  </a:lnTo>
                  <a:lnTo>
                    <a:pt x="199555" y="21603"/>
                  </a:lnTo>
                  <a:lnTo>
                    <a:pt x="199555" y="10801"/>
                  </a:lnTo>
                  <a:close/>
                </a:path>
                <a:path w="221615" h="1082675">
                  <a:moveTo>
                    <a:pt x="221193" y="10801"/>
                  </a:moveTo>
                  <a:lnTo>
                    <a:pt x="199555" y="10801"/>
                  </a:lnTo>
                  <a:lnTo>
                    <a:pt x="210374" y="21603"/>
                  </a:lnTo>
                  <a:lnTo>
                    <a:pt x="221193" y="21603"/>
                  </a:lnTo>
                  <a:lnTo>
                    <a:pt x="221193" y="1080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66">
              <a:extLst>
                <a:ext uri="{FF2B5EF4-FFF2-40B4-BE49-F238E27FC236}">
                  <a16:creationId xmlns:a16="http://schemas.microsoft.com/office/drawing/2014/main" id="{5B7F2526-3C7C-06BA-AC40-9B79D12F5249}"/>
                </a:ext>
              </a:extLst>
            </p:cNvPr>
            <p:cNvSpPr/>
            <p:nvPr/>
          </p:nvSpPr>
          <p:spPr>
            <a:xfrm>
              <a:off x="7563516" y="1576504"/>
              <a:ext cx="221615" cy="662940"/>
            </a:xfrm>
            <a:custGeom>
              <a:avLst/>
              <a:gdLst/>
              <a:ahLst/>
              <a:cxnLst/>
              <a:rect l="l" t="t" r="r" b="b"/>
              <a:pathLst>
                <a:path w="221615" h="662939">
                  <a:moveTo>
                    <a:pt x="221193" y="0"/>
                  </a:moveTo>
                  <a:lnTo>
                    <a:pt x="0" y="0"/>
                  </a:lnTo>
                  <a:lnTo>
                    <a:pt x="0" y="662501"/>
                  </a:lnTo>
                  <a:lnTo>
                    <a:pt x="221194" y="662501"/>
                  </a:lnTo>
                  <a:lnTo>
                    <a:pt x="221193" y="0"/>
                  </a:lnTo>
                  <a:close/>
                </a:path>
              </a:pathLst>
            </a:custGeom>
            <a:solidFill>
              <a:srgbClr val="9F9F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67">
              <a:extLst>
                <a:ext uri="{FF2B5EF4-FFF2-40B4-BE49-F238E27FC236}">
                  <a16:creationId xmlns:a16="http://schemas.microsoft.com/office/drawing/2014/main" id="{FF5BF9DC-28FD-D966-D209-31C247A3C438}"/>
                </a:ext>
              </a:extLst>
            </p:cNvPr>
            <p:cNvSpPr/>
            <p:nvPr/>
          </p:nvSpPr>
          <p:spPr>
            <a:xfrm>
              <a:off x="7391603" y="791590"/>
              <a:ext cx="1511300" cy="1454785"/>
            </a:xfrm>
            <a:custGeom>
              <a:avLst/>
              <a:gdLst/>
              <a:ahLst/>
              <a:cxnLst/>
              <a:rect l="l" t="t" r="r" b="b"/>
              <a:pathLst>
                <a:path w="1511300" h="1454785">
                  <a:moveTo>
                    <a:pt x="1511096" y="1440218"/>
                  </a:moveTo>
                  <a:lnTo>
                    <a:pt x="393103" y="1440218"/>
                  </a:lnTo>
                  <a:lnTo>
                    <a:pt x="393103" y="806526"/>
                  </a:lnTo>
                  <a:lnTo>
                    <a:pt x="393103" y="795718"/>
                  </a:lnTo>
                  <a:lnTo>
                    <a:pt x="393103" y="784923"/>
                  </a:lnTo>
                  <a:lnTo>
                    <a:pt x="371462" y="784923"/>
                  </a:lnTo>
                  <a:lnTo>
                    <a:pt x="371462" y="806526"/>
                  </a:lnTo>
                  <a:lnTo>
                    <a:pt x="371462" y="1440218"/>
                  </a:lnTo>
                  <a:lnTo>
                    <a:pt x="193548" y="1440218"/>
                  </a:lnTo>
                  <a:lnTo>
                    <a:pt x="193548" y="806526"/>
                  </a:lnTo>
                  <a:lnTo>
                    <a:pt x="371462" y="806526"/>
                  </a:lnTo>
                  <a:lnTo>
                    <a:pt x="371462" y="784923"/>
                  </a:lnTo>
                  <a:lnTo>
                    <a:pt x="171907" y="784923"/>
                  </a:lnTo>
                  <a:lnTo>
                    <a:pt x="171907" y="1440218"/>
                  </a:lnTo>
                  <a:lnTo>
                    <a:pt x="68529" y="1440218"/>
                  </a:lnTo>
                  <a:lnTo>
                    <a:pt x="68529" y="1166583"/>
                  </a:lnTo>
                  <a:lnTo>
                    <a:pt x="68529" y="1166177"/>
                  </a:lnTo>
                  <a:lnTo>
                    <a:pt x="68529" y="1152220"/>
                  </a:lnTo>
                  <a:lnTo>
                    <a:pt x="68516" y="1152182"/>
                  </a:lnTo>
                  <a:lnTo>
                    <a:pt x="68516" y="0"/>
                  </a:lnTo>
                  <a:lnTo>
                    <a:pt x="61315" y="0"/>
                  </a:lnTo>
                  <a:lnTo>
                    <a:pt x="54102" y="0"/>
                  </a:lnTo>
                  <a:lnTo>
                    <a:pt x="0" y="0"/>
                  </a:lnTo>
                  <a:lnTo>
                    <a:pt x="0" y="14401"/>
                  </a:lnTo>
                  <a:lnTo>
                    <a:pt x="54102" y="14401"/>
                  </a:lnTo>
                  <a:lnTo>
                    <a:pt x="54102" y="288048"/>
                  </a:lnTo>
                  <a:lnTo>
                    <a:pt x="0" y="288048"/>
                  </a:lnTo>
                  <a:lnTo>
                    <a:pt x="0" y="302450"/>
                  </a:lnTo>
                  <a:lnTo>
                    <a:pt x="54102" y="302450"/>
                  </a:lnTo>
                  <a:lnTo>
                    <a:pt x="54102" y="576084"/>
                  </a:lnTo>
                  <a:lnTo>
                    <a:pt x="0" y="576084"/>
                  </a:lnTo>
                  <a:lnTo>
                    <a:pt x="0" y="590486"/>
                  </a:lnTo>
                  <a:lnTo>
                    <a:pt x="54102" y="590486"/>
                  </a:lnTo>
                  <a:lnTo>
                    <a:pt x="54102" y="864133"/>
                  </a:lnTo>
                  <a:lnTo>
                    <a:pt x="0" y="864133"/>
                  </a:lnTo>
                  <a:lnTo>
                    <a:pt x="0" y="878535"/>
                  </a:lnTo>
                  <a:lnTo>
                    <a:pt x="54102" y="878535"/>
                  </a:lnTo>
                  <a:lnTo>
                    <a:pt x="54102" y="1152182"/>
                  </a:lnTo>
                  <a:lnTo>
                    <a:pt x="0" y="1152182"/>
                  </a:lnTo>
                  <a:lnTo>
                    <a:pt x="0" y="1166583"/>
                  </a:lnTo>
                  <a:lnTo>
                    <a:pt x="54102" y="1166583"/>
                  </a:lnTo>
                  <a:lnTo>
                    <a:pt x="54102" y="1440218"/>
                  </a:lnTo>
                  <a:lnTo>
                    <a:pt x="0" y="1440218"/>
                  </a:lnTo>
                  <a:lnTo>
                    <a:pt x="0" y="1454619"/>
                  </a:lnTo>
                  <a:lnTo>
                    <a:pt x="54102" y="1454619"/>
                  </a:lnTo>
                  <a:lnTo>
                    <a:pt x="61315" y="1454619"/>
                  </a:lnTo>
                  <a:lnTo>
                    <a:pt x="68529" y="1454619"/>
                  </a:lnTo>
                  <a:lnTo>
                    <a:pt x="1511096" y="1454619"/>
                  </a:lnTo>
                  <a:lnTo>
                    <a:pt x="1511096" y="144021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68">
              <a:extLst>
                <a:ext uri="{FF2B5EF4-FFF2-40B4-BE49-F238E27FC236}">
                  <a16:creationId xmlns:a16="http://schemas.microsoft.com/office/drawing/2014/main" id="{8F44684F-8FF5-503E-4F06-05FCF8F640AA}"/>
                </a:ext>
              </a:extLst>
            </p:cNvPr>
            <p:cNvSpPr/>
            <p:nvPr/>
          </p:nvSpPr>
          <p:spPr>
            <a:xfrm>
              <a:off x="8673091" y="1650915"/>
              <a:ext cx="0" cy="498475"/>
            </a:xfrm>
            <a:custGeom>
              <a:avLst/>
              <a:gdLst/>
              <a:ahLst/>
              <a:cxnLst/>
              <a:rect l="l" t="t" r="r" b="b"/>
              <a:pathLst>
                <a:path h="498475">
                  <a:moveTo>
                    <a:pt x="0" y="0"/>
                  </a:moveTo>
                  <a:lnTo>
                    <a:pt x="0" y="249638"/>
                  </a:lnTo>
                </a:path>
                <a:path h="498475">
                  <a:moveTo>
                    <a:pt x="0" y="249638"/>
                  </a:moveTo>
                  <a:lnTo>
                    <a:pt x="0" y="498076"/>
                  </a:lnTo>
                </a:path>
              </a:pathLst>
            </a:custGeom>
            <a:ln w="7206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69">
              <a:extLst>
                <a:ext uri="{FF2B5EF4-FFF2-40B4-BE49-F238E27FC236}">
                  <a16:creationId xmlns:a16="http://schemas.microsoft.com/office/drawing/2014/main" id="{DCB1EAC2-CE7F-D0D6-57CF-5FB632872964}"/>
                </a:ext>
              </a:extLst>
            </p:cNvPr>
            <p:cNvSpPr/>
            <p:nvPr/>
          </p:nvSpPr>
          <p:spPr>
            <a:xfrm>
              <a:off x="8617793" y="1650915"/>
              <a:ext cx="111125" cy="498475"/>
            </a:xfrm>
            <a:custGeom>
              <a:avLst/>
              <a:gdLst/>
              <a:ahLst/>
              <a:cxnLst/>
              <a:rect l="l" t="t" r="r" b="b"/>
              <a:pathLst>
                <a:path w="111125" h="498475">
                  <a:moveTo>
                    <a:pt x="0" y="0"/>
                  </a:moveTo>
                  <a:lnTo>
                    <a:pt x="110596" y="0"/>
                  </a:lnTo>
                </a:path>
                <a:path w="111125" h="498475">
                  <a:moveTo>
                    <a:pt x="0" y="498076"/>
                  </a:moveTo>
                  <a:lnTo>
                    <a:pt x="110597" y="498076"/>
                  </a:lnTo>
                </a:path>
              </a:pathLst>
            </a:custGeom>
            <a:ln w="7206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70">
              <a:extLst>
                <a:ext uri="{FF2B5EF4-FFF2-40B4-BE49-F238E27FC236}">
                  <a16:creationId xmlns:a16="http://schemas.microsoft.com/office/drawing/2014/main" id="{74C928CB-0978-2B33-B316-D7CE15443F8E}"/>
                </a:ext>
              </a:extLst>
            </p:cNvPr>
            <p:cNvSpPr/>
            <p:nvPr/>
          </p:nvSpPr>
          <p:spPr>
            <a:xfrm>
              <a:off x="8644240" y="160170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1" y="0"/>
                  </a:moveTo>
                  <a:lnTo>
                    <a:pt x="17623" y="2263"/>
                  </a:lnTo>
                  <a:lnTo>
                    <a:pt x="8452" y="8435"/>
                  </a:lnTo>
                  <a:lnTo>
                    <a:pt x="2268" y="17590"/>
                  </a:lnTo>
                  <a:lnTo>
                    <a:pt x="0" y="28804"/>
                  </a:lnTo>
                  <a:lnTo>
                    <a:pt x="2268" y="40013"/>
                  </a:lnTo>
                  <a:lnTo>
                    <a:pt x="8452" y="49170"/>
                  </a:lnTo>
                  <a:lnTo>
                    <a:pt x="17623" y="55344"/>
                  </a:lnTo>
                  <a:lnTo>
                    <a:pt x="28851" y="57608"/>
                  </a:lnTo>
                  <a:lnTo>
                    <a:pt x="40079" y="55344"/>
                  </a:lnTo>
                  <a:lnTo>
                    <a:pt x="49250" y="49170"/>
                  </a:lnTo>
                  <a:lnTo>
                    <a:pt x="55434" y="40013"/>
                  </a:lnTo>
                  <a:lnTo>
                    <a:pt x="57702" y="28804"/>
                  </a:lnTo>
                  <a:lnTo>
                    <a:pt x="55434" y="17590"/>
                  </a:lnTo>
                  <a:lnTo>
                    <a:pt x="49250" y="8435"/>
                  </a:lnTo>
                  <a:lnTo>
                    <a:pt x="40079" y="2263"/>
                  </a:lnTo>
                  <a:lnTo>
                    <a:pt x="28851" y="0"/>
                  </a:lnTo>
                  <a:close/>
                </a:path>
              </a:pathLst>
            </a:custGeom>
            <a:solidFill>
              <a:srgbClr val="AC0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71">
              <a:extLst>
                <a:ext uri="{FF2B5EF4-FFF2-40B4-BE49-F238E27FC236}">
                  <a16:creationId xmlns:a16="http://schemas.microsoft.com/office/drawing/2014/main" id="{8E3A42DF-433E-5B8B-12E7-584FA354D9EC}"/>
                </a:ext>
              </a:extLst>
            </p:cNvPr>
            <p:cNvSpPr/>
            <p:nvPr/>
          </p:nvSpPr>
          <p:spPr>
            <a:xfrm>
              <a:off x="8644240" y="160170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57702" y="28804"/>
                  </a:moveTo>
                  <a:lnTo>
                    <a:pt x="55434" y="40013"/>
                  </a:lnTo>
                  <a:lnTo>
                    <a:pt x="49250" y="49170"/>
                  </a:lnTo>
                  <a:lnTo>
                    <a:pt x="40079" y="55344"/>
                  </a:lnTo>
                  <a:lnTo>
                    <a:pt x="28851" y="57608"/>
                  </a:lnTo>
                  <a:lnTo>
                    <a:pt x="17623" y="55344"/>
                  </a:lnTo>
                  <a:lnTo>
                    <a:pt x="8452" y="49170"/>
                  </a:lnTo>
                  <a:lnTo>
                    <a:pt x="2268" y="40013"/>
                  </a:lnTo>
                  <a:lnTo>
                    <a:pt x="0" y="28804"/>
                  </a:lnTo>
                  <a:lnTo>
                    <a:pt x="2268" y="17590"/>
                  </a:lnTo>
                  <a:lnTo>
                    <a:pt x="8452" y="8435"/>
                  </a:lnTo>
                  <a:lnTo>
                    <a:pt x="17623" y="2263"/>
                  </a:lnTo>
                  <a:lnTo>
                    <a:pt x="28851" y="0"/>
                  </a:lnTo>
                  <a:lnTo>
                    <a:pt x="40079" y="2263"/>
                  </a:lnTo>
                  <a:lnTo>
                    <a:pt x="49250" y="8435"/>
                  </a:lnTo>
                  <a:lnTo>
                    <a:pt x="55434" y="17590"/>
                  </a:lnTo>
                  <a:lnTo>
                    <a:pt x="57702" y="28804"/>
                  </a:lnTo>
                  <a:close/>
                </a:path>
              </a:pathLst>
            </a:custGeom>
            <a:ln w="3175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72">
              <a:extLst>
                <a:ext uri="{FF2B5EF4-FFF2-40B4-BE49-F238E27FC236}">
                  <a16:creationId xmlns:a16="http://schemas.microsoft.com/office/drawing/2014/main" id="{7D1E80F0-1E5F-C451-3ED7-0FFAA36250B8}"/>
                </a:ext>
              </a:extLst>
            </p:cNvPr>
            <p:cNvSpPr/>
            <p:nvPr/>
          </p:nvSpPr>
          <p:spPr>
            <a:xfrm>
              <a:off x="8644240" y="192095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1" y="0"/>
                  </a:moveTo>
                  <a:lnTo>
                    <a:pt x="17623" y="2263"/>
                  </a:lnTo>
                  <a:lnTo>
                    <a:pt x="8452" y="8435"/>
                  </a:lnTo>
                  <a:lnTo>
                    <a:pt x="2268" y="17590"/>
                  </a:lnTo>
                  <a:lnTo>
                    <a:pt x="0" y="28804"/>
                  </a:lnTo>
                  <a:lnTo>
                    <a:pt x="2268" y="40013"/>
                  </a:lnTo>
                  <a:lnTo>
                    <a:pt x="8452" y="49170"/>
                  </a:lnTo>
                  <a:lnTo>
                    <a:pt x="17623" y="55344"/>
                  </a:lnTo>
                  <a:lnTo>
                    <a:pt x="28851" y="57608"/>
                  </a:lnTo>
                  <a:lnTo>
                    <a:pt x="40079" y="55344"/>
                  </a:lnTo>
                  <a:lnTo>
                    <a:pt x="49250" y="49170"/>
                  </a:lnTo>
                  <a:lnTo>
                    <a:pt x="55434" y="40013"/>
                  </a:lnTo>
                  <a:lnTo>
                    <a:pt x="57702" y="28804"/>
                  </a:lnTo>
                  <a:lnTo>
                    <a:pt x="55434" y="17590"/>
                  </a:lnTo>
                  <a:lnTo>
                    <a:pt x="49250" y="8435"/>
                  </a:lnTo>
                  <a:lnTo>
                    <a:pt x="40079" y="2263"/>
                  </a:lnTo>
                  <a:lnTo>
                    <a:pt x="28851" y="0"/>
                  </a:lnTo>
                  <a:close/>
                </a:path>
              </a:pathLst>
            </a:custGeom>
            <a:solidFill>
              <a:srgbClr val="AC0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73">
              <a:extLst>
                <a:ext uri="{FF2B5EF4-FFF2-40B4-BE49-F238E27FC236}">
                  <a16:creationId xmlns:a16="http://schemas.microsoft.com/office/drawing/2014/main" id="{47C03E56-8209-C11F-7DB9-3FDFD6C22CD4}"/>
                </a:ext>
              </a:extLst>
            </p:cNvPr>
            <p:cNvSpPr/>
            <p:nvPr/>
          </p:nvSpPr>
          <p:spPr>
            <a:xfrm>
              <a:off x="8644240" y="1920957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57702" y="28804"/>
                  </a:moveTo>
                  <a:lnTo>
                    <a:pt x="55434" y="40013"/>
                  </a:lnTo>
                  <a:lnTo>
                    <a:pt x="49250" y="49170"/>
                  </a:lnTo>
                  <a:lnTo>
                    <a:pt x="40079" y="55344"/>
                  </a:lnTo>
                  <a:lnTo>
                    <a:pt x="28851" y="57608"/>
                  </a:lnTo>
                  <a:lnTo>
                    <a:pt x="17623" y="55344"/>
                  </a:lnTo>
                  <a:lnTo>
                    <a:pt x="8452" y="49170"/>
                  </a:lnTo>
                  <a:lnTo>
                    <a:pt x="2268" y="40013"/>
                  </a:lnTo>
                  <a:lnTo>
                    <a:pt x="0" y="28804"/>
                  </a:lnTo>
                  <a:lnTo>
                    <a:pt x="2268" y="17590"/>
                  </a:lnTo>
                  <a:lnTo>
                    <a:pt x="8452" y="8435"/>
                  </a:lnTo>
                  <a:lnTo>
                    <a:pt x="17623" y="2263"/>
                  </a:lnTo>
                  <a:lnTo>
                    <a:pt x="28851" y="0"/>
                  </a:lnTo>
                  <a:lnTo>
                    <a:pt x="40079" y="2263"/>
                  </a:lnTo>
                  <a:lnTo>
                    <a:pt x="49250" y="8435"/>
                  </a:lnTo>
                  <a:lnTo>
                    <a:pt x="55434" y="17590"/>
                  </a:lnTo>
                  <a:lnTo>
                    <a:pt x="57702" y="28804"/>
                  </a:lnTo>
                  <a:close/>
                </a:path>
              </a:pathLst>
            </a:custGeom>
            <a:ln w="3175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74">
              <a:extLst>
                <a:ext uri="{FF2B5EF4-FFF2-40B4-BE49-F238E27FC236}">
                  <a16:creationId xmlns:a16="http://schemas.microsoft.com/office/drawing/2014/main" id="{BAA0D122-F2C9-1774-392C-900A3628350C}"/>
                </a:ext>
              </a:extLst>
            </p:cNvPr>
            <p:cNvSpPr/>
            <p:nvPr/>
          </p:nvSpPr>
          <p:spPr>
            <a:xfrm>
              <a:off x="8644240" y="20913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28851" y="0"/>
                  </a:moveTo>
                  <a:lnTo>
                    <a:pt x="17623" y="2263"/>
                  </a:lnTo>
                  <a:lnTo>
                    <a:pt x="8452" y="8435"/>
                  </a:lnTo>
                  <a:lnTo>
                    <a:pt x="2268" y="17590"/>
                  </a:lnTo>
                  <a:lnTo>
                    <a:pt x="0" y="28804"/>
                  </a:lnTo>
                  <a:lnTo>
                    <a:pt x="2268" y="40013"/>
                  </a:lnTo>
                  <a:lnTo>
                    <a:pt x="8452" y="49170"/>
                  </a:lnTo>
                  <a:lnTo>
                    <a:pt x="17623" y="55344"/>
                  </a:lnTo>
                  <a:lnTo>
                    <a:pt x="28851" y="57608"/>
                  </a:lnTo>
                  <a:lnTo>
                    <a:pt x="40079" y="55344"/>
                  </a:lnTo>
                  <a:lnTo>
                    <a:pt x="49250" y="49170"/>
                  </a:lnTo>
                  <a:lnTo>
                    <a:pt x="55434" y="40013"/>
                  </a:lnTo>
                  <a:lnTo>
                    <a:pt x="57702" y="28804"/>
                  </a:lnTo>
                  <a:lnTo>
                    <a:pt x="55434" y="17590"/>
                  </a:lnTo>
                  <a:lnTo>
                    <a:pt x="49250" y="8435"/>
                  </a:lnTo>
                  <a:lnTo>
                    <a:pt x="40079" y="2263"/>
                  </a:lnTo>
                  <a:lnTo>
                    <a:pt x="28851" y="0"/>
                  </a:lnTo>
                  <a:close/>
                </a:path>
              </a:pathLst>
            </a:custGeom>
            <a:solidFill>
              <a:srgbClr val="AC0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75">
              <a:extLst>
                <a:ext uri="{FF2B5EF4-FFF2-40B4-BE49-F238E27FC236}">
                  <a16:creationId xmlns:a16="http://schemas.microsoft.com/office/drawing/2014/main" id="{79B057FF-BFCA-C07D-4E1D-6488008BCAD2}"/>
                </a:ext>
              </a:extLst>
            </p:cNvPr>
            <p:cNvSpPr/>
            <p:nvPr/>
          </p:nvSpPr>
          <p:spPr>
            <a:xfrm>
              <a:off x="8644240" y="209138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4" h="57785">
                  <a:moveTo>
                    <a:pt x="57702" y="28804"/>
                  </a:moveTo>
                  <a:lnTo>
                    <a:pt x="55434" y="40013"/>
                  </a:lnTo>
                  <a:lnTo>
                    <a:pt x="49250" y="49170"/>
                  </a:lnTo>
                  <a:lnTo>
                    <a:pt x="40079" y="55344"/>
                  </a:lnTo>
                  <a:lnTo>
                    <a:pt x="28851" y="57608"/>
                  </a:lnTo>
                  <a:lnTo>
                    <a:pt x="17623" y="55344"/>
                  </a:lnTo>
                  <a:lnTo>
                    <a:pt x="8452" y="49170"/>
                  </a:lnTo>
                  <a:lnTo>
                    <a:pt x="2268" y="40013"/>
                  </a:lnTo>
                  <a:lnTo>
                    <a:pt x="0" y="28804"/>
                  </a:lnTo>
                  <a:lnTo>
                    <a:pt x="2268" y="17590"/>
                  </a:lnTo>
                  <a:lnTo>
                    <a:pt x="8452" y="8435"/>
                  </a:lnTo>
                  <a:lnTo>
                    <a:pt x="17623" y="2263"/>
                  </a:lnTo>
                  <a:lnTo>
                    <a:pt x="28851" y="0"/>
                  </a:lnTo>
                  <a:lnTo>
                    <a:pt x="40079" y="2263"/>
                  </a:lnTo>
                  <a:lnTo>
                    <a:pt x="49250" y="8435"/>
                  </a:lnTo>
                  <a:lnTo>
                    <a:pt x="55434" y="17590"/>
                  </a:lnTo>
                  <a:lnTo>
                    <a:pt x="57702" y="28804"/>
                  </a:lnTo>
                  <a:close/>
                </a:path>
              </a:pathLst>
            </a:custGeom>
            <a:ln w="3175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8" name="object 76">
              <a:extLst>
                <a:ext uri="{FF2B5EF4-FFF2-40B4-BE49-F238E27FC236}">
                  <a16:creationId xmlns:a16="http://schemas.microsoft.com/office/drawing/2014/main" id="{539C5939-7094-17D7-C6BE-99289A5DB64E}"/>
                </a:ext>
              </a:extLst>
            </p:cNvPr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28801" y="1946660"/>
              <a:ext cx="222595" cy="113018"/>
            </a:xfrm>
            <a:prstGeom prst="rect">
              <a:avLst/>
            </a:prstGeom>
          </p:spPr>
        </p:pic>
        <p:pic>
          <p:nvPicPr>
            <p:cNvPr id="179" name="object 77">
              <a:extLst>
                <a:ext uri="{FF2B5EF4-FFF2-40B4-BE49-F238E27FC236}">
                  <a16:creationId xmlns:a16="http://schemas.microsoft.com/office/drawing/2014/main" id="{855D4B5F-324B-C855-F3C1-48883AB7C488}"/>
                </a:ext>
              </a:extLst>
            </p:cNvPr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95808" y="1032821"/>
              <a:ext cx="222595" cy="291145"/>
            </a:xfrm>
            <a:prstGeom prst="rect">
              <a:avLst/>
            </a:prstGeom>
          </p:spPr>
        </p:pic>
        <p:pic>
          <p:nvPicPr>
            <p:cNvPr id="180" name="object 78">
              <a:extLst>
                <a:ext uri="{FF2B5EF4-FFF2-40B4-BE49-F238E27FC236}">
                  <a16:creationId xmlns:a16="http://schemas.microsoft.com/office/drawing/2014/main" id="{80A6042C-D3AB-6822-89B8-5E04D5D6D159}"/>
                </a:ext>
              </a:extLst>
            </p:cNvPr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618814" y="1472588"/>
              <a:ext cx="110596" cy="204232"/>
            </a:xfrm>
            <a:prstGeom prst="rect">
              <a:avLst/>
            </a:prstGeom>
          </p:spPr>
        </p:pic>
        <p:sp>
          <p:nvSpPr>
            <p:cNvPr id="181" name="object 79">
              <a:extLst>
                <a:ext uri="{FF2B5EF4-FFF2-40B4-BE49-F238E27FC236}">
                  <a16:creationId xmlns:a16="http://schemas.microsoft.com/office/drawing/2014/main" id="{75DB443B-0DD8-B6D2-C26F-6F57CCE757C1}"/>
                </a:ext>
              </a:extLst>
            </p:cNvPr>
            <p:cNvSpPr/>
            <p:nvPr/>
          </p:nvSpPr>
          <p:spPr>
            <a:xfrm>
              <a:off x="7674113" y="858795"/>
              <a:ext cx="304165" cy="14604"/>
            </a:xfrm>
            <a:custGeom>
              <a:avLst/>
              <a:gdLst/>
              <a:ahLst/>
              <a:cxnLst/>
              <a:rect l="l" t="t" r="r" b="b"/>
              <a:pathLst>
                <a:path w="304165" h="14605">
                  <a:moveTo>
                    <a:pt x="304141" y="0"/>
                  </a:moveTo>
                  <a:lnTo>
                    <a:pt x="0" y="0"/>
                  </a:lnTo>
                  <a:lnTo>
                    <a:pt x="0" y="14402"/>
                  </a:lnTo>
                  <a:lnTo>
                    <a:pt x="304141" y="14402"/>
                  </a:lnTo>
                  <a:lnTo>
                    <a:pt x="3041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2" name="object 80">
            <a:extLst>
              <a:ext uri="{FF2B5EF4-FFF2-40B4-BE49-F238E27FC236}">
                <a16:creationId xmlns:a16="http://schemas.microsoft.com/office/drawing/2014/main" id="{16CE534C-59C0-B3DD-231D-37DE1DC30853}"/>
              </a:ext>
            </a:extLst>
          </p:cNvPr>
          <p:cNvSpPr txBox="1"/>
          <p:nvPr/>
        </p:nvSpPr>
        <p:spPr>
          <a:xfrm>
            <a:off x="4067140" y="5450430"/>
            <a:ext cx="48578" cy="81481"/>
          </a:xfrm>
          <a:prstGeom prst="rect">
            <a:avLst/>
          </a:prstGeom>
        </p:spPr>
        <p:txBody>
          <a:bodyPr vert="horz" wrap="square" lIns="0" tIns="7858" rIns="0" bIns="0" rtlCol="0">
            <a:spAutoFit/>
          </a:bodyPr>
          <a:lstStyle/>
          <a:p>
            <a:pPr marL="7144">
              <a:spcBef>
                <a:spcPts val="62"/>
              </a:spcBef>
            </a:pPr>
            <a:r>
              <a:rPr sz="478" b="1" spc="-28" dirty="0">
                <a:latin typeface="Arial"/>
                <a:cs typeface="Arial"/>
              </a:rPr>
              <a:t>0</a:t>
            </a:r>
            <a:endParaRPr sz="478">
              <a:latin typeface="Arial"/>
              <a:cs typeface="Arial"/>
            </a:endParaRPr>
          </a:p>
        </p:txBody>
      </p:sp>
      <p:sp>
        <p:nvSpPr>
          <p:cNvPr id="183" name="object 81">
            <a:extLst>
              <a:ext uri="{FF2B5EF4-FFF2-40B4-BE49-F238E27FC236}">
                <a16:creationId xmlns:a16="http://schemas.microsoft.com/office/drawing/2014/main" id="{97663404-8C1C-59A8-2451-39D9F7A4A99C}"/>
              </a:ext>
            </a:extLst>
          </p:cNvPr>
          <p:cNvSpPr txBox="1"/>
          <p:nvPr/>
        </p:nvSpPr>
        <p:spPr>
          <a:xfrm>
            <a:off x="4032919" y="5288405"/>
            <a:ext cx="83225" cy="81481"/>
          </a:xfrm>
          <a:prstGeom prst="rect">
            <a:avLst/>
          </a:prstGeom>
        </p:spPr>
        <p:txBody>
          <a:bodyPr vert="horz" wrap="square" lIns="0" tIns="7858" rIns="0" bIns="0" rtlCol="0">
            <a:spAutoFit/>
          </a:bodyPr>
          <a:lstStyle/>
          <a:p>
            <a:pPr marL="7144">
              <a:spcBef>
                <a:spcPts val="62"/>
              </a:spcBef>
            </a:pPr>
            <a:r>
              <a:rPr sz="478" b="1" spc="-14" dirty="0">
                <a:latin typeface="Arial"/>
                <a:cs typeface="Arial"/>
              </a:rPr>
              <a:t>50</a:t>
            </a:r>
            <a:endParaRPr sz="478">
              <a:latin typeface="Arial"/>
              <a:cs typeface="Arial"/>
            </a:endParaRPr>
          </a:p>
        </p:txBody>
      </p:sp>
      <p:sp>
        <p:nvSpPr>
          <p:cNvPr id="184" name="object 82">
            <a:extLst>
              <a:ext uri="{FF2B5EF4-FFF2-40B4-BE49-F238E27FC236}">
                <a16:creationId xmlns:a16="http://schemas.microsoft.com/office/drawing/2014/main" id="{96A72BB2-3AD3-F25E-9687-609E338DFE32}"/>
              </a:ext>
            </a:extLst>
          </p:cNvPr>
          <p:cNvSpPr txBox="1"/>
          <p:nvPr/>
        </p:nvSpPr>
        <p:spPr>
          <a:xfrm>
            <a:off x="3998692" y="5126381"/>
            <a:ext cx="117157" cy="81481"/>
          </a:xfrm>
          <a:prstGeom prst="rect">
            <a:avLst/>
          </a:prstGeom>
        </p:spPr>
        <p:txBody>
          <a:bodyPr vert="horz" wrap="square" lIns="0" tIns="7858" rIns="0" bIns="0" rtlCol="0">
            <a:spAutoFit/>
          </a:bodyPr>
          <a:lstStyle/>
          <a:p>
            <a:pPr marL="7144">
              <a:spcBef>
                <a:spcPts val="62"/>
              </a:spcBef>
            </a:pPr>
            <a:r>
              <a:rPr sz="478" b="1" spc="-14" dirty="0">
                <a:latin typeface="Arial"/>
                <a:cs typeface="Arial"/>
              </a:rPr>
              <a:t>100</a:t>
            </a:r>
            <a:endParaRPr sz="478">
              <a:latin typeface="Arial"/>
              <a:cs typeface="Arial"/>
            </a:endParaRPr>
          </a:p>
        </p:txBody>
      </p:sp>
      <p:sp>
        <p:nvSpPr>
          <p:cNvPr id="185" name="object 83">
            <a:extLst>
              <a:ext uri="{FF2B5EF4-FFF2-40B4-BE49-F238E27FC236}">
                <a16:creationId xmlns:a16="http://schemas.microsoft.com/office/drawing/2014/main" id="{0A6961A1-0F09-66D6-E537-680BE1DC3C74}"/>
              </a:ext>
            </a:extLst>
          </p:cNvPr>
          <p:cNvSpPr txBox="1"/>
          <p:nvPr/>
        </p:nvSpPr>
        <p:spPr>
          <a:xfrm>
            <a:off x="3998691" y="4964356"/>
            <a:ext cx="117157" cy="81481"/>
          </a:xfrm>
          <a:prstGeom prst="rect">
            <a:avLst/>
          </a:prstGeom>
        </p:spPr>
        <p:txBody>
          <a:bodyPr vert="horz" wrap="square" lIns="0" tIns="7858" rIns="0" bIns="0" rtlCol="0">
            <a:spAutoFit/>
          </a:bodyPr>
          <a:lstStyle/>
          <a:p>
            <a:pPr marL="7144">
              <a:spcBef>
                <a:spcPts val="62"/>
              </a:spcBef>
            </a:pPr>
            <a:r>
              <a:rPr sz="478" b="1" spc="-14" dirty="0">
                <a:latin typeface="Arial"/>
                <a:cs typeface="Arial"/>
              </a:rPr>
              <a:t>150</a:t>
            </a:r>
            <a:endParaRPr sz="478">
              <a:latin typeface="Arial"/>
              <a:cs typeface="Arial"/>
            </a:endParaRPr>
          </a:p>
        </p:txBody>
      </p:sp>
      <p:sp>
        <p:nvSpPr>
          <p:cNvPr id="186" name="object 84">
            <a:extLst>
              <a:ext uri="{FF2B5EF4-FFF2-40B4-BE49-F238E27FC236}">
                <a16:creationId xmlns:a16="http://schemas.microsoft.com/office/drawing/2014/main" id="{B0932DAF-2BBB-8D03-35D5-081700F74815}"/>
              </a:ext>
            </a:extLst>
          </p:cNvPr>
          <p:cNvSpPr txBox="1"/>
          <p:nvPr/>
        </p:nvSpPr>
        <p:spPr>
          <a:xfrm>
            <a:off x="3998691" y="4802331"/>
            <a:ext cx="117157" cy="81481"/>
          </a:xfrm>
          <a:prstGeom prst="rect">
            <a:avLst/>
          </a:prstGeom>
        </p:spPr>
        <p:txBody>
          <a:bodyPr vert="horz" wrap="square" lIns="0" tIns="7858" rIns="0" bIns="0" rtlCol="0">
            <a:spAutoFit/>
          </a:bodyPr>
          <a:lstStyle/>
          <a:p>
            <a:pPr marL="7144">
              <a:spcBef>
                <a:spcPts val="62"/>
              </a:spcBef>
            </a:pPr>
            <a:r>
              <a:rPr sz="478" b="1" spc="-14" dirty="0">
                <a:latin typeface="Arial"/>
                <a:cs typeface="Arial"/>
              </a:rPr>
              <a:t>200</a:t>
            </a:r>
            <a:endParaRPr sz="478">
              <a:latin typeface="Arial"/>
              <a:cs typeface="Arial"/>
            </a:endParaRPr>
          </a:p>
        </p:txBody>
      </p:sp>
      <p:sp>
        <p:nvSpPr>
          <p:cNvPr id="187" name="object 85">
            <a:extLst>
              <a:ext uri="{FF2B5EF4-FFF2-40B4-BE49-F238E27FC236}">
                <a16:creationId xmlns:a16="http://schemas.microsoft.com/office/drawing/2014/main" id="{452BE26C-E825-4843-6C36-7CEEC3B548FE}"/>
              </a:ext>
            </a:extLst>
          </p:cNvPr>
          <p:cNvSpPr txBox="1"/>
          <p:nvPr/>
        </p:nvSpPr>
        <p:spPr>
          <a:xfrm>
            <a:off x="3998691" y="4640306"/>
            <a:ext cx="117157" cy="81481"/>
          </a:xfrm>
          <a:prstGeom prst="rect">
            <a:avLst/>
          </a:prstGeom>
        </p:spPr>
        <p:txBody>
          <a:bodyPr vert="horz" wrap="square" lIns="0" tIns="7858" rIns="0" bIns="0" rtlCol="0">
            <a:spAutoFit/>
          </a:bodyPr>
          <a:lstStyle/>
          <a:p>
            <a:pPr marL="7144">
              <a:spcBef>
                <a:spcPts val="62"/>
              </a:spcBef>
            </a:pPr>
            <a:r>
              <a:rPr sz="478" b="1" spc="-14" dirty="0">
                <a:latin typeface="Arial"/>
                <a:cs typeface="Arial"/>
              </a:rPr>
              <a:t>250</a:t>
            </a:r>
            <a:endParaRPr sz="478">
              <a:latin typeface="Arial"/>
              <a:cs typeface="Arial"/>
            </a:endParaRPr>
          </a:p>
        </p:txBody>
      </p:sp>
      <p:sp>
        <p:nvSpPr>
          <p:cNvPr id="188" name="object 86">
            <a:extLst>
              <a:ext uri="{FF2B5EF4-FFF2-40B4-BE49-F238E27FC236}">
                <a16:creationId xmlns:a16="http://schemas.microsoft.com/office/drawing/2014/main" id="{03F492A9-46F3-1F5F-FE65-64B8C1019180}"/>
              </a:ext>
            </a:extLst>
          </p:cNvPr>
          <p:cNvSpPr txBox="1"/>
          <p:nvPr/>
        </p:nvSpPr>
        <p:spPr>
          <a:xfrm>
            <a:off x="3845663" y="4926681"/>
            <a:ext cx="64954" cy="327541"/>
          </a:xfrm>
          <a:prstGeom prst="rect">
            <a:avLst/>
          </a:prstGeom>
        </p:spPr>
        <p:txBody>
          <a:bodyPr vert="vert270" wrap="square" lIns="0" tIns="4286" rIns="0" bIns="0" rtlCol="0">
            <a:spAutoFit/>
          </a:bodyPr>
          <a:lstStyle/>
          <a:p>
            <a:pPr marL="7144">
              <a:spcBef>
                <a:spcPts val="34"/>
              </a:spcBef>
            </a:pPr>
            <a:r>
              <a:rPr sz="422" b="1" dirty="0">
                <a:latin typeface="Arial"/>
                <a:cs typeface="Arial"/>
              </a:rPr>
              <a:t>MFI</a:t>
            </a:r>
            <a:r>
              <a:rPr sz="422" b="1" spc="64" dirty="0">
                <a:latin typeface="Arial"/>
                <a:cs typeface="Arial"/>
              </a:rPr>
              <a:t> </a:t>
            </a:r>
            <a:r>
              <a:rPr sz="422" b="1" dirty="0">
                <a:latin typeface="Arial"/>
                <a:cs typeface="Arial"/>
              </a:rPr>
              <a:t>(PD-</a:t>
            </a:r>
            <a:r>
              <a:rPr sz="422" b="1" spc="-14" dirty="0">
                <a:latin typeface="Arial"/>
                <a:cs typeface="Arial"/>
              </a:rPr>
              <a:t>L1)</a:t>
            </a:r>
            <a:endParaRPr sz="422">
              <a:latin typeface="Arial"/>
              <a:cs typeface="Arial"/>
            </a:endParaRPr>
          </a:p>
        </p:txBody>
      </p:sp>
      <p:sp>
        <p:nvSpPr>
          <p:cNvPr id="189" name="object 87">
            <a:extLst>
              <a:ext uri="{FF2B5EF4-FFF2-40B4-BE49-F238E27FC236}">
                <a16:creationId xmlns:a16="http://schemas.microsoft.com/office/drawing/2014/main" id="{ECCDD5EF-149B-DAA6-485C-577D18596460}"/>
              </a:ext>
            </a:extLst>
          </p:cNvPr>
          <p:cNvSpPr txBox="1"/>
          <p:nvPr/>
        </p:nvSpPr>
        <p:spPr>
          <a:xfrm>
            <a:off x="4331665" y="4628830"/>
            <a:ext cx="62150" cy="71807"/>
          </a:xfrm>
          <a:prstGeom prst="rect">
            <a:avLst/>
          </a:prstGeom>
        </p:spPr>
        <p:txBody>
          <a:bodyPr vert="horz" wrap="square" lIns="0" tIns="6787" rIns="0" bIns="0" rtlCol="0">
            <a:spAutoFit/>
          </a:bodyPr>
          <a:lstStyle/>
          <a:p>
            <a:pPr marL="7144">
              <a:spcBef>
                <a:spcPts val="53"/>
              </a:spcBef>
            </a:pPr>
            <a:r>
              <a:rPr sz="422" spc="-28" dirty="0">
                <a:latin typeface="Segoe UI Symbol"/>
                <a:cs typeface="Segoe UI Symbol"/>
              </a:rPr>
              <a:t>✱</a:t>
            </a:r>
            <a:endParaRPr sz="422">
              <a:latin typeface="Segoe UI Symbol"/>
              <a:cs typeface="Segoe UI Symbol"/>
            </a:endParaRPr>
          </a:p>
        </p:txBody>
      </p:sp>
      <p:sp>
        <p:nvSpPr>
          <p:cNvPr id="190" name="object 88">
            <a:extLst>
              <a:ext uri="{FF2B5EF4-FFF2-40B4-BE49-F238E27FC236}">
                <a16:creationId xmlns:a16="http://schemas.microsoft.com/office/drawing/2014/main" id="{EA0BFF48-DFC0-E386-653D-14C2BF5466F1}"/>
              </a:ext>
            </a:extLst>
          </p:cNvPr>
          <p:cNvSpPr/>
          <p:nvPr/>
        </p:nvSpPr>
        <p:spPr>
          <a:xfrm>
            <a:off x="4479065" y="4720249"/>
            <a:ext cx="358616" cy="8215"/>
          </a:xfrm>
          <a:custGeom>
            <a:avLst/>
            <a:gdLst/>
            <a:ahLst/>
            <a:cxnLst/>
            <a:rect l="l" t="t" r="r" b="b"/>
            <a:pathLst>
              <a:path w="637540" h="14605">
                <a:moveTo>
                  <a:pt x="637134" y="0"/>
                </a:moveTo>
                <a:lnTo>
                  <a:pt x="0" y="0"/>
                </a:lnTo>
                <a:lnTo>
                  <a:pt x="0" y="14402"/>
                </a:lnTo>
                <a:lnTo>
                  <a:pt x="637134" y="14402"/>
                </a:lnTo>
                <a:lnTo>
                  <a:pt x="6371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89">
            <a:extLst>
              <a:ext uri="{FF2B5EF4-FFF2-40B4-BE49-F238E27FC236}">
                <a16:creationId xmlns:a16="http://schemas.microsoft.com/office/drawing/2014/main" id="{D533C1E6-8E66-EDF6-7F0D-2F007B69986F}"/>
              </a:ext>
            </a:extLst>
          </p:cNvPr>
          <p:cNvSpPr txBox="1"/>
          <p:nvPr/>
        </p:nvSpPr>
        <p:spPr>
          <a:xfrm>
            <a:off x="4605697" y="4628830"/>
            <a:ext cx="116086" cy="71807"/>
          </a:xfrm>
          <a:prstGeom prst="rect">
            <a:avLst/>
          </a:prstGeom>
        </p:spPr>
        <p:txBody>
          <a:bodyPr vert="horz" wrap="square" lIns="0" tIns="6787" rIns="0" bIns="0" rtlCol="0">
            <a:spAutoFit/>
          </a:bodyPr>
          <a:lstStyle/>
          <a:p>
            <a:pPr marL="7144">
              <a:spcBef>
                <a:spcPts val="53"/>
              </a:spcBef>
            </a:pPr>
            <a:r>
              <a:rPr sz="422" spc="-14" dirty="0">
                <a:latin typeface="Segoe UI Symbol"/>
                <a:cs typeface="Segoe UI Symbol"/>
              </a:rPr>
              <a:t>✱✱</a:t>
            </a:r>
            <a:endParaRPr sz="422">
              <a:latin typeface="Segoe UI Symbol"/>
              <a:cs typeface="Segoe UI Symbol"/>
            </a:endParaRPr>
          </a:p>
        </p:txBody>
      </p:sp>
      <p:pic>
        <p:nvPicPr>
          <p:cNvPr id="192" name="object 90">
            <a:extLst>
              <a:ext uri="{FF2B5EF4-FFF2-40B4-BE49-F238E27FC236}">
                <a16:creationId xmlns:a16="http://schemas.microsoft.com/office/drawing/2014/main" id="{0047708E-A539-7540-D972-66DD893F49D0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185662" y="5564899"/>
            <a:ext cx="1471481" cy="599380"/>
          </a:xfrm>
          <a:prstGeom prst="rect">
            <a:avLst/>
          </a:prstGeom>
        </p:spPr>
      </p:pic>
      <p:grpSp>
        <p:nvGrpSpPr>
          <p:cNvPr id="193" name="object 91">
            <a:extLst>
              <a:ext uri="{FF2B5EF4-FFF2-40B4-BE49-F238E27FC236}">
                <a16:creationId xmlns:a16="http://schemas.microsoft.com/office/drawing/2014/main" id="{F2FC241A-2789-1CA5-9919-A1D9A52A02DA}"/>
              </a:ext>
            </a:extLst>
          </p:cNvPr>
          <p:cNvGrpSpPr/>
          <p:nvPr/>
        </p:nvGrpSpPr>
        <p:grpSpPr>
          <a:xfrm>
            <a:off x="5887556" y="4696757"/>
            <a:ext cx="843320" cy="811530"/>
            <a:chOff x="10539941" y="817032"/>
            <a:chExt cx="1499235" cy="1442720"/>
          </a:xfrm>
        </p:grpSpPr>
        <p:sp>
          <p:nvSpPr>
            <p:cNvPr id="194" name="object 92">
              <a:extLst>
                <a:ext uri="{FF2B5EF4-FFF2-40B4-BE49-F238E27FC236}">
                  <a16:creationId xmlns:a16="http://schemas.microsoft.com/office/drawing/2014/main" id="{37F89917-2046-0DE1-B1BE-47E350E0DBBA}"/>
                </a:ext>
              </a:extLst>
            </p:cNvPr>
            <p:cNvSpPr/>
            <p:nvPr/>
          </p:nvSpPr>
          <p:spPr>
            <a:xfrm>
              <a:off x="11701443" y="1671728"/>
              <a:ext cx="220979" cy="582295"/>
            </a:xfrm>
            <a:custGeom>
              <a:avLst/>
              <a:gdLst/>
              <a:ahLst/>
              <a:cxnLst/>
              <a:rect l="l" t="t" r="r" b="b"/>
              <a:pathLst>
                <a:path w="220979" h="582294">
                  <a:moveTo>
                    <a:pt x="220613" y="0"/>
                  </a:moveTo>
                  <a:lnTo>
                    <a:pt x="0" y="0"/>
                  </a:lnTo>
                  <a:lnTo>
                    <a:pt x="0" y="582044"/>
                  </a:lnTo>
                  <a:lnTo>
                    <a:pt x="220613" y="582044"/>
                  </a:lnTo>
                  <a:lnTo>
                    <a:pt x="220613" y="0"/>
                  </a:lnTo>
                  <a:close/>
                </a:path>
              </a:pathLst>
            </a:custGeom>
            <a:solidFill>
              <a:srgbClr val="AC07E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93">
              <a:extLst>
                <a:ext uri="{FF2B5EF4-FFF2-40B4-BE49-F238E27FC236}">
                  <a16:creationId xmlns:a16="http://schemas.microsoft.com/office/drawing/2014/main" id="{315498F6-6D5A-3C7B-2D08-79F505227C96}"/>
                </a:ext>
              </a:extLst>
            </p:cNvPr>
            <p:cNvSpPr/>
            <p:nvPr/>
          </p:nvSpPr>
          <p:spPr>
            <a:xfrm>
              <a:off x="11701443" y="1671724"/>
              <a:ext cx="219710" cy="581025"/>
            </a:xfrm>
            <a:custGeom>
              <a:avLst/>
              <a:gdLst/>
              <a:ahLst/>
              <a:cxnLst/>
              <a:rect l="l" t="t" r="r" b="b"/>
              <a:pathLst>
                <a:path w="219709" h="581025">
                  <a:moveTo>
                    <a:pt x="219421" y="0"/>
                  </a:moveTo>
                  <a:lnTo>
                    <a:pt x="0" y="0"/>
                  </a:lnTo>
                  <a:lnTo>
                    <a:pt x="0" y="580854"/>
                  </a:lnTo>
                  <a:lnTo>
                    <a:pt x="21465" y="580854"/>
                  </a:lnTo>
                  <a:lnTo>
                    <a:pt x="21465" y="21424"/>
                  </a:lnTo>
                  <a:lnTo>
                    <a:pt x="10732" y="21424"/>
                  </a:lnTo>
                  <a:lnTo>
                    <a:pt x="21465" y="10712"/>
                  </a:lnTo>
                  <a:lnTo>
                    <a:pt x="219421" y="10712"/>
                  </a:lnTo>
                  <a:lnTo>
                    <a:pt x="219421" y="0"/>
                  </a:lnTo>
                  <a:close/>
                </a:path>
                <a:path w="219709" h="581025">
                  <a:moveTo>
                    <a:pt x="197956" y="10712"/>
                  </a:moveTo>
                  <a:lnTo>
                    <a:pt x="197956" y="580854"/>
                  </a:lnTo>
                  <a:lnTo>
                    <a:pt x="219421" y="580854"/>
                  </a:lnTo>
                  <a:lnTo>
                    <a:pt x="219421" y="21424"/>
                  </a:lnTo>
                  <a:lnTo>
                    <a:pt x="208688" y="21424"/>
                  </a:lnTo>
                  <a:lnTo>
                    <a:pt x="197956" y="10712"/>
                  </a:lnTo>
                  <a:close/>
                </a:path>
                <a:path w="219709" h="581025">
                  <a:moveTo>
                    <a:pt x="21465" y="10712"/>
                  </a:moveTo>
                  <a:lnTo>
                    <a:pt x="10732" y="21424"/>
                  </a:lnTo>
                  <a:lnTo>
                    <a:pt x="21465" y="21424"/>
                  </a:lnTo>
                  <a:lnTo>
                    <a:pt x="21465" y="10712"/>
                  </a:lnTo>
                  <a:close/>
                </a:path>
                <a:path w="219709" h="581025">
                  <a:moveTo>
                    <a:pt x="197956" y="10712"/>
                  </a:moveTo>
                  <a:lnTo>
                    <a:pt x="21465" y="10712"/>
                  </a:lnTo>
                  <a:lnTo>
                    <a:pt x="21465" y="21424"/>
                  </a:lnTo>
                  <a:lnTo>
                    <a:pt x="197956" y="21424"/>
                  </a:lnTo>
                  <a:lnTo>
                    <a:pt x="197956" y="10712"/>
                  </a:lnTo>
                  <a:close/>
                </a:path>
                <a:path w="219709" h="581025">
                  <a:moveTo>
                    <a:pt x="219421" y="10712"/>
                  </a:moveTo>
                  <a:lnTo>
                    <a:pt x="197956" y="10712"/>
                  </a:lnTo>
                  <a:lnTo>
                    <a:pt x="208688" y="21424"/>
                  </a:lnTo>
                  <a:lnTo>
                    <a:pt x="219421" y="21424"/>
                  </a:lnTo>
                  <a:lnTo>
                    <a:pt x="219421" y="10712"/>
                  </a:lnTo>
                  <a:close/>
                </a:path>
              </a:pathLst>
            </a:custGeom>
            <a:solidFill>
              <a:srgbClr val="AC0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94">
              <a:extLst>
                <a:ext uri="{FF2B5EF4-FFF2-40B4-BE49-F238E27FC236}">
                  <a16:creationId xmlns:a16="http://schemas.microsoft.com/office/drawing/2014/main" id="{F6C6326B-2934-4A95-E96B-7667E5345040}"/>
                </a:ext>
              </a:extLst>
            </p:cNvPr>
            <p:cNvSpPr/>
            <p:nvPr/>
          </p:nvSpPr>
          <p:spPr>
            <a:xfrm>
              <a:off x="11371119" y="1812180"/>
              <a:ext cx="220979" cy="441959"/>
            </a:xfrm>
            <a:custGeom>
              <a:avLst/>
              <a:gdLst/>
              <a:ahLst/>
              <a:cxnLst/>
              <a:rect l="l" t="t" r="r" b="b"/>
              <a:pathLst>
                <a:path w="220979" h="441960">
                  <a:moveTo>
                    <a:pt x="220613" y="0"/>
                  </a:moveTo>
                  <a:lnTo>
                    <a:pt x="0" y="0"/>
                  </a:lnTo>
                  <a:lnTo>
                    <a:pt x="0" y="441592"/>
                  </a:lnTo>
                  <a:lnTo>
                    <a:pt x="220613" y="441592"/>
                  </a:lnTo>
                  <a:lnTo>
                    <a:pt x="220613" y="0"/>
                  </a:lnTo>
                  <a:close/>
                </a:path>
              </a:pathLst>
            </a:custGeom>
            <a:solidFill>
              <a:srgbClr val="00C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95">
              <a:extLst>
                <a:ext uri="{FF2B5EF4-FFF2-40B4-BE49-F238E27FC236}">
                  <a16:creationId xmlns:a16="http://schemas.microsoft.com/office/drawing/2014/main" id="{D394AEF5-EBEA-987B-2782-6C099F7B9597}"/>
                </a:ext>
              </a:extLst>
            </p:cNvPr>
            <p:cNvSpPr/>
            <p:nvPr/>
          </p:nvSpPr>
          <p:spPr>
            <a:xfrm>
              <a:off x="11371119" y="1812176"/>
              <a:ext cx="219710" cy="440690"/>
            </a:xfrm>
            <a:custGeom>
              <a:avLst/>
              <a:gdLst/>
              <a:ahLst/>
              <a:cxnLst/>
              <a:rect l="l" t="t" r="r" b="b"/>
              <a:pathLst>
                <a:path w="219709" h="440689">
                  <a:moveTo>
                    <a:pt x="219421" y="0"/>
                  </a:moveTo>
                  <a:lnTo>
                    <a:pt x="0" y="0"/>
                  </a:lnTo>
                  <a:lnTo>
                    <a:pt x="0" y="440401"/>
                  </a:lnTo>
                  <a:lnTo>
                    <a:pt x="21465" y="440401"/>
                  </a:lnTo>
                  <a:lnTo>
                    <a:pt x="21465" y="21424"/>
                  </a:lnTo>
                  <a:lnTo>
                    <a:pt x="10732" y="21424"/>
                  </a:lnTo>
                  <a:lnTo>
                    <a:pt x="21465" y="10712"/>
                  </a:lnTo>
                  <a:lnTo>
                    <a:pt x="219421" y="10712"/>
                  </a:lnTo>
                  <a:lnTo>
                    <a:pt x="219421" y="0"/>
                  </a:lnTo>
                  <a:close/>
                </a:path>
                <a:path w="219709" h="440689">
                  <a:moveTo>
                    <a:pt x="197956" y="10712"/>
                  </a:moveTo>
                  <a:lnTo>
                    <a:pt x="197956" y="440401"/>
                  </a:lnTo>
                  <a:lnTo>
                    <a:pt x="219421" y="440401"/>
                  </a:lnTo>
                  <a:lnTo>
                    <a:pt x="219421" y="21424"/>
                  </a:lnTo>
                  <a:lnTo>
                    <a:pt x="208688" y="21424"/>
                  </a:lnTo>
                  <a:lnTo>
                    <a:pt x="197956" y="10712"/>
                  </a:lnTo>
                  <a:close/>
                </a:path>
                <a:path w="219709" h="440689">
                  <a:moveTo>
                    <a:pt x="21465" y="10712"/>
                  </a:moveTo>
                  <a:lnTo>
                    <a:pt x="10732" y="21424"/>
                  </a:lnTo>
                  <a:lnTo>
                    <a:pt x="21465" y="21424"/>
                  </a:lnTo>
                  <a:lnTo>
                    <a:pt x="21465" y="10712"/>
                  </a:lnTo>
                  <a:close/>
                </a:path>
                <a:path w="219709" h="440689">
                  <a:moveTo>
                    <a:pt x="197956" y="10712"/>
                  </a:moveTo>
                  <a:lnTo>
                    <a:pt x="21465" y="10712"/>
                  </a:lnTo>
                  <a:lnTo>
                    <a:pt x="21465" y="21424"/>
                  </a:lnTo>
                  <a:lnTo>
                    <a:pt x="197956" y="21424"/>
                  </a:lnTo>
                  <a:lnTo>
                    <a:pt x="197956" y="10712"/>
                  </a:lnTo>
                  <a:close/>
                </a:path>
                <a:path w="219709" h="440689">
                  <a:moveTo>
                    <a:pt x="219421" y="10712"/>
                  </a:moveTo>
                  <a:lnTo>
                    <a:pt x="197956" y="10712"/>
                  </a:lnTo>
                  <a:lnTo>
                    <a:pt x="208688" y="21424"/>
                  </a:lnTo>
                  <a:lnTo>
                    <a:pt x="219421" y="21424"/>
                  </a:lnTo>
                  <a:lnTo>
                    <a:pt x="219421" y="10712"/>
                  </a:lnTo>
                  <a:close/>
                </a:path>
              </a:pathLst>
            </a:custGeom>
            <a:solidFill>
              <a:srgbClr val="00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96">
              <a:extLst>
                <a:ext uri="{FF2B5EF4-FFF2-40B4-BE49-F238E27FC236}">
                  <a16:creationId xmlns:a16="http://schemas.microsoft.com/office/drawing/2014/main" id="{5E24F481-0F6B-415B-345B-0F2C8DDF2799}"/>
                </a:ext>
              </a:extLst>
            </p:cNvPr>
            <p:cNvSpPr/>
            <p:nvPr/>
          </p:nvSpPr>
          <p:spPr>
            <a:xfrm>
              <a:off x="11040794" y="1634829"/>
              <a:ext cx="220979" cy="619125"/>
            </a:xfrm>
            <a:custGeom>
              <a:avLst/>
              <a:gdLst/>
              <a:ahLst/>
              <a:cxnLst/>
              <a:rect l="l" t="t" r="r" b="b"/>
              <a:pathLst>
                <a:path w="220979" h="619125">
                  <a:moveTo>
                    <a:pt x="220613" y="0"/>
                  </a:moveTo>
                  <a:lnTo>
                    <a:pt x="0" y="0"/>
                  </a:lnTo>
                  <a:lnTo>
                    <a:pt x="0" y="618943"/>
                  </a:lnTo>
                  <a:lnTo>
                    <a:pt x="220613" y="618943"/>
                  </a:lnTo>
                  <a:lnTo>
                    <a:pt x="220613" y="0"/>
                  </a:ln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97">
              <a:extLst>
                <a:ext uri="{FF2B5EF4-FFF2-40B4-BE49-F238E27FC236}">
                  <a16:creationId xmlns:a16="http://schemas.microsoft.com/office/drawing/2014/main" id="{B422B009-8548-7F1C-7AE2-A66C68397E63}"/>
                </a:ext>
              </a:extLst>
            </p:cNvPr>
            <p:cNvSpPr/>
            <p:nvPr/>
          </p:nvSpPr>
          <p:spPr>
            <a:xfrm>
              <a:off x="11040794" y="1634825"/>
              <a:ext cx="219710" cy="617855"/>
            </a:xfrm>
            <a:custGeom>
              <a:avLst/>
              <a:gdLst/>
              <a:ahLst/>
              <a:cxnLst/>
              <a:rect l="l" t="t" r="r" b="b"/>
              <a:pathLst>
                <a:path w="219709" h="617855">
                  <a:moveTo>
                    <a:pt x="219421" y="0"/>
                  </a:moveTo>
                  <a:lnTo>
                    <a:pt x="0" y="0"/>
                  </a:lnTo>
                  <a:lnTo>
                    <a:pt x="0" y="617753"/>
                  </a:lnTo>
                  <a:lnTo>
                    <a:pt x="21465" y="617753"/>
                  </a:lnTo>
                  <a:lnTo>
                    <a:pt x="21465" y="21424"/>
                  </a:lnTo>
                  <a:lnTo>
                    <a:pt x="10732" y="21424"/>
                  </a:lnTo>
                  <a:lnTo>
                    <a:pt x="21465" y="10712"/>
                  </a:lnTo>
                  <a:lnTo>
                    <a:pt x="219421" y="10712"/>
                  </a:lnTo>
                  <a:lnTo>
                    <a:pt x="219421" y="0"/>
                  </a:lnTo>
                  <a:close/>
                </a:path>
                <a:path w="219709" h="617855">
                  <a:moveTo>
                    <a:pt x="197956" y="10712"/>
                  </a:moveTo>
                  <a:lnTo>
                    <a:pt x="197956" y="617753"/>
                  </a:lnTo>
                  <a:lnTo>
                    <a:pt x="219421" y="617753"/>
                  </a:lnTo>
                  <a:lnTo>
                    <a:pt x="219421" y="21424"/>
                  </a:lnTo>
                  <a:lnTo>
                    <a:pt x="208688" y="21424"/>
                  </a:lnTo>
                  <a:lnTo>
                    <a:pt x="197956" y="10712"/>
                  </a:lnTo>
                  <a:close/>
                </a:path>
                <a:path w="219709" h="617855">
                  <a:moveTo>
                    <a:pt x="21465" y="10712"/>
                  </a:moveTo>
                  <a:lnTo>
                    <a:pt x="10732" y="21424"/>
                  </a:lnTo>
                  <a:lnTo>
                    <a:pt x="21465" y="21424"/>
                  </a:lnTo>
                  <a:lnTo>
                    <a:pt x="21465" y="10712"/>
                  </a:lnTo>
                  <a:close/>
                </a:path>
                <a:path w="219709" h="617855">
                  <a:moveTo>
                    <a:pt x="197956" y="10712"/>
                  </a:moveTo>
                  <a:lnTo>
                    <a:pt x="21465" y="10712"/>
                  </a:lnTo>
                  <a:lnTo>
                    <a:pt x="21465" y="21424"/>
                  </a:lnTo>
                  <a:lnTo>
                    <a:pt x="197956" y="21424"/>
                  </a:lnTo>
                  <a:lnTo>
                    <a:pt x="197956" y="10712"/>
                  </a:lnTo>
                  <a:close/>
                </a:path>
                <a:path w="219709" h="617855">
                  <a:moveTo>
                    <a:pt x="219421" y="10712"/>
                  </a:moveTo>
                  <a:lnTo>
                    <a:pt x="197956" y="10712"/>
                  </a:lnTo>
                  <a:lnTo>
                    <a:pt x="208688" y="21424"/>
                  </a:lnTo>
                  <a:lnTo>
                    <a:pt x="219421" y="21424"/>
                  </a:lnTo>
                  <a:lnTo>
                    <a:pt x="219421" y="1071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98">
              <a:extLst>
                <a:ext uri="{FF2B5EF4-FFF2-40B4-BE49-F238E27FC236}">
                  <a16:creationId xmlns:a16="http://schemas.microsoft.com/office/drawing/2014/main" id="{7F41F759-42E1-DB34-220C-AAFA0A8E80B1}"/>
                </a:ext>
              </a:extLst>
            </p:cNvPr>
            <p:cNvSpPr/>
            <p:nvPr/>
          </p:nvSpPr>
          <p:spPr>
            <a:xfrm>
              <a:off x="10710470" y="1783610"/>
              <a:ext cx="219710" cy="469265"/>
            </a:xfrm>
            <a:custGeom>
              <a:avLst/>
              <a:gdLst/>
              <a:ahLst/>
              <a:cxnLst/>
              <a:rect l="l" t="t" r="r" b="b"/>
              <a:pathLst>
                <a:path w="219709" h="469264">
                  <a:moveTo>
                    <a:pt x="219421" y="0"/>
                  </a:moveTo>
                  <a:lnTo>
                    <a:pt x="0" y="0"/>
                  </a:lnTo>
                  <a:lnTo>
                    <a:pt x="0" y="468968"/>
                  </a:lnTo>
                  <a:lnTo>
                    <a:pt x="219421" y="468968"/>
                  </a:lnTo>
                  <a:lnTo>
                    <a:pt x="219421" y="0"/>
                  </a:lnTo>
                  <a:close/>
                </a:path>
              </a:pathLst>
            </a:custGeom>
            <a:solidFill>
              <a:srgbClr val="9F9F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99">
              <a:extLst>
                <a:ext uri="{FF2B5EF4-FFF2-40B4-BE49-F238E27FC236}">
                  <a16:creationId xmlns:a16="http://schemas.microsoft.com/office/drawing/2014/main" id="{BFE76D63-3A82-6ED2-C7EC-6BF358E55A42}"/>
                </a:ext>
              </a:extLst>
            </p:cNvPr>
            <p:cNvSpPr/>
            <p:nvPr/>
          </p:nvSpPr>
          <p:spPr>
            <a:xfrm>
              <a:off x="10539933" y="817041"/>
              <a:ext cx="1499235" cy="1442720"/>
            </a:xfrm>
            <a:custGeom>
              <a:avLst/>
              <a:gdLst/>
              <a:ahLst/>
              <a:cxnLst/>
              <a:rect l="l" t="t" r="r" b="b"/>
              <a:pathLst>
                <a:path w="1499234" h="1442720">
                  <a:moveTo>
                    <a:pt x="1498981" y="1428407"/>
                  </a:moveTo>
                  <a:lnTo>
                    <a:pt x="389953" y="1428407"/>
                  </a:lnTo>
                  <a:lnTo>
                    <a:pt x="389953" y="987996"/>
                  </a:lnTo>
                  <a:lnTo>
                    <a:pt x="389953" y="977290"/>
                  </a:lnTo>
                  <a:lnTo>
                    <a:pt x="389953" y="966571"/>
                  </a:lnTo>
                  <a:lnTo>
                    <a:pt x="368490" y="966571"/>
                  </a:lnTo>
                  <a:lnTo>
                    <a:pt x="368490" y="987996"/>
                  </a:lnTo>
                  <a:lnTo>
                    <a:pt x="368490" y="1428407"/>
                  </a:lnTo>
                  <a:lnTo>
                    <a:pt x="191998" y="1428407"/>
                  </a:lnTo>
                  <a:lnTo>
                    <a:pt x="191998" y="987996"/>
                  </a:lnTo>
                  <a:lnTo>
                    <a:pt x="368490" y="987996"/>
                  </a:lnTo>
                  <a:lnTo>
                    <a:pt x="368490" y="966571"/>
                  </a:lnTo>
                  <a:lnTo>
                    <a:pt x="170535" y="966571"/>
                  </a:lnTo>
                  <a:lnTo>
                    <a:pt x="170535" y="1428407"/>
                  </a:lnTo>
                  <a:lnTo>
                    <a:pt x="67970" y="1428407"/>
                  </a:lnTo>
                  <a:lnTo>
                    <a:pt x="67970" y="1086104"/>
                  </a:lnTo>
                  <a:lnTo>
                    <a:pt x="60820" y="1086104"/>
                  </a:lnTo>
                  <a:lnTo>
                    <a:pt x="60820" y="1085596"/>
                  </a:lnTo>
                  <a:lnTo>
                    <a:pt x="67970" y="1085596"/>
                  </a:lnTo>
                  <a:lnTo>
                    <a:pt x="67970" y="1071321"/>
                  </a:lnTo>
                  <a:lnTo>
                    <a:pt x="60820" y="1071321"/>
                  </a:lnTo>
                  <a:lnTo>
                    <a:pt x="60820" y="1070876"/>
                  </a:lnTo>
                  <a:lnTo>
                    <a:pt x="67970" y="1070876"/>
                  </a:lnTo>
                  <a:lnTo>
                    <a:pt x="67970" y="728522"/>
                  </a:lnTo>
                  <a:lnTo>
                    <a:pt x="67970" y="728294"/>
                  </a:lnTo>
                  <a:lnTo>
                    <a:pt x="67970" y="714336"/>
                  </a:lnTo>
                  <a:lnTo>
                    <a:pt x="67970" y="371754"/>
                  </a:lnTo>
                  <a:lnTo>
                    <a:pt x="60820" y="371754"/>
                  </a:lnTo>
                  <a:lnTo>
                    <a:pt x="60820" y="371462"/>
                  </a:lnTo>
                  <a:lnTo>
                    <a:pt x="67970" y="371462"/>
                  </a:lnTo>
                  <a:lnTo>
                    <a:pt x="67970" y="357797"/>
                  </a:lnTo>
                  <a:lnTo>
                    <a:pt x="67970" y="357187"/>
                  </a:lnTo>
                  <a:lnTo>
                    <a:pt x="67970" y="14389"/>
                  </a:lnTo>
                  <a:lnTo>
                    <a:pt x="67970" y="13957"/>
                  </a:lnTo>
                  <a:lnTo>
                    <a:pt x="67970" y="101"/>
                  </a:lnTo>
                  <a:lnTo>
                    <a:pt x="60820" y="101"/>
                  </a:lnTo>
                  <a:lnTo>
                    <a:pt x="53670" y="0"/>
                  </a:lnTo>
                  <a:lnTo>
                    <a:pt x="0" y="101"/>
                  </a:lnTo>
                  <a:lnTo>
                    <a:pt x="0" y="14389"/>
                  </a:lnTo>
                  <a:lnTo>
                    <a:pt x="53670" y="14389"/>
                  </a:lnTo>
                  <a:lnTo>
                    <a:pt x="53670" y="357187"/>
                  </a:lnTo>
                  <a:lnTo>
                    <a:pt x="0" y="357187"/>
                  </a:lnTo>
                  <a:lnTo>
                    <a:pt x="0" y="371462"/>
                  </a:lnTo>
                  <a:lnTo>
                    <a:pt x="53670" y="371462"/>
                  </a:lnTo>
                  <a:lnTo>
                    <a:pt x="53670" y="371754"/>
                  </a:lnTo>
                  <a:lnTo>
                    <a:pt x="53670" y="714235"/>
                  </a:lnTo>
                  <a:lnTo>
                    <a:pt x="0" y="714235"/>
                  </a:lnTo>
                  <a:lnTo>
                    <a:pt x="0" y="728522"/>
                  </a:lnTo>
                  <a:lnTo>
                    <a:pt x="53670" y="728522"/>
                  </a:lnTo>
                  <a:lnTo>
                    <a:pt x="53670" y="1070876"/>
                  </a:lnTo>
                  <a:lnTo>
                    <a:pt x="53670" y="1071321"/>
                  </a:lnTo>
                  <a:lnTo>
                    <a:pt x="0" y="1071321"/>
                  </a:lnTo>
                  <a:lnTo>
                    <a:pt x="0" y="1085596"/>
                  </a:lnTo>
                  <a:lnTo>
                    <a:pt x="53670" y="1085596"/>
                  </a:lnTo>
                  <a:lnTo>
                    <a:pt x="53670" y="1086104"/>
                  </a:lnTo>
                  <a:lnTo>
                    <a:pt x="53670" y="1428407"/>
                  </a:lnTo>
                  <a:lnTo>
                    <a:pt x="0" y="1428407"/>
                  </a:lnTo>
                  <a:lnTo>
                    <a:pt x="0" y="1442694"/>
                  </a:lnTo>
                  <a:lnTo>
                    <a:pt x="53670" y="1442694"/>
                  </a:lnTo>
                  <a:lnTo>
                    <a:pt x="60820" y="1442694"/>
                  </a:lnTo>
                  <a:lnTo>
                    <a:pt x="67970" y="1442694"/>
                  </a:lnTo>
                  <a:lnTo>
                    <a:pt x="1498981" y="1442694"/>
                  </a:lnTo>
                  <a:lnTo>
                    <a:pt x="1498981" y="14284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100">
              <a:extLst>
                <a:ext uri="{FF2B5EF4-FFF2-40B4-BE49-F238E27FC236}">
                  <a16:creationId xmlns:a16="http://schemas.microsoft.com/office/drawing/2014/main" id="{3C689F6D-521D-3147-D0AD-8E24B640173F}"/>
                </a:ext>
              </a:extLst>
            </p:cNvPr>
            <p:cNvSpPr/>
            <p:nvPr/>
          </p:nvSpPr>
          <p:spPr>
            <a:xfrm>
              <a:off x="11811153" y="1102802"/>
              <a:ext cx="0" cy="1137920"/>
            </a:xfrm>
            <a:custGeom>
              <a:avLst/>
              <a:gdLst/>
              <a:ahLst/>
              <a:cxnLst/>
              <a:rect l="l" t="t" r="r" b="b"/>
              <a:pathLst>
                <a:path h="1137920">
                  <a:moveTo>
                    <a:pt x="0" y="0"/>
                  </a:moveTo>
                  <a:lnTo>
                    <a:pt x="0" y="568921"/>
                  </a:lnTo>
                </a:path>
                <a:path h="1137920">
                  <a:moveTo>
                    <a:pt x="0" y="568921"/>
                  </a:moveTo>
                  <a:lnTo>
                    <a:pt x="0" y="1137873"/>
                  </a:lnTo>
                </a:path>
              </a:pathLst>
            </a:custGeom>
            <a:ln w="7148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101">
              <a:extLst>
                <a:ext uri="{FF2B5EF4-FFF2-40B4-BE49-F238E27FC236}">
                  <a16:creationId xmlns:a16="http://schemas.microsoft.com/office/drawing/2014/main" id="{D23CE87F-C15B-DAD1-D38C-56680D352E80}"/>
                </a:ext>
              </a:extLst>
            </p:cNvPr>
            <p:cNvSpPr/>
            <p:nvPr/>
          </p:nvSpPr>
          <p:spPr>
            <a:xfrm>
              <a:off x="11756298" y="1102802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710" y="0"/>
                  </a:lnTo>
                </a:path>
              </a:pathLst>
            </a:custGeom>
            <a:ln w="7141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102">
              <a:extLst>
                <a:ext uri="{FF2B5EF4-FFF2-40B4-BE49-F238E27FC236}">
                  <a16:creationId xmlns:a16="http://schemas.microsoft.com/office/drawing/2014/main" id="{F2D0E4AC-7F0B-D33F-77E8-7EE443674F58}"/>
                </a:ext>
              </a:extLst>
            </p:cNvPr>
            <p:cNvSpPr/>
            <p:nvPr/>
          </p:nvSpPr>
          <p:spPr>
            <a:xfrm>
              <a:off x="11756299" y="2240676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710" y="0"/>
                  </a:lnTo>
                </a:path>
              </a:pathLst>
            </a:custGeom>
            <a:ln w="7141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103">
              <a:extLst>
                <a:ext uri="{FF2B5EF4-FFF2-40B4-BE49-F238E27FC236}">
                  <a16:creationId xmlns:a16="http://schemas.microsoft.com/office/drawing/2014/main" id="{AFB14435-0BF9-0995-5198-E03AC2C63477}"/>
                </a:ext>
              </a:extLst>
            </p:cNvPr>
            <p:cNvSpPr/>
            <p:nvPr/>
          </p:nvSpPr>
          <p:spPr>
            <a:xfrm>
              <a:off x="11782533" y="1023054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28620" y="0"/>
                  </a:moveTo>
                  <a:lnTo>
                    <a:pt x="17482" y="2245"/>
                  </a:lnTo>
                  <a:lnTo>
                    <a:pt x="8384" y="8369"/>
                  </a:lnTo>
                  <a:lnTo>
                    <a:pt x="2249" y="17449"/>
                  </a:lnTo>
                  <a:lnTo>
                    <a:pt x="0" y="28566"/>
                  </a:lnTo>
                  <a:lnTo>
                    <a:pt x="2249" y="39683"/>
                  </a:lnTo>
                  <a:lnTo>
                    <a:pt x="8384" y="48764"/>
                  </a:lnTo>
                  <a:lnTo>
                    <a:pt x="17482" y="54887"/>
                  </a:lnTo>
                  <a:lnTo>
                    <a:pt x="28620" y="57133"/>
                  </a:lnTo>
                  <a:lnTo>
                    <a:pt x="39757" y="54887"/>
                  </a:lnTo>
                  <a:lnTo>
                    <a:pt x="48855" y="48764"/>
                  </a:lnTo>
                  <a:lnTo>
                    <a:pt x="54990" y="39683"/>
                  </a:lnTo>
                  <a:lnTo>
                    <a:pt x="57240" y="28566"/>
                  </a:lnTo>
                  <a:lnTo>
                    <a:pt x="54990" y="17449"/>
                  </a:lnTo>
                  <a:lnTo>
                    <a:pt x="48855" y="8369"/>
                  </a:lnTo>
                  <a:lnTo>
                    <a:pt x="39757" y="2245"/>
                  </a:lnTo>
                  <a:lnTo>
                    <a:pt x="28620" y="0"/>
                  </a:lnTo>
                  <a:close/>
                </a:path>
              </a:pathLst>
            </a:custGeom>
            <a:solidFill>
              <a:srgbClr val="AC0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104">
              <a:extLst>
                <a:ext uri="{FF2B5EF4-FFF2-40B4-BE49-F238E27FC236}">
                  <a16:creationId xmlns:a16="http://schemas.microsoft.com/office/drawing/2014/main" id="{B0413BE8-8EE7-9546-0A16-7774AB24ED97}"/>
                </a:ext>
              </a:extLst>
            </p:cNvPr>
            <p:cNvSpPr/>
            <p:nvPr/>
          </p:nvSpPr>
          <p:spPr>
            <a:xfrm>
              <a:off x="11782533" y="1023054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57240" y="28566"/>
                  </a:moveTo>
                  <a:lnTo>
                    <a:pt x="54990" y="39683"/>
                  </a:lnTo>
                  <a:lnTo>
                    <a:pt x="48855" y="48764"/>
                  </a:lnTo>
                  <a:lnTo>
                    <a:pt x="39757" y="54887"/>
                  </a:lnTo>
                  <a:lnTo>
                    <a:pt x="28620" y="57133"/>
                  </a:lnTo>
                  <a:lnTo>
                    <a:pt x="17482" y="54887"/>
                  </a:lnTo>
                  <a:lnTo>
                    <a:pt x="8384" y="48764"/>
                  </a:lnTo>
                  <a:lnTo>
                    <a:pt x="2249" y="39683"/>
                  </a:lnTo>
                  <a:lnTo>
                    <a:pt x="0" y="28566"/>
                  </a:lnTo>
                  <a:lnTo>
                    <a:pt x="2249" y="17449"/>
                  </a:lnTo>
                  <a:lnTo>
                    <a:pt x="8384" y="8369"/>
                  </a:lnTo>
                  <a:lnTo>
                    <a:pt x="17482" y="2245"/>
                  </a:lnTo>
                  <a:lnTo>
                    <a:pt x="28620" y="0"/>
                  </a:lnTo>
                  <a:lnTo>
                    <a:pt x="39757" y="2245"/>
                  </a:lnTo>
                  <a:lnTo>
                    <a:pt x="48855" y="8369"/>
                  </a:lnTo>
                  <a:lnTo>
                    <a:pt x="54990" y="17449"/>
                  </a:lnTo>
                  <a:lnTo>
                    <a:pt x="57240" y="28566"/>
                  </a:lnTo>
                  <a:close/>
                </a:path>
              </a:pathLst>
            </a:custGeom>
            <a:ln w="3175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105">
              <a:extLst>
                <a:ext uri="{FF2B5EF4-FFF2-40B4-BE49-F238E27FC236}">
                  <a16:creationId xmlns:a16="http://schemas.microsoft.com/office/drawing/2014/main" id="{275116D9-4DB1-9A0D-9414-401850986061}"/>
                </a:ext>
              </a:extLst>
            </p:cNvPr>
            <p:cNvSpPr/>
            <p:nvPr/>
          </p:nvSpPr>
          <p:spPr>
            <a:xfrm>
              <a:off x="11782534" y="1765756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28620" y="0"/>
                  </a:moveTo>
                  <a:lnTo>
                    <a:pt x="17482" y="2245"/>
                  </a:lnTo>
                  <a:lnTo>
                    <a:pt x="8384" y="8369"/>
                  </a:lnTo>
                  <a:lnTo>
                    <a:pt x="2249" y="17449"/>
                  </a:lnTo>
                  <a:lnTo>
                    <a:pt x="0" y="28566"/>
                  </a:lnTo>
                  <a:lnTo>
                    <a:pt x="2249" y="39687"/>
                  </a:lnTo>
                  <a:lnTo>
                    <a:pt x="8384" y="48767"/>
                  </a:lnTo>
                  <a:lnTo>
                    <a:pt x="17482" y="54888"/>
                  </a:lnTo>
                  <a:lnTo>
                    <a:pt x="28620" y="57133"/>
                  </a:lnTo>
                  <a:lnTo>
                    <a:pt x="39757" y="54888"/>
                  </a:lnTo>
                  <a:lnTo>
                    <a:pt x="48855" y="48767"/>
                  </a:lnTo>
                  <a:lnTo>
                    <a:pt x="54990" y="39687"/>
                  </a:lnTo>
                  <a:lnTo>
                    <a:pt x="57240" y="28566"/>
                  </a:lnTo>
                  <a:lnTo>
                    <a:pt x="54990" y="17449"/>
                  </a:lnTo>
                  <a:lnTo>
                    <a:pt x="48855" y="8369"/>
                  </a:lnTo>
                  <a:lnTo>
                    <a:pt x="39757" y="2245"/>
                  </a:lnTo>
                  <a:lnTo>
                    <a:pt x="28620" y="0"/>
                  </a:lnTo>
                  <a:close/>
                </a:path>
              </a:pathLst>
            </a:custGeom>
            <a:solidFill>
              <a:srgbClr val="AC0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106">
              <a:extLst>
                <a:ext uri="{FF2B5EF4-FFF2-40B4-BE49-F238E27FC236}">
                  <a16:creationId xmlns:a16="http://schemas.microsoft.com/office/drawing/2014/main" id="{A047296A-92F5-81C7-D90F-6A767B39F825}"/>
                </a:ext>
              </a:extLst>
            </p:cNvPr>
            <p:cNvSpPr/>
            <p:nvPr/>
          </p:nvSpPr>
          <p:spPr>
            <a:xfrm>
              <a:off x="11782534" y="1765756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57240" y="28566"/>
                  </a:moveTo>
                  <a:lnTo>
                    <a:pt x="54990" y="39687"/>
                  </a:lnTo>
                  <a:lnTo>
                    <a:pt x="48855" y="48767"/>
                  </a:lnTo>
                  <a:lnTo>
                    <a:pt x="39757" y="54888"/>
                  </a:lnTo>
                  <a:lnTo>
                    <a:pt x="28620" y="57133"/>
                  </a:lnTo>
                  <a:lnTo>
                    <a:pt x="17482" y="54888"/>
                  </a:lnTo>
                  <a:lnTo>
                    <a:pt x="8384" y="48767"/>
                  </a:lnTo>
                  <a:lnTo>
                    <a:pt x="2249" y="39687"/>
                  </a:lnTo>
                  <a:lnTo>
                    <a:pt x="0" y="28566"/>
                  </a:lnTo>
                  <a:lnTo>
                    <a:pt x="2249" y="17449"/>
                  </a:lnTo>
                  <a:lnTo>
                    <a:pt x="8384" y="8369"/>
                  </a:lnTo>
                  <a:lnTo>
                    <a:pt x="17482" y="2245"/>
                  </a:lnTo>
                  <a:lnTo>
                    <a:pt x="28620" y="0"/>
                  </a:lnTo>
                  <a:lnTo>
                    <a:pt x="39757" y="2245"/>
                  </a:lnTo>
                  <a:lnTo>
                    <a:pt x="48855" y="8369"/>
                  </a:lnTo>
                  <a:lnTo>
                    <a:pt x="54990" y="17449"/>
                  </a:lnTo>
                  <a:lnTo>
                    <a:pt x="57240" y="28566"/>
                  </a:lnTo>
                  <a:close/>
                </a:path>
              </a:pathLst>
            </a:custGeom>
            <a:ln w="3175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107">
              <a:extLst>
                <a:ext uri="{FF2B5EF4-FFF2-40B4-BE49-F238E27FC236}">
                  <a16:creationId xmlns:a16="http://schemas.microsoft.com/office/drawing/2014/main" id="{05D88F18-D465-D435-FB54-927D3BAFF912}"/>
                </a:ext>
              </a:extLst>
            </p:cNvPr>
            <p:cNvSpPr/>
            <p:nvPr/>
          </p:nvSpPr>
          <p:spPr>
            <a:xfrm>
              <a:off x="11782534" y="2140692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28620" y="0"/>
                  </a:moveTo>
                  <a:lnTo>
                    <a:pt x="17482" y="2245"/>
                  </a:lnTo>
                  <a:lnTo>
                    <a:pt x="8384" y="8369"/>
                  </a:lnTo>
                  <a:lnTo>
                    <a:pt x="2249" y="17449"/>
                  </a:lnTo>
                  <a:lnTo>
                    <a:pt x="0" y="28566"/>
                  </a:lnTo>
                  <a:lnTo>
                    <a:pt x="2249" y="39687"/>
                  </a:lnTo>
                  <a:lnTo>
                    <a:pt x="8384" y="48767"/>
                  </a:lnTo>
                  <a:lnTo>
                    <a:pt x="17482" y="54888"/>
                  </a:lnTo>
                  <a:lnTo>
                    <a:pt x="28620" y="57133"/>
                  </a:lnTo>
                  <a:lnTo>
                    <a:pt x="39757" y="54888"/>
                  </a:lnTo>
                  <a:lnTo>
                    <a:pt x="48855" y="48767"/>
                  </a:lnTo>
                  <a:lnTo>
                    <a:pt x="54990" y="39687"/>
                  </a:lnTo>
                  <a:lnTo>
                    <a:pt x="57240" y="28566"/>
                  </a:lnTo>
                  <a:lnTo>
                    <a:pt x="54990" y="17449"/>
                  </a:lnTo>
                  <a:lnTo>
                    <a:pt x="48855" y="8369"/>
                  </a:lnTo>
                  <a:lnTo>
                    <a:pt x="39757" y="2245"/>
                  </a:lnTo>
                  <a:lnTo>
                    <a:pt x="28620" y="0"/>
                  </a:lnTo>
                  <a:close/>
                </a:path>
              </a:pathLst>
            </a:custGeom>
            <a:solidFill>
              <a:srgbClr val="AC07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108">
              <a:extLst>
                <a:ext uri="{FF2B5EF4-FFF2-40B4-BE49-F238E27FC236}">
                  <a16:creationId xmlns:a16="http://schemas.microsoft.com/office/drawing/2014/main" id="{01668496-34B9-BA4B-14EA-3EE153748BA8}"/>
                </a:ext>
              </a:extLst>
            </p:cNvPr>
            <p:cNvSpPr/>
            <p:nvPr/>
          </p:nvSpPr>
          <p:spPr>
            <a:xfrm>
              <a:off x="11782534" y="2140692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57240" y="28566"/>
                  </a:moveTo>
                  <a:lnTo>
                    <a:pt x="54990" y="39687"/>
                  </a:lnTo>
                  <a:lnTo>
                    <a:pt x="48855" y="48767"/>
                  </a:lnTo>
                  <a:lnTo>
                    <a:pt x="39757" y="54888"/>
                  </a:lnTo>
                  <a:lnTo>
                    <a:pt x="28620" y="57133"/>
                  </a:lnTo>
                  <a:lnTo>
                    <a:pt x="17482" y="54888"/>
                  </a:lnTo>
                  <a:lnTo>
                    <a:pt x="8384" y="48767"/>
                  </a:lnTo>
                  <a:lnTo>
                    <a:pt x="2249" y="39687"/>
                  </a:lnTo>
                  <a:lnTo>
                    <a:pt x="0" y="28566"/>
                  </a:lnTo>
                  <a:lnTo>
                    <a:pt x="2249" y="17449"/>
                  </a:lnTo>
                  <a:lnTo>
                    <a:pt x="8384" y="8369"/>
                  </a:lnTo>
                  <a:lnTo>
                    <a:pt x="17482" y="2245"/>
                  </a:lnTo>
                  <a:lnTo>
                    <a:pt x="28620" y="0"/>
                  </a:lnTo>
                  <a:lnTo>
                    <a:pt x="39757" y="2245"/>
                  </a:lnTo>
                  <a:lnTo>
                    <a:pt x="48855" y="8369"/>
                  </a:lnTo>
                  <a:lnTo>
                    <a:pt x="54990" y="17449"/>
                  </a:lnTo>
                  <a:lnTo>
                    <a:pt x="57240" y="28566"/>
                  </a:lnTo>
                  <a:close/>
                </a:path>
              </a:pathLst>
            </a:custGeom>
            <a:ln w="3175">
              <a:solidFill>
                <a:srgbClr val="AC07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109">
              <a:extLst>
                <a:ext uri="{FF2B5EF4-FFF2-40B4-BE49-F238E27FC236}">
                  <a16:creationId xmlns:a16="http://schemas.microsoft.com/office/drawing/2014/main" id="{ADAF5A42-5022-7F11-3963-D583AE67C3A0}"/>
                </a:ext>
              </a:extLst>
            </p:cNvPr>
            <p:cNvSpPr/>
            <p:nvPr/>
          </p:nvSpPr>
          <p:spPr>
            <a:xfrm>
              <a:off x="11480829" y="1466996"/>
              <a:ext cx="0" cy="692150"/>
            </a:xfrm>
            <a:custGeom>
              <a:avLst/>
              <a:gdLst/>
              <a:ahLst/>
              <a:cxnLst/>
              <a:rect l="l" t="t" r="r" b="b"/>
              <a:pathLst>
                <a:path h="692150">
                  <a:moveTo>
                    <a:pt x="0" y="0"/>
                  </a:moveTo>
                  <a:lnTo>
                    <a:pt x="0" y="345179"/>
                  </a:lnTo>
                </a:path>
                <a:path h="692150">
                  <a:moveTo>
                    <a:pt x="0" y="345179"/>
                  </a:moveTo>
                  <a:lnTo>
                    <a:pt x="0" y="691550"/>
                  </a:lnTo>
                </a:path>
              </a:pathLst>
            </a:custGeom>
            <a:ln w="7148">
              <a:solidFill>
                <a:srgbClr val="00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110">
              <a:extLst>
                <a:ext uri="{FF2B5EF4-FFF2-40B4-BE49-F238E27FC236}">
                  <a16:creationId xmlns:a16="http://schemas.microsoft.com/office/drawing/2014/main" id="{63B8FD97-8C85-9E12-932D-4FBDAB843F4E}"/>
                </a:ext>
              </a:extLst>
            </p:cNvPr>
            <p:cNvSpPr/>
            <p:nvPr/>
          </p:nvSpPr>
          <p:spPr>
            <a:xfrm>
              <a:off x="11425974" y="1466996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710" y="0"/>
                  </a:lnTo>
                </a:path>
              </a:pathLst>
            </a:custGeom>
            <a:ln w="7141">
              <a:solidFill>
                <a:srgbClr val="00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111">
              <a:extLst>
                <a:ext uri="{FF2B5EF4-FFF2-40B4-BE49-F238E27FC236}">
                  <a16:creationId xmlns:a16="http://schemas.microsoft.com/office/drawing/2014/main" id="{F2A8C9CF-68BB-4E7D-F800-77C811989ED2}"/>
                </a:ext>
              </a:extLst>
            </p:cNvPr>
            <p:cNvSpPr/>
            <p:nvPr/>
          </p:nvSpPr>
          <p:spPr>
            <a:xfrm>
              <a:off x="11425974" y="2158547"/>
              <a:ext cx="109855" cy="0"/>
            </a:xfrm>
            <a:custGeom>
              <a:avLst/>
              <a:gdLst/>
              <a:ahLst/>
              <a:cxnLst/>
              <a:rect l="l" t="t" r="r" b="b"/>
              <a:pathLst>
                <a:path w="109854">
                  <a:moveTo>
                    <a:pt x="0" y="0"/>
                  </a:moveTo>
                  <a:lnTo>
                    <a:pt x="109710" y="0"/>
                  </a:lnTo>
                </a:path>
              </a:pathLst>
            </a:custGeom>
            <a:ln w="7141">
              <a:solidFill>
                <a:srgbClr val="00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112">
              <a:extLst>
                <a:ext uri="{FF2B5EF4-FFF2-40B4-BE49-F238E27FC236}">
                  <a16:creationId xmlns:a16="http://schemas.microsoft.com/office/drawing/2014/main" id="{D51F23BA-22D9-9C65-46BB-43C6DC434AC9}"/>
                </a:ext>
              </a:extLst>
            </p:cNvPr>
            <p:cNvSpPr/>
            <p:nvPr/>
          </p:nvSpPr>
          <p:spPr>
            <a:xfrm>
              <a:off x="11452209" y="1690768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28620" y="0"/>
                  </a:moveTo>
                  <a:lnTo>
                    <a:pt x="17482" y="2245"/>
                  </a:lnTo>
                  <a:lnTo>
                    <a:pt x="8384" y="8369"/>
                  </a:lnTo>
                  <a:lnTo>
                    <a:pt x="2249" y="17449"/>
                  </a:lnTo>
                  <a:lnTo>
                    <a:pt x="0" y="28566"/>
                  </a:lnTo>
                  <a:lnTo>
                    <a:pt x="2249" y="39687"/>
                  </a:lnTo>
                  <a:lnTo>
                    <a:pt x="8384" y="48767"/>
                  </a:lnTo>
                  <a:lnTo>
                    <a:pt x="17482" y="54888"/>
                  </a:lnTo>
                  <a:lnTo>
                    <a:pt x="28620" y="57133"/>
                  </a:lnTo>
                  <a:lnTo>
                    <a:pt x="39757" y="54888"/>
                  </a:lnTo>
                  <a:lnTo>
                    <a:pt x="48855" y="48767"/>
                  </a:lnTo>
                  <a:lnTo>
                    <a:pt x="54990" y="39687"/>
                  </a:lnTo>
                  <a:lnTo>
                    <a:pt x="57240" y="28566"/>
                  </a:lnTo>
                  <a:lnTo>
                    <a:pt x="54990" y="17449"/>
                  </a:lnTo>
                  <a:lnTo>
                    <a:pt x="48855" y="8369"/>
                  </a:lnTo>
                  <a:lnTo>
                    <a:pt x="39757" y="2245"/>
                  </a:lnTo>
                  <a:lnTo>
                    <a:pt x="28620" y="0"/>
                  </a:lnTo>
                  <a:close/>
                </a:path>
              </a:pathLst>
            </a:custGeom>
            <a:solidFill>
              <a:srgbClr val="00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113">
              <a:extLst>
                <a:ext uri="{FF2B5EF4-FFF2-40B4-BE49-F238E27FC236}">
                  <a16:creationId xmlns:a16="http://schemas.microsoft.com/office/drawing/2014/main" id="{B4D7C6AF-0A85-2A4B-F7BE-E4A10FC2EAAD}"/>
                </a:ext>
              </a:extLst>
            </p:cNvPr>
            <p:cNvSpPr/>
            <p:nvPr/>
          </p:nvSpPr>
          <p:spPr>
            <a:xfrm>
              <a:off x="11452209" y="1690768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57240" y="28566"/>
                  </a:moveTo>
                  <a:lnTo>
                    <a:pt x="54990" y="39687"/>
                  </a:lnTo>
                  <a:lnTo>
                    <a:pt x="48855" y="48767"/>
                  </a:lnTo>
                  <a:lnTo>
                    <a:pt x="39757" y="54888"/>
                  </a:lnTo>
                  <a:lnTo>
                    <a:pt x="28620" y="57133"/>
                  </a:lnTo>
                  <a:lnTo>
                    <a:pt x="17482" y="54888"/>
                  </a:lnTo>
                  <a:lnTo>
                    <a:pt x="8384" y="48767"/>
                  </a:lnTo>
                  <a:lnTo>
                    <a:pt x="2249" y="39687"/>
                  </a:lnTo>
                  <a:lnTo>
                    <a:pt x="0" y="28566"/>
                  </a:lnTo>
                  <a:lnTo>
                    <a:pt x="2249" y="17449"/>
                  </a:lnTo>
                  <a:lnTo>
                    <a:pt x="8384" y="8369"/>
                  </a:lnTo>
                  <a:lnTo>
                    <a:pt x="17482" y="2245"/>
                  </a:lnTo>
                  <a:lnTo>
                    <a:pt x="28620" y="0"/>
                  </a:lnTo>
                  <a:lnTo>
                    <a:pt x="39757" y="2245"/>
                  </a:lnTo>
                  <a:lnTo>
                    <a:pt x="48855" y="8369"/>
                  </a:lnTo>
                  <a:lnTo>
                    <a:pt x="54990" y="17449"/>
                  </a:lnTo>
                  <a:lnTo>
                    <a:pt x="57240" y="28566"/>
                  </a:lnTo>
                  <a:close/>
                </a:path>
              </a:pathLst>
            </a:custGeom>
            <a:ln w="3175">
              <a:solidFill>
                <a:srgbClr val="00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114">
              <a:extLst>
                <a:ext uri="{FF2B5EF4-FFF2-40B4-BE49-F238E27FC236}">
                  <a16:creationId xmlns:a16="http://schemas.microsoft.com/office/drawing/2014/main" id="{5383BA75-714E-57E4-DEB0-F25D5E35A1E4}"/>
                </a:ext>
              </a:extLst>
            </p:cNvPr>
            <p:cNvSpPr/>
            <p:nvPr/>
          </p:nvSpPr>
          <p:spPr>
            <a:xfrm>
              <a:off x="11452209" y="1494373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28620" y="0"/>
                  </a:moveTo>
                  <a:lnTo>
                    <a:pt x="17482" y="2245"/>
                  </a:lnTo>
                  <a:lnTo>
                    <a:pt x="8384" y="8369"/>
                  </a:lnTo>
                  <a:lnTo>
                    <a:pt x="2249" y="17449"/>
                  </a:lnTo>
                  <a:lnTo>
                    <a:pt x="0" y="28566"/>
                  </a:lnTo>
                  <a:lnTo>
                    <a:pt x="2249" y="39687"/>
                  </a:lnTo>
                  <a:lnTo>
                    <a:pt x="8384" y="48767"/>
                  </a:lnTo>
                  <a:lnTo>
                    <a:pt x="17482" y="54888"/>
                  </a:lnTo>
                  <a:lnTo>
                    <a:pt x="28620" y="57133"/>
                  </a:lnTo>
                  <a:lnTo>
                    <a:pt x="39757" y="54888"/>
                  </a:lnTo>
                  <a:lnTo>
                    <a:pt x="48855" y="48767"/>
                  </a:lnTo>
                  <a:lnTo>
                    <a:pt x="54990" y="39687"/>
                  </a:lnTo>
                  <a:lnTo>
                    <a:pt x="57240" y="28566"/>
                  </a:lnTo>
                  <a:lnTo>
                    <a:pt x="54990" y="17449"/>
                  </a:lnTo>
                  <a:lnTo>
                    <a:pt x="48855" y="8369"/>
                  </a:lnTo>
                  <a:lnTo>
                    <a:pt x="39757" y="2245"/>
                  </a:lnTo>
                  <a:lnTo>
                    <a:pt x="28620" y="0"/>
                  </a:lnTo>
                  <a:close/>
                </a:path>
              </a:pathLst>
            </a:custGeom>
            <a:solidFill>
              <a:srgbClr val="00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115">
              <a:extLst>
                <a:ext uri="{FF2B5EF4-FFF2-40B4-BE49-F238E27FC236}">
                  <a16:creationId xmlns:a16="http://schemas.microsoft.com/office/drawing/2014/main" id="{028EC173-D7A1-8EF1-0C09-D4C72C2C36C6}"/>
                </a:ext>
              </a:extLst>
            </p:cNvPr>
            <p:cNvSpPr/>
            <p:nvPr/>
          </p:nvSpPr>
          <p:spPr>
            <a:xfrm>
              <a:off x="11452209" y="1494373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57240" y="28566"/>
                  </a:moveTo>
                  <a:lnTo>
                    <a:pt x="54990" y="39687"/>
                  </a:lnTo>
                  <a:lnTo>
                    <a:pt x="48855" y="48767"/>
                  </a:lnTo>
                  <a:lnTo>
                    <a:pt x="39757" y="54888"/>
                  </a:lnTo>
                  <a:lnTo>
                    <a:pt x="28620" y="57133"/>
                  </a:lnTo>
                  <a:lnTo>
                    <a:pt x="17482" y="54888"/>
                  </a:lnTo>
                  <a:lnTo>
                    <a:pt x="8384" y="48767"/>
                  </a:lnTo>
                  <a:lnTo>
                    <a:pt x="2249" y="39687"/>
                  </a:lnTo>
                  <a:lnTo>
                    <a:pt x="0" y="28566"/>
                  </a:lnTo>
                  <a:lnTo>
                    <a:pt x="2249" y="17449"/>
                  </a:lnTo>
                  <a:lnTo>
                    <a:pt x="8384" y="8369"/>
                  </a:lnTo>
                  <a:lnTo>
                    <a:pt x="17482" y="2245"/>
                  </a:lnTo>
                  <a:lnTo>
                    <a:pt x="28620" y="0"/>
                  </a:lnTo>
                  <a:lnTo>
                    <a:pt x="39757" y="2245"/>
                  </a:lnTo>
                  <a:lnTo>
                    <a:pt x="48855" y="8369"/>
                  </a:lnTo>
                  <a:lnTo>
                    <a:pt x="54990" y="17449"/>
                  </a:lnTo>
                  <a:lnTo>
                    <a:pt x="57240" y="28566"/>
                  </a:lnTo>
                  <a:close/>
                </a:path>
              </a:pathLst>
            </a:custGeom>
            <a:ln w="3175">
              <a:solidFill>
                <a:srgbClr val="00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116">
              <a:extLst>
                <a:ext uri="{FF2B5EF4-FFF2-40B4-BE49-F238E27FC236}">
                  <a16:creationId xmlns:a16="http://schemas.microsoft.com/office/drawing/2014/main" id="{0284FE65-10F0-9626-175E-A9EB354A10CF}"/>
                </a:ext>
              </a:extLst>
            </p:cNvPr>
            <p:cNvSpPr/>
            <p:nvPr/>
          </p:nvSpPr>
          <p:spPr>
            <a:xfrm>
              <a:off x="11452209" y="2166878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28620" y="0"/>
                  </a:moveTo>
                  <a:lnTo>
                    <a:pt x="17482" y="2245"/>
                  </a:lnTo>
                  <a:lnTo>
                    <a:pt x="8384" y="8369"/>
                  </a:lnTo>
                  <a:lnTo>
                    <a:pt x="2249" y="17449"/>
                  </a:lnTo>
                  <a:lnTo>
                    <a:pt x="0" y="28566"/>
                  </a:lnTo>
                  <a:lnTo>
                    <a:pt x="2249" y="39687"/>
                  </a:lnTo>
                  <a:lnTo>
                    <a:pt x="8384" y="48767"/>
                  </a:lnTo>
                  <a:lnTo>
                    <a:pt x="17482" y="54888"/>
                  </a:lnTo>
                  <a:lnTo>
                    <a:pt x="28620" y="57133"/>
                  </a:lnTo>
                  <a:lnTo>
                    <a:pt x="39757" y="54888"/>
                  </a:lnTo>
                  <a:lnTo>
                    <a:pt x="48855" y="48767"/>
                  </a:lnTo>
                  <a:lnTo>
                    <a:pt x="54990" y="39687"/>
                  </a:lnTo>
                  <a:lnTo>
                    <a:pt x="57240" y="28566"/>
                  </a:lnTo>
                  <a:lnTo>
                    <a:pt x="54990" y="17449"/>
                  </a:lnTo>
                  <a:lnTo>
                    <a:pt x="48855" y="8369"/>
                  </a:lnTo>
                  <a:lnTo>
                    <a:pt x="39757" y="2245"/>
                  </a:lnTo>
                  <a:lnTo>
                    <a:pt x="28620" y="0"/>
                  </a:lnTo>
                  <a:close/>
                </a:path>
              </a:pathLst>
            </a:custGeom>
            <a:solidFill>
              <a:srgbClr val="00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117">
              <a:extLst>
                <a:ext uri="{FF2B5EF4-FFF2-40B4-BE49-F238E27FC236}">
                  <a16:creationId xmlns:a16="http://schemas.microsoft.com/office/drawing/2014/main" id="{3B4D270F-5FE0-3472-815C-F2F64BB3C9BF}"/>
                </a:ext>
              </a:extLst>
            </p:cNvPr>
            <p:cNvSpPr/>
            <p:nvPr/>
          </p:nvSpPr>
          <p:spPr>
            <a:xfrm>
              <a:off x="11452209" y="2166878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57240" y="28566"/>
                  </a:moveTo>
                  <a:lnTo>
                    <a:pt x="54990" y="39687"/>
                  </a:lnTo>
                  <a:lnTo>
                    <a:pt x="48855" y="48767"/>
                  </a:lnTo>
                  <a:lnTo>
                    <a:pt x="39757" y="54888"/>
                  </a:lnTo>
                  <a:lnTo>
                    <a:pt x="28620" y="57133"/>
                  </a:lnTo>
                  <a:lnTo>
                    <a:pt x="17482" y="54888"/>
                  </a:lnTo>
                  <a:lnTo>
                    <a:pt x="8384" y="48767"/>
                  </a:lnTo>
                  <a:lnTo>
                    <a:pt x="2249" y="39687"/>
                  </a:lnTo>
                  <a:lnTo>
                    <a:pt x="0" y="28566"/>
                  </a:lnTo>
                  <a:lnTo>
                    <a:pt x="2249" y="17449"/>
                  </a:lnTo>
                  <a:lnTo>
                    <a:pt x="8384" y="8369"/>
                  </a:lnTo>
                  <a:lnTo>
                    <a:pt x="17482" y="2245"/>
                  </a:lnTo>
                  <a:lnTo>
                    <a:pt x="28620" y="0"/>
                  </a:lnTo>
                  <a:lnTo>
                    <a:pt x="39757" y="2245"/>
                  </a:lnTo>
                  <a:lnTo>
                    <a:pt x="48855" y="8369"/>
                  </a:lnTo>
                  <a:lnTo>
                    <a:pt x="54990" y="17449"/>
                  </a:lnTo>
                  <a:lnTo>
                    <a:pt x="57240" y="28566"/>
                  </a:lnTo>
                  <a:close/>
                </a:path>
              </a:pathLst>
            </a:custGeom>
            <a:ln w="3175">
              <a:solidFill>
                <a:srgbClr val="00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118">
              <a:extLst>
                <a:ext uri="{FF2B5EF4-FFF2-40B4-BE49-F238E27FC236}">
                  <a16:creationId xmlns:a16="http://schemas.microsoft.com/office/drawing/2014/main" id="{EC2539C4-040D-83A4-B8E9-85396DEDEC49}"/>
                </a:ext>
              </a:extLst>
            </p:cNvPr>
            <p:cNvSpPr/>
            <p:nvPr/>
          </p:nvSpPr>
          <p:spPr>
            <a:xfrm>
              <a:off x="11150505" y="1307529"/>
              <a:ext cx="0" cy="654050"/>
            </a:xfrm>
            <a:custGeom>
              <a:avLst/>
              <a:gdLst/>
              <a:ahLst/>
              <a:cxnLst/>
              <a:rect l="l" t="t" r="r" b="b"/>
              <a:pathLst>
                <a:path h="654050">
                  <a:moveTo>
                    <a:pt x="0" y="0"/>
                  </a:moveTo>
                  <a:lnTo>
                    <a:pt x="0" y="327296"/>
                  </a:lnTo>
                </a:path>
                <a:path h="654050">
                  <a:moveTo>
                    <a:pt x="0" y="327296"/>
                  </a:moveTo>
                  <a:lnTo>
                    <a:pt x="0" y="653431"/>
                  </a:lnTo>
                </a:path>
              </a:pathLst>
            </a:custGeom>
            <a:ln w="71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119">
              <a:extLst>
                <a:ext uri="{FF2B5EF4-FFF2-40B4-BE49-F238E27FC236}">
                  <a16:creationId xmlns:a16="http://schemas.microsoft.com/office/drawing/2014/main" id="{707E77A8-2042-0BCC-B22E-5BE93107F0B4}"/>
                </a:ext>
              </a:extLst>
            </p:cNvPr>
            <p:cNvSpPr/>
            <p:nvPr/>
          </p:nvSpPr>
          <p:spPr>
            <a:xfrm>
              <a:off x="11095650" y="1307529"/>
              <a:ext cx="109855" cy="654050"/>
            </a:xfrm>
            <a:custGeom>
              <a:avLst/>
              <a:gdLst/>
              <a:ahLst/>
              <a:cxnLst/>
              <a:rect l="l" t="t" r="r" b="b"/>
              <a:pathLst>
                <a:path w="109854" h="654050">
                  <a:moveTo>
                    <a:pt x="0" y="0"/>
                  </a:moveTo>
                  <a:lnTo>
                    <a:pt x="109710" y="0"/>
                  </a:lnTo>
                </a:path>
                <a:path w="109854" h="654050">
                  <a:moveTo>
                    <a:pt x="0" y="653431"/>
                  </a:moveTo>
                  <a:lnTo>
                    <a:pt x="109710" y="653431"/>
                  </a:lnTo>
                </a:path>
              </a:pathLst>
            </a:custGeom>
            <a:ln w="714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120">
              <a:extLst>
                <a:ext uri="{FF2B5EF4-FFF2-40B4-BE49-F238E27FC236}">
                  <a16:creationId xmlns:a16="http://schemas.microsoft.com/office/drawing/2014/main" id="{674053DB-D1A6-F40E-D97A-29C71BBA4929}"/>
                </a:ext>
              </a:extLst>
            </p:cNvPr>
            <p:cNvSpPr/>
            <p:nvPr/>
          </p:nvSpPr>
          <p:spPr>
            <a:xfrm>
              <a:off x="11121885" y="1228971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28620" y="0"/>
                  </a:moveTo>
                  <a:lnTo>
                    <a:pt x="17482" y="2245"/>
                  </a:lnTo>
                  <a:lnTo>
                    <a:pt x="8384" y="8369"/>
                  </a:lnTo>
                  <a:lnTo>
                    <a:pt x="2249" y="17449"/>
                  </a:lnTo>
                  <a:lnTo>
                    <a:pt x="0" y="28566"/>
                  </a:lnTo>
                  <a:lnTo>
                    <a:pt x="2249" y="39683"/>
                  </a:lnTo>
                  <a:lnTo>
                    <a:pt x="8384" y="48764"/>
                  </a:lnTo>
                  <a:lnTo>
                    <a:pt x="17482" y="54887"/>
                  </a:lnTo>
                  <a:lnTo>
                    <a:pt x="28620" y="57133"/>
                  </a:lnTo>
                  <a:lnTo>
                    <a:pt x="39757" y="54887"/>
                  </a:lnTo>
                  <a:lnTo>
                    <a:pt x="48855" y="48764"/>
                  </a:lnTo>
                  <a:lnTo>
                    <a:pt x="54990" y="39683"/>
                  </a:lnTo>
                  <a:lnTo>
                    <a:pt x="57240" y="28566"/>
                  </a:lnTo>
                  <a:lnTo>
                    <a:pt x="54990" y="17449"/>
                  </a:lnTo>
                  <a:lnTo>
                    <a:pt x="48855" y="8369"/>
                  </a:lnTo>
                  <a:lnTo>
                    <a:pt x="39757" y="2245"/>
                  </a:lnTo>
                  <a:lnTo>
                    <a:pt x="286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121">
              <a:extLst>
                <a:ext uri="{FF2B5EF4-FFF2-40B4-BE49-F238E27FC236}">
                  <a16:creationId xmlns:a16="http://schemas.microsoft.com/office/drawing/2014/main" id="{6DB22B22-FF7E-4F75-9150-822DC2585AFD}"/>
                </a:ext>
              </a:extLst>
            </p:cNvPr>
            <p:cNvSpPr/>
            <p:nvPr/>
          </p:nvSpPr>
          <p:spPr>
            <a:xfrm>
              <a:off x="11121885" y="1228971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57240" y="28566"/>
                  </a:moveTo>
                  <a:lnTo>
                    <a:pt x="54990" y="39683"/>
                  </a:lnTo>
                  <a:lnTo>
                    <a:pt x="48855" y="48764"/>
                  </a:lnTo>
                  <a:lnTo>
                    <a:pt x="39757" y="54887"/>
                  </a:lnTo>
                  <a:lnTo>
                    <a:pt x="28620" y="57133"/>
                  </a:lnTo>
                  <a:lnTo>
                    <a:pt x="17482" y="54887"/>
                  </a:lnTo>
                  <a:lnTo>
                    <a:pt x="8384" y="48764"/>
                  </a:lnTo>
                  <a:lnTo>
                    <a:pt x="2249" y="39683"/>
                  </a:lnTo>
                  <a:lnTo>
                    <a:pt x="0" y="28566"/>
                  </a:lnTo>
                  <a:lnTo>
                    <a:pt x="2249" y="17449"/>
                  </a:lnTo>
                  <a:lnTo>
                    <a:pt x="8384" y="8369"/>
                  </a:lnTo>
                  <a:lnTo>
                    <a:pt x="17482" y="2245"/>
                  </a:lnTo>
                  <a:lnTo>
                    <a:pt x="28620" y="0"/>
                  </a:lnTo>
                  <a:lnTo>
                    <a:pt x="39757" y="2245"/>
                  </a:lnTo>
                  <a:lnTo>
                    <a:pt x="48855" y="8369"/>
                  </a:lnTo>
                  <a:lnTo>
                    <a:pt x="54990" y="17449"/>
                  </a:lnTo>
                  <a:lnTo>
                    <a:pt x="57240" y="28566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122">
              <a:extLst>
                <a:ext uri="{FF2B5EF4-FFF2-40B4-BE49-F238E27FC236}">
                  <a16:creationId xmlns:a16="http://schemas.microsoft.com/office/drawing/2014/main" id="{CD178B54-7AA1-75EF-8700-5347650921DE}"/>
                </a:ext>
              </a:extLst>
            </p:cNvPr>
            <p:cNvSpPr/>
            <p:nvPr/>
          </p:nvSpPr>
          <p:spPr>
            <a:xfrm>
              <a:off x="11202975" y="1784800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28620" y="0"/>
                  </a:moveTo>
                  <a:lnTo>
                    <a:pt x="17482" y="2245"/>
                  </a:lnTo>
                  <a:lnTo>
                    <a:pt x="8384" y="8369"/>
                  </a:lnTo>
                  <a:lnTo>
                    <a:pt x="2249" y="17449"/>
                  </a:lnTo>
                  <a:lnTo>
                    <a:pt x="0" y="28566"/>
                  </a:lnTo>
                  <a:lnTo>
                    <a:pt x="2249" y="39687"/>
                  </a:lnTo>
                  <a:lnTo>
                    <a:pt x="8384" y="48767"/>
                  </a:lnTo>
                  <a:lnTo>
                    <a:pt x="17482" y="54888"/>
                  </a:lnTo>
                  <a:lnTo>
                    <a:pt x="28620" y="57133"/>
                  </a:lnTo>
                  <a:lnTo>
                    <a:pt x="39757" y="54888"/>
                  </a:lnTo>
                  <a:lnTo>
                    <a:pt x="48855" y="48767"/>
                  </a:lnTo>
                  <a:lnTo>
                    <a:pt x="54990" y="39687"/>
                  </a:lnTo>
                  <a:lnTo>
                    <a:pt x="57240" y="28566"/>
                  </a:lnTo>
                  <a:lnTo>
                    <a:pt x="54990" y="17449"/>
                  </a:lnTo>
                  <a:lnTo>
                    <a:pt x="48855" y="8369"/>
                  </a:lnTo>
                  <a:lnTo>
                    <a:pt x="39757" y="2245"/>
                  </a:lnTo>
                  <a:lnTo>
                    <a:pt x="286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123">
              <a:extLst>
                <a:ext uri="{FF2B5EF4-FFF2-40B4-BE49-F238E27FC236}">
                  <a16:creationId xmlns:a16="http://schemas.microsoft.com/office/drawing/2014/main" id="{DA850A3E-11E0-F76A-C18F-5F104A5AB30D}"/>
                </a:ext>
              </a:extLst>
            </p:cNvPr>
            <p:cNvSpPr/>
            <p:nvPr/>
          </p:nvSpPr>
          <p:spPr>
            <a:xfrm>
              <a:off x="11202975" y="1784800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57240" y="28566"/>
                  </a:moveTo>
                  <a:lnTo>
                    <a:pt x="54990" y="39687"/>
                  </a:lnTo>
                  <a:lnTo>
                    <a:pt x="48855" y="48767"/>
                  </a:lnTo>
                  <a:lnTo>
                    <a:pt x="39757" y="54888"/>
                  </a:lnTo>
                  <a:lnTo>
                    <a:pt x="28620" y="57133"/>
                  </a:lnTo>
                  <a:lnTo>
                    <a:pt x="17482" y="54888"/>
                  </a:lnTo>
                  <a:lnTo>
                    <a:pt x="8384" y="48767"/>
                  </a:lnTo>
                  <a:lnTo>
                    <a:pt x="2249" y="39687"/>
                  </a:lnTo>
                  <a:lnTo>
                    <a:pt x="0" y="28566"/>
                  </a:lnTo>
                  <a:lnTo>
                    <a:pt x="2249" y="17449"/>
                  </a:lnTo>
                  <a:lnTo>
                    <a:pt x="8384" y="8369"/>
                  </a:lnTo>
                  <a:lnTo>
                    <a:pt x="17482" y="2245"/>
                  </a:lnTo>
                  <a:lnTo>
                    <a:pt x="28620" y="0"/>
                  </a:lnTo>
                  <a:lnTo>
                    <a:pt x="39757" y="2245"/>
                  </a:lnTo>
                  <a:lnTo>
                    <a:pt x="48855" y="8369"/>
                  </a:lnTo>
                  <a:lnTo>
                    <a:pt x="54990" y="17449"/>
                  </a:lnTo>
                  <a:lnTo>
                    <a:pt x="57240" y="28566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124">
              <a:extLst>
                <a:ext uri="{FF2B5EF4-FFF2-40B4-BE49-F238E27FC236}">
                  <a16:creationId xmlns:a16="http://schemas.microsoft.com/office/drawing/2014/main" id="{AB91EAD1-27B7-ADF8-54B2-CC3A9749D9F5}"/>
                </a:ext>
              </a:extLst>
            </p:cNvPr>
            <p:cNvSpPr/>
            <p:nvPr/>
          </p:nvSpPr>
          <p:spPr>
            <a:xfrm>
              <a:off x="11040795" y="1803844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28620" y="0"/>
                  </a:moveTo>
                  <a:lnTo>
                    <a:pt x="17482" y="2245"/>
                  </a:lnTo>
                  <a:lnTo>
                    <a:pt x="8384" y="8369"/>
                  </a:lnTo>
                  <a:lnTo>
                    <a:pt x="2249" y="17449"/>
                  </a:lnTo>
                  <a:lnTo>
                    <a:pt x="0" y="28566"/>
                  </a:lnTo>
                  <a:lnTo>
                    <a:pt x="2249" y="39687"/>
                  </a:lnTo>
                  <a:lnTo>
                    <a:pt x="8384" y="48767"/>
                  </a:lnTo>
                  <a:lnTo>
                    <a:pt x="17482" y="54888"/>
                  </a:lnTo>
                  <a:lnTo>
                    <a:pt x="28620" y="57133"/>
                  </a:lnTo>
                  <a:lnTo>
                    <a:pt x="39757" y="54888"/>
                  </a:lnTo>
                  <a:lnTo>
                    <a:pt x="48855" y="48767"/>
                  </a:lnTo>
                  <a:lnTo>
                    <a:pt x="54990" y="39687"/>
                  </a:lnTo>
                  <a:lnTo>
                    <a:pt x="57240" y="28566"/>
                  </a:lnTo>
                  <a:lnTo>
                    <a:pt x="54990" y="17449"/>
                  </a:lnTo>
                  <a:lnTo>
                    <a:pt x="48855" y="8369"/>
                  </a:lnTo>
                  <a:lnTo>
                    <a:pt x="39757" y="2245"/>
                  </a:lnTo>
                  <a:lnTo>
                    <a:pt x="286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125">
              <a:extLst>
                <a:ext uri="{FF2B5EF4-FFF2-40B4-BE49-F238E27FC236}">
                  <a16:creationId xmlns:a16="http://schemas.microsoft.com/office/drawing/2014/main" id="{BAC6CE42-7424-AFDB-36AB-5A098D309481}"/>
                </a:ext>
              </a:extLst>
            </p:cNvPr>
            <p:cNvSpPr/>
            <p:nvPr/>
          </p:nvSpPr>
          <p:spPr>
            <a:xfrm>
              <a:off x="11040795" y="1803844"/>
              <a:ext cx="57785" cy="57150"/>
            </a:xfrm>
            <a:custGeom>
              <a:avLst/>
              <a:gdLst/>
              <a:ahLst/>
              <a:cxnLst/>
              <a:rect l="l" t="t" r="r" b="b"/>
              <a:pathLst>
                <a:path w="57784" h="57150">
                  <a:moveTo>
                    <a:pt x="57240" y="28566"/>
                  </a:moveTo>
                  <a:lnTo>
                    <a:pt x="54990" y="39687"/>
                  </a:lnTo>
                  <a:lnTo>
                    <a:pt x="48855" y="48767"/>
                  </a:lnTo>
                  <a:lnTo>
                    <a:pt x="39757" y="54888"/>
                  </a:lnTo>
                  <a:lnTo>
                    <a:pt x="28620" y="57133"/>
                  </a:lnTo>
                  <a:lnTo>
                    <a:pt x="17482" y="54888"/>
                  </a:lnTo>
                  <a:lnTo>
                    <a:pt x="8384" y="48767"/>
                  </a:lnTo>
                  <a:lnTo>
                    <a:pt x="2249" y="39687"/>
                  </a:lnTo>
                  <a:lnTo>
                    <a:pt x="0" y="28566"/>
                  </a:lnTo>
                  <a:lnTo>
                    <a:pt x="2249" y="17449"/>
                  </a:lnTo>
                  <a:lnTo>
                    <a:pt x="8384" y="8369"/>
                  </a:lnTo>
                  <a:lnTo>
                    <a:pt x="17482" y="2245"/>
                  </a:lnTo>
                  <a:lnTo>
                    <a:pt x="28620" y="0"/>
                  </a:lnTo>
                  <a:lnTo>
                    <a:pt x="39757" y="2245"/>
                  </a:lnTo>
                  <a:lnTo>
                    <a:pt x="48855" y="8369"/>
                  </a:lnTo>
                  <a:lnTo>
                    <a:pt x="54990" y="17449"/>
                  </a:lnTo>
                  <a:lnTo>
                    <a:pt x="57240" y="28566"/>
                  </a:lnTo>
                  <a:close/>
                </a:path>
              </a:pathLst>
            </a:custGeom>
            <a:ln w="31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126">
              <a:extLst>
                <a:ext uri="{FF2B5EF4-FFF2-40B4-BE49-F238E27FC236}">
                  <a16:creationId xmlns:a16="http://schemas.microsoft.com/office/drawing/2014/main" id="{7A2F43F2-A1F2-75A1-30E2-B0F7154D7B7C}"/>
                </a:ext>
              </a:extLst>
            </p:cNvPr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709775" y="1534147"/>
              <a:ext cx="220811" cy="444667"/>
            </a:xfrm>
            <a:prstGeom prst="rect">
              <a:avLst/>
            </a:prstGeom>
          </p:spPr>
        </p:pic>
        <p:sp>
          <p:nvSpPr>
            <p:cNvPr id="229" name="object 127">
              <a:extLst>
                <a:ext uri="{FF2B5EF4-FFF2-40B4-BE49-F238E27FC236}">
                  <a16:creationId xmlns:a16="http://schemas.microsoft.com/office/drawing/2014/main" id="{800A4A0F-BE4D-65D3-44F2-9C57151D4963}"/>
                </a:ext>
              </a:extLst>
            </p:cNvPr>
            <p:cNvSpPr/>
            <p:nvPr/>
          </p:nvSpPr>
          <p:spPr>
            <a:xfrm>
              <a:off x="10820180" y="875459"/>
              <a:ext cx="302260" cy="14604"/>
            </a:xfrm>
            <a:custGeom>
              <a:avLst/>
              <a:gdLst/>
              <a:ahLst/>
              <a:cxnLst/>
              <a:rect l="l" t="t" r="r" b="b"/>
              <a:pathLst>
                <a:path w="302259" h="14605">
                  <a:moveTo>
                    <a:pt x="301704" y="0"/>
                  </a:moveTo>
                  <a:lnTo>
                    <a:pt x="0" y="0"/>
                  </a:lnTo>
                  <a:lnTo>
                    <a:pt x="0" y="14283"/>
                  </a:lnTo>
                  <a:lnTo>
                    <a:pt x="301704" y="14283"/>
                  </a:lnTo>
                  <a:lnTo>
                    <a:pt x="3017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0" name="object 128">
            <a:extLst>
              <a:ext uri="{FF2B5EF4-FFF2-40B4-BE49-F238E27FC236}">
                <a16:creationId xmlns:a16="http://schemas.microsoft.com/office/drawing/2014/main" id="{563BFA1E-AFB2-1C57-1AF6-0C6F15CBDAEB}"/>
              </a:ext>
            </a:extLst>
          </p:cNvPr>
          <p:cNvSpPr txBox="1"/>
          <p:nvPr/>
        </p:nvSpPr>
        <p:spPr>
          <a:xfrm>
            <a:off x="5838416" y="5458390"/>
            <a:ext cx="48578" cy="8076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478" b="1" spc="-28" dirty="0">
                <a:latin typeface="Arial"/>
                <a:cs typeface="Arial"/>
              </a:rPr>
              <a:t>0</a:t>
            </a:r>
            <a:endParaRPr sz="478">
              <a:latin typeface="Arial"/>
              <a:cs typeface="Arial"/>
            </a:endParaRPr>
          </a:p>
        </p:txBody>
      </p:sp>
      <p:sp>
        <p:nvSpPr>
          <p:cNvPr id="231" name="object 129">
            <a:extLst>
              <a:ext uri="{FF2B5EF4-FFF2-40B4-BE49-F238E27FC236}">
                <a16:creationId xmlns:a16="http://schemas.microsoft.com/office/drawing/2014/main" id="{9359DB62-8D53-DF40-5893-FFE9AC3D4162}"/>
              </a:ext>
            </a:extLst>
          </p:cNvPr>
          <p:cNvSpPr txBox="1"/>
          <p:nvPr/>
        </p:nvSpPr>
        <p:spPr>
          <a:xfrm>
            <a:off x="5838416" y="5257534"/>
            <a:ext cx="48578" cy="8076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478" b="1" spc="-28" dirty="0">
                <a:latin typeface="Arial"/>
                <a:cs typeface="Arial"/>
              </a:rPr>
              <a:t>5</a:t>
            </a:r>
            <a:endParaRPr sz="478">
              <a:latin typeface="Arial"/>
              <a:cs typeface="Arial"/>
            </a:endParaRPr>
          </a:p>
        </p:txBody>
      </p:sp>
      <p:sp>
        <p:nvSpPr>
          <p:cNvPr id="232" name="object 130">
            <a:extLst>
              <a:ext uri="{FF2B5EF4-FFF2-40B4-BE49-F238E27FC236}">
                <a16:creationId xmlns:a16="http://schemas.microsoft.com/office/drawing/2014/main" id="{F7DC2CA2-6CB6-37D1-5AD7-328B07688437}"/>
              </a:ext>
            </a:extLst>
          </p:cNvPr>
          <p:cNvSpPr txBox="1"/>
          <p:nvPr/>
        </p:nvSpPr>
        <p:spPr>
          <a:xfrm>
            <a:off x="5804469" y="5056674"/>
            <a:ext cx="82510" cy="8076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478" b="1" spc="-14" dirty="0">
                <a:latin typeface="Arial"/>
                <a:cs typeface="Arial"/>
              </a:rPr>
              <a:t>10</a:t>
            </a:r>
            <a:endParaRPr sz="478">
              <a:latin typeface="Arial"/>
              <a:cs typeface="Arial"/>
            </a:endParaRPr>
          </a:p>
        </p:txBody>
      </p:sp>
      <p:sp>
        <p:nvSpPr>
          <p:cNvPr id="233" name="object 131">
            <a:extLst>
              <a:ext uri="{FF2B5EF4-FFF2-40B4-BE49-F238E27FC236}">
                <a16:creationId xmlns:a16="http://schemas.microsoft.com/office/drawing/2014/main" id="{9CA94D35-C076-97D5-CED5-CF206C5C8B99}"/>
              </a:ext>
            </a:extLst>
          </p:cNvPr>
          <p:cNvSpPr txBox="1"/>
          <p:nvPr/>
        </p:nvSpPr>
        <p:spPr>
          <a:xfrm>
            <a:off x="5804469" y="4855826"/>
            <a:ext cx="82510" cy="8076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478" b="1" spc="-14" dirty="0">
                <a:latin typeface="Arial"/>
                <a:cs typeface="Arial"/>
              </a:rPr>
              <a:t>15</a:t>
            </a:r>
            <a:endParaRPr sz="478">
              <a:latin typeface="Arial"/>
              <a:cs typeface="Arial"/>
            </a:endParaRPr>
          </a:p>
        </p:txBody>
      </p:sp>
      <p:sp>
        <p:nvSpPr>
          <p:cNvPr id="234" name="object 132">
            <a:extLst>
              <a:ext uri="{FF2B5EF4-FFF2-40B4-BE49-F238E27FC236}">
                <a16:creationId xmlns:a16="http://schemas.microsoft.com/office/drawing/2014/main" id="{C9F735C3-D865-D744-7F4C-0A9FCE588111}"/>
              </a:ext>
            </a:extLst>
          </p:cNvPr>
          <p:cNvSpPr txBox="1"/>
          <p:nvPr/>
        </p:nvSpPr>
        <p:spPr>
          <a:xfrm>
            <a:off x="5804469" y="4654968"/>
            <a:ext cx="82510" cy="8076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sz="478" b="1" spc="-14" dirty="0">
                <a:latin typeface="Arial"/>
                <a:cs typeface="Arial"/>
              </a:rPr>
              <a:t>20</a:t>
            </a:r>
            <a:endParaRPr sz="478">
              <a:latin typeface="Arial"/>
              <a:cs typeface="Arial"/>
            </a:endParaRPr>
          </a:p>
        </p:txBody>
      </p:sp>
      <p:sp>
        <p:nvSpPr>
          <p:cNvPr id="235" name="object 133">
            <a:extLst>
              <a:ext uri="{FF2B5EF4-FFF2-40B4-BE49-F238E27FC236}">
                <a16:creationId xmlns:a16="http://schemas.microsoft.com/office/drawing/2014/main" id="{35197621-8B01-6382-6D33-75383BDF566B}"/>
              </a:ext>
            </a:extLst>
          </p:cNvPr>
          <p:cNvSpPr txBox="1"/>
          <p:nvPr/>
        </p:nvSpPr>
        <p:spPr>
          <a:xfrm>
            <a:off x="5652923" y="4780952"/>
            <a:ext cx="64954" cy="641509"/>
          </a:xfrm>
          <a:prstGeom prst="rect">
            <a:avLst/>
          </a:prstGeom>
        </p:spPr>
        <p:txBody>
          <a:bodyPr vert="vert270" wrap="square" lIns="0" tIns="3929" rIns="0" bIns="0" rtlCol="0">
            <a:spAutoFit/>
          </a:bodyPr>
          <a:lstStyle/>
          <a:p>
            <a:pPr marL="7144">
              <a:spcBef>
                <a:spcPts val="31"/>
              </a:spcBef>
            </a:pPr>
            <a:r>
              <a:rPr sz="422" b="1" dirty="0">
                <a:latin typeface="Arial"/>
                <a:cs typeface="Arial"/>
              </a:rPr>
              <a:t>PD-L1</a:t>
            </a:r>
            <a:r>
              <a:rPr sz="422" b="1" spc="31" dirty="0">
                <a:latin typeface="Arial"/>
                <a:cs typeface="Arial"/>
              </a:rPr>
              <a:t> </a:t>
            </a:r>
            <a:r>
              <a:rPr sz="422" b="1" dirty="0">
                <a:latin typeface="Arial"/>
                <a:cs typeface="Arial"/>
              </a:rPr>
              <a:t>positive</a:t>
            </a:r>
            <a:r>
              <a:rPr sz="422" b="1" spc="34" dirty="0">
                <a:latin typeface="Arial"/>
                <a:cs typeface="Arial"/>
              </a:rPr>
              <a:t> </a:t>
            </a:r>
            <a:r>
              <a:rPr sz="422" b="1" dirty="0">
                <a:latin typeface="Arial"/>
                <a:cs typeface="Arial"/>
              </a:rPr>
              <a:t>cells</a:t>
            </a:r>
            <a:r>
              <a:rPr sz="422" b="1" spc="31" dirty="0">
                <a:latin typeface="Arial"/>
                <a:cs typeface="Arial"/>
              </a:rPr>
              <a:t> </a:t>
            </a:r>
            <a:r>
              <a:rPr sz="422" b="1" spc="-14" dirty="0">
                <a:latin typeface="Arial"/>
                <a:cs typeface="Arial"/>
              </a:rPr>
              <a:t>(%)</a:t>
            </a:r>
            <a:endParaRPr sz="422">
              <a:latin typeface="Arial"/>
              <a:cs typeface="Arial"/>
            </a:endParaRPr>
          </a:p>
        </p:txBody>
      </p:sp>
      <p:sp>
        <p:nvSpPr>
          <p:cNvPr id="236" name="object 134">
            <a:extLst>
              <a:ext uri="{FF2B5EF4-FFF2-40B4-BE49-F238E27FC236}">
                <a16:creationId xmlns:a16="http://schemas.microsoft.com/office/drawing/2014/main" id="{77B323D5-1868-4FE2-6FCD-20406B04EBE7}"/>
              </a:ext>
            </a:extLst>
          </p:cNvPr>
          <p:cNvSpPr txBox="1"/>
          <p:nvPr/>
        </p:nvSpPr>
        <p:spPr>
          <a:xfrm>
            <a:off x="6087014" y="4621380"/>
            <a:ext cx="85725" cy="87580"/>
          </a:xfrm>
          <a:prstGeom prst="rect">
            <a:avLst/>
          </a:prstGeom>
        </p:spPr>
        <p:txBody>
          <a:bodyPr vert="horz" wrap="square" lIns="0" tIns="9644" rIns="0" bIns="0" rtlCol="0">
            <a:spAutoFit/>
          </a:bodyPr>
          <a:lstStyle/>
          <a:p>
            <a:pPr marL="7144">
              <a:spcBef>
                <a:spcPts val="76"/>
              </a:spcBef>
            </a:pPr>
            <a:r>
              <a:rPr sz="506" spc="-14" dirty="0">
                <a:latin typeface="Arial MT"/>
                <a:cs typeface="Arial MT"/>
              </a:rPr>
              <a:t>ns</a:t>
            </a:r>
            <a:endParaRPr sz="506">
              <a:latin typeface="Arial MT"/>
              <a:cs typeface="Arial MT"/>
            </a:endParaRPr>
          </a:p>
        </p:txBody>
      </p:sp>
      <p:sp>
        <p:nvSpPr>
          <p:cNvPr id="237" name="object 135">
            <a:extLst>
              <a:ext uri="{FF2B5EF4-FFF2-40B4-BE49-F238E27FC236}">
                <a16:creationId xmlns:a16="http://schemas.microsoft.com/office/drawing/2014/main" id="{C3A49666-2205-7347-8291-9B147C1C28CD}"/>
              </a:ext>
            </a:extLst>
          </p:cNvPr>
          <p:cNvSpPr/>
          <p:nvPr/>
        </p:nvSpPr>
        <p:spPr>
          <a:xfrm>
            <a:off x="6247097" y="4729622"/>
            <a:ext cx="355759" cy="8215"/>
          </a:xfrm>
          <a:custGeom>
            <a:avLst/>
            <a:gdLst/>
            <a:ahLst/>
            <a:cxnLst/>
            <a:rect l="l" t="t" r="r" b="b"/>
            <a:pathLst>
              <a:path w="632459" h="14605">
                <a:moveTo>
                  <a:pt x="632028" y="0"/>
                </a:moveTo>
                <a:lnTo>
                  <a:pt x="0" y="0"/>
                </a:lnTo>
                <a:lnTo>
                  <a:pt x="0" y="14283"/>
                </a:lnTo>
                <a:lnTo>
                  <a:pt x="632028" y="14283"/>
                </a:lnTo>
                <a:lnTo>
                  <a:pt x="6320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136">
            <a:extLst>
              <a:ext uri="{FF2B5EF4-FFF2-40B4-BE49-F238E27FC236}">
                <a16:creationId xmlns:a16="http://schemas.microsoft.com/office/drawing/2014/main" id="{C3E44E77-F981-D4E7-58AA-DB3C8361215A}"/>
              </a:ext>
            </a:extLst>
          </p:cNvPr>
          <p:cNvSpPr txBox="1"/>
          <p:nvPr/>
        </p:nvSpPr>
        <p:spPr>
          <a:xfrm>
            <a:off x="6382159" y="4621380"/>
            <a:ext cx="85725" cy="87580"/>
          </a:xfrm>
          <a:prstGeom prst="rect">
            <a:avLst/>
          </a:prstGeom>
        </p:spPr>
        <p:txBody>
          <a:bodyPr vert="horz" wrap="square" lIns="0" tIns="9644" rIns="0" bIns="0" rtlCol="0">
            <a:spAutoFit/>
          </a:bodyPr>
          <a:lstStyle/>
          <a:p>
            <a:pPr marL="7144">
              <a:spcBef>
                <a:spcPts val="76"/>
              </a:spcBef>
            </a:pPr>
            <a:r>
              <a:rPr sz="506" spc="-14" dirty="0">
                <a:latin typeface="Arial MT"/>
                <a:cs typeface="Arial MT"/>
              </a:rPr>
              <a:t>ns</a:t>
            </a:r>
            <a:endParaRPr sz="506">
              <a:latin typeface="Arial MT"/>
              <a:cs typeface="Arial MT"/>
            </a:endParaRPr>
          </a:p>
        </p:txBody>
      </p:sp>
      <p:sp>
        <p:nvSpPr>
          <p:cNvPr id="240" name="object 5">
            <a:extLst>
              <a:ext uri="{FF2B5EF4-FFF2-40B4-BE49-F238E27FC236}">
                <a16:creationId xmlns:a16="http://schemas.microsoft.com/office/drawing/2014/main" id="{5FCACB4B-6FEC-9114-01E1-C64F35F117B2}"/>
              </a:ext>
            </a:extLst>
          </p:cNvPr>
          <p:cNvSpPr txBox="1"/>
          <p:nvPr/>
        </p:nvSpPr>
        <p:spPr>
          <a:xfrm flipH="1">
            <a:off x="3525964" y="4429163"/>
            <a:ext cx="294658" cy="161102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lang="en-US" sz="1000" spc="-28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A232B73B-6CA2-6743-4E61-C99625FE7BF2}"/>
              </a:ext>
            </a:extLst>
          </p:cNvPr>
          <p:cNvSpPr txBox="1"/>
          <p:nvPr/>
        </p:nvSpPr>
        <p:spPr>
          <a:xfrm>
            <a:off x="21324" y="120309"/>
            <a:ext cx="34311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en-US" sz="1200" b="1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en-US" sz="1200" b="1" spc="2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200" dirty="0"/>
          </a:p>
        </p:txBody>
      </p:sp>
      <p:sp>
        <p:nvSpPr>
          <p:cNvPr id="2" name="object 137">
            <a:extLst>
              <a:ext uri="{FF2B5EF4-FFF2-40B4-BE49-F238E27FC236}">
                <a16:creationId xmlns:a16="http://schemas.microsoft.com/office/drawing/2014/main" id="{010894F5-40F8-06B2-C013-7238E8DFD88A}"/>
              </a:ext>
            </a:extLst>
          </p:cNvPr>
          <p:cNvSpPr txBox="1"/>
          <p:nvPr/>
        </p:nvSpPr>
        <p:spPr>
          <a:xfrm>
            <a:off x="111325" y="6671469"/>
            <a:ext cx="6654403" cy="1084432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 marR="2858" algn="just">
              <a:spcBef>
                <a:spcPts val="56"/>
              </a:spcBef>
            </a:pP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sz="1000" b="1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sz="1000" b="1" spc="2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sz="1000" b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25" dirty="0"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sz="1000" b="1" spc="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000" b="1" spc="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r>
              <a:rPr sz="1000" spc="2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3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shRNA lentiviral</a:t>
            </a:r>
            <a:r>
              <a:rPr sz="1000" spc="2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sz="1000" spc="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transduction</a:t>
            </a:r>
            <a:r>
              <a:rPr sz="1000" spc="2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sz="1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sz="1000" spc="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concentrations</a:t>
            </a:r>
            <a:r>
              <a:rPr sz="1000" spc="2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sz="1000" spc="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knockdown</a:t>
            </a:r>
            <a:r>
              <a:rPr sz="10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z="1000" b="1" spc="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6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000" spc="-6" dirty="0">
                <a:latin typeface="Arial" panose="020B0604020202020204" pitchFamily="34" charset="0"/>
                <a:cs typeface="Arial" panose="020B0604020202020204" pitchFamily="34" charset="0"/>
              </a:rPr>
              <a:t>-OVCAR-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000" spc="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shIRF1</a:t>
            </a:r>
            <a:r>
              <a:rPr sz="1000" spc="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sz="1000" spc="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pretreated</a:t>
            </a:r>
            <a:r>
              <a:rPr sz="1000" spc="-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000" spc="-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HIF1alpha</a:t>
            </a:r>
            <a:r>
              <a:rPr sz="10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inhibitor</a:t>
            </a:r>
            <a:r>
              <a:rPr sz="1000" spc="-6" dirty="0">
                <a:latin typeface="Arial" panose="020B0604020202020204" pitchFamily="34" charset="0"/>
                <a:cs typeface="Arial" panose="020B0604020202020204" pitchFamily="34" charset="0"/>
              </a:rPr>
              <a:t> (PX-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478-</a:t>
            </a:r>
            <a:r>
              <a:rPr sz="1000" spc="-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sz="1000" spc="-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0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µM)</a:t>
            </a:r>
            <a:r>
              <a:rPr sz="10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sz="10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0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atovaquone treatment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sz="1000" spc="-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sz="10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6" dirty="0">
                <a:latin typeface="Arial" panose="020B0604020202020204" pitchFamily="34" charset="0"/>
                <a:cs typeface="Arial" panose="020B0604020202020204" pitchFamily="34" charset="0"/>
              </a:rPr>
              <a:t>PD-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  <a:r>
              <a:rPr sz="10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sz="10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MFI</a:t>
            </a:r>
            <a:r>
              <a:rPr sz="10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  <a:r>
              <a:rPr sz="10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6" dirty="0">
                <a:latin typeface="Arial" panose="020B0604020202020204" pitchFamily="34" charset="0"/>
                <a:cs typeface="Arial" panose="020B0604020202020204" pitchFamily="34" charset="0"/>
              </a:rPr>
              <a:t>positive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sz="10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0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sz="10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cytometry.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spc="-6" dirty="0">
                <a:latin typeface="Arial" panose="020B0604020202020204" pitchFamily="34" charset="0"/>
                <a:cs typeface="Arial" panose="020B0604020202020204" pitchFamily="34" charset="0"/>
              </a:rPr>
              <a:t>D,E </a:t>
            </a:r>
            <a:r>
              <a:rPr sz="1000" spc="-6" dirty="0">
                <a:latin typeface="Arial" panose="020B0604020202020204" pitchFamily="34" charset="0"/>
                <a:cs typeface="Arial" panose="020B0604020202020204" pitchFamily="34" charset="0"/>
              </a:rPr>
              <a:t>-OVCAR-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IRF1</a:t>
            </a:r>
            <a:r>
              <a:rPr sz="1000" spc="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knockdown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sz="10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ID8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sz="10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pretreated</a:t>
            </a:r>
            <a:r>
              <a:rPr sz="1000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000" spc="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IRF1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inhibitor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(IRF-</a:t>
            </a:r>
            <a:r>
              <a:rPr sz="1000" spc="-6" dirty="0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000" spc="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0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sz="1000" spc="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µM</a:t>
            </a:r>
            <a:r>
              <a:rPr sz="1000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000" spc="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1000" spc="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000" spc="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sz="1000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IRF1</a:t>
            </a:r>
            <a:r>
              <a:rPr sz="1000" spc="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inhibitor</a:t>
            </a:r>
            <a:r>
              <a:rPr sz="1000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(IRF-</a:t>
            </a:r>
            <a:r>
              <a:rPr sz="1000" spc="-6" dirty="0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10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000" spc="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4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µM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000" spc="-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7" dirty="0">
                <a:latin typeface="Arial" panose="020B0604020202020204" pitchFamily="34" charset="0"/>
                <a:cs typeface="Arial" panose="020B0604020202020204" pitchFamily="34" charset="0"/>
              </a:rPr>
              <a:t>STAT1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inhibitor</a:t>
            </a:r>
            <a:r>
              <a:rPr sz="10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(Fludarabine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000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µM)</a:t>
            </a:r>
            <a:r>
              <a:rPr sz="1000" spc="-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sz="1000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sz="1000" spc="-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000" spc="-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atovaquone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measured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sz="1000" spc="-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6" dirty="0">
                <a:latin typeface="Arial" panose="020B0604020202020204" pitchFamily="34" charset="0"/>
                <a:cs typeface="Arial" panose="020B0604020202020204" pitchFamily="34" charset="0"/>
              </a:rPr>
              <a:t>PD-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  <a:r>
              <a:rPr sz="1000" spc="-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sz="1000" spc="-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MFI</a:t>
            </a:r>
            <a:r>
              <a:rPr sz="10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  <a:r>
              <a:rPr sz="10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sz="10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6" dirty="0">
                <a:latin typeface="Arial" panose="020B0604020202020204" pitchFamily="34" charset="0"/>
                <a:cs typeface="Arial" panose="020B0604020202020204" pitchFamily="34" charset="0"/>
              </a:rPr>
              <a:t>cells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sz="10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sz="10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6" dirty="0">
                <a:latin typeface="Arial" panose="020B0604020202020204" pitchFamily="34" charset="0"/>
                <a:cs typeface="Arial" panose="020B0604020202020204" pitchFamily="34" charset="0"/>
              </a:rPr>
              <a:t>cytometry.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l="21028" t="6881"/>
          <a:stretch>
            <a:fillRect/>
          </a:stretch>
        </p:blipFill>
        <p:spPr>
          <a:xfrm>
            <a:off x="1600200" y="777286"/>
            <a:ext cx="4513216" cy="3718514"/>
          </a:xfrm>
          <a:prstGeom prst="rect">
            <a:avLst/>
          </a:prstGeom>
        </p:spPr>
      </p:pic>
      <p:sp>
        <p:nvSpPr>
          <p:cNvPr id="5" name="object 5">
            <a:extLst>
              <a:ext uri="{FF2B5EF4-FFF2-40B4-BE49-F238E27FC236}">
                <a16:creationId xmlns:a16="http://schemas.microsoft.com/office/drawing/2014/main" id="{B1EEB49B-5AF5-EF1B-A597-C1DF063F8616}"/>
              </a:ext>
            </a:extLst>
          </p:cNvPr>
          <p:cNvSpPr txBox="1"/>
          <p:nvPr/>
        </p:nvSpPr>
        <p:spPr>
          <a:xfrm flipH="1">
            <a:off x="398417" y="446786"/>
            <a:ext cx="294658" cy="161102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>
              <a:spcBef>
                <a:spcPts val="56"/>
              </a:spcBef>
            </a:pPr>
            <a:r>
              <a:rPr lang="en-US" sz="1000" spc="-28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EA60B8-2A37-A794-14E3-371C57486A4A}"/>
              </a:ext>
            </a:extLst>
          </p:cNvPr>
          <p:cNvSpPr txBox="1"/>
          <p:nvPr/>
        </p:nvSpPr>
        <p:spPr>
          <a:xfrm>
            <a:off x="-2176" y="114059"/>
            <a:ext cx="34311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en-US" sz="1200" b="1" spc="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en-US" sz="1200" b="1" spc="28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D77F31-FE8C-2D87-E51D-858861543CD0}"/>
              </a:ext>
            </a:extLst>
          </p:cNvPr>
          <p:cNvSpPr txBox="1"/>
          <p:nvPr/>
        </p:nvSpPr>
        <p:spPr>
          <a:xfrm>
            <a:off x="1617617" y="49975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H&amp;E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71ED28-9514-D265-E7C1-54174FCB4DF3}"/>
              </a:ext>
            </a:extLst>
          </p:cNvPr>
          <p:cNvSpPr txBox="1"/>
          <p:nvPr/>
        </p:nvSpPr>
        <p:spPr>
          <a:xfrm>
            <a:off x="2741567" y="531065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EpCAM-Purple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847690-78B2-8267-3177-01FBF8E9817F}"/>
              </a:ext>
            </a:extLst>
          </p:cNvPr>
          <p:cNvSpPr txBox="1"/>
          <p:nvPr/>
        </p:nvSpPr>
        <p:spPr>
          <a:xfrm>
            <a:off x="3960767" y="522513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PD-L1 - DAB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5ED9ED-DDEA-7105-FB12-693C36F55B31}"/>
              </a:ext>
            </a:extLst>
          </p:cNvPr>
          <p:cNvSpPr txBox="1"/>
          <p:nvPr/>
        </p:nvSpPr>
        <p:spPr>
          <a:xfrm>
            <a:off x="4727393" y="368624"/>
            <a:ext cx="1641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EpCAM+PD-L1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Co-localization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E75EA-9890-54D2-7FA2-33B8BB6F0CFF}"/>
              </a:ext>
            </a:extLst>
          </p:cNvPr>
          <p:cNvSpPr txBox="1"/>
          <p:nvPr/>
        </p:nvSpPr>
        <p:spPr>
          <a:xfrm>
            <a:off x="496670" y="992192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Castor Oil + Rat IgG antibody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DDB5F2-3033-DBA0-B23C-AF797B56FED8}"/>
              </a:ext>
            </a:extLst>
          </p:cNvPr>
          <p:cNvSpPr txBox="1"/>
          <p:nvPr/>
        </p:nvSpPr>
        <p:spPr>
          <a:xfrm>
            <a:off x="494212" y="189761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Atovaquone 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(200 mg/kg)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36F48-0B26-D546-864F-A1942D74519F}"/>
              </a:ext>
            </a:extLst>
          </p:cNvPr>
          <p:cNvSpPr txBox="1"/>
          <p:nvPr/>
        </p:nvSpPr>
        <p:spPr>
          <a:xfrm>
            <a:off x="545746" y="2857811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Anti PD-L1 </a:t>
            </a: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(2.5 mg/kg)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1C92E7-4E38-18A4-8066-8E71022E0152}"/>
              </a:ext>
            </a:extLst>
          </p:cNvPr>
          <p:cNvSpPr txBox="1"/>
          <p:nvPr/>
        </p:nvSpPr>
        <p:spPr>
          <a:xfrm>
            <a:off x="398417" y="377926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Atovaquone (200 mg/kg) + Anti PD-L1 (2.5 mg/kg)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FF1F4D7D-E344-65AB-1142-E349465C2367}"/>
              </a:ext>
            </a:extLst>
          </p:cNvPr>
          <p:cNvSpPr txBox="1"/>
          <p:nvPr/>
        </p:nvSpPr>
        <p:spPr>
          <a:xfrm>
            <a:off x="295325" y="5038910"/>
            <a:ext cx="6095405" cy="468879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7144" marR="2858" algn="just">
              <a:spcBef>
                <a:spcPts val="56"/>
              </a:spcBef>
            </a:pPr>
            <a:r>
              <a:rPr sz="1000" b="1" spc="-6" dirty="0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sz="10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sz="1000" b="1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b="1" dirty="0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sz="1000" b="1" spc="-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Representative</a:t>
            </a:r>
            <a:r>
              <a:rPr sz="10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IHC</a:t>
            </a:r>
            <a:r>
              <a:rPr sz="1000" spc="-6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6" dirty="0">
                <a:latin typeface="Arial" panose="020B0604020202020204" pitchFamily="34" charset="0"/>
                <a:cs typeface="Arial" panose="020B0604020202020204" pitchFamily="34" charset="0"/>
              </a:rPr>
              <a:t>PD-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sz="1000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collected</a:t>
            </a:r>
            <a:r>
              <a:rPr sz="1000" spc="-2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10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0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sz="1000" spc="-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groups.</a:t>
            </a:r>
            <a:r>
              <a:rPr sz="1000" spc="-3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6" dirty="0">
                <a:latin typeface="Arial" panose="020B0604020202020204" pitchFamily="34" charset="0"/>
                <a:cs typeface="Arial" panose="020B0604020202020204" pitchFamily="34" charset="0"/>
              </a:rPr>
              <a:t>Tumors</a:t>
            </a:r>
            <a:r>
              <a:rPr sz="1000" spc="-1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sz="10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stained</a:t>
            </a:r>
            <a:r>
              <a:rPr sz="10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z="10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DAB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(PD-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L1),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Purple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(EPCAM), </a:t>
            </a:r>
            <a:r>
              <a:rPr sz="1000" spc="-6" dirty="0">
                <a:latin typeface="Arial" panose="020B0604020202020204" pitchFamily="34" charset="0"/>
                <a:cs typeface="Arial" panose="020B0604020202020204" pitchFamily="34" charset="0"/>
              </a:rPr>
              <a:t>Colocalization</a:t>
            </a:r>
            <a:r>
              <a:rPr sz="1000" spc="-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6" dirty="0">
                <a:latin typeface="Arial" panose="020B0604020202020204" pitchFamily="34" charset="0"/>
                <a:cs typeface="Arial" panose="020B0604020202020204" pitchFamily="34" charset="0"/>
              </a:rPr>
              <a:t>(PD-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EPCAM),</a:t>
            </a:r>
            <a:r>
              <a:rPr sz="1000" spc="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000" spc="-1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Hematoxylin</a:t>
            </a:r>
            <a:r>
              <a:rPr sz="1000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dirty="0">
                <a:latin typeface="Arial" panose="020B0604020202020204" pitchFamily="34" charset="0"/>
                <a:cs typeface="Arial" panose="020B0604020202020204" pitchFamily="34" charset="0"/>
              </a:rPr>
              <a:t>(0.5</a:t>
            </a:r>
            <a:r>
              <a:rPr sz="1000" spc="-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00" spc="-14" dirty="0">
                <a:latin typeface="Arial" panose="020B0604020202020204" pitchFamily="34" charset="0"/>
                <a:cs typeface="Arial" panose="020B0604020202020204" pitchFamily="34" charset="0"/>
              </a:rPr>
              <a:t>µM)</a:t>
            </a:r>
            <a:endParaRPr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482</Words>
  <Application>Microsoft Macintosh PowerPoint</Application>
  <PresentationFormat>Widescreen</PresentationFormat>
  <Paragraphs>193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MT</vt:lpstr>
      <vt:lpstr>Calibri</vt:lpstr>
      <vt:lpstr>Segoe UI Symbol</vt:lpstr>
      <vt:lpstr>Times New Roman</vt:lpstr>
      <vt:lpstr>Trebuchet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Sejal Sharma</dc:creator>
  <cp:lastModifiedBy>Sejal Sharma</cp:lastModifiedBy>
  <cp:revision>12</cp:revision>
  <dcterms:created xsi:type="dcterms:W3CDTF">2026-02-17T17:32:42Z</dcterms:created>
  <dcterms:modified xsi:type="dcterms:W3CDTF">2026-04-15T20:08:58Z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2026-02-17T00:00:00Z</vt:filetime>
  </property>
  <property fmtid="{D5CDD505-2E9C-101B-9397-08002B2CF9AE}" pid="5" name="Producer">
    <vt:lpwstr>Microsoft® PowerPoint® for Microsoft 365</vt:lpwstr>
  </property>
</Properties>
</file>