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3" r:id="rId3"/>
    <p:sldId id="264" r:id="rId4"/>
    <p:sldId id="262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69"/>
    <p:restoredTop sz="94752"/>
  </p:normalViewPr>
  <p:slideViewPr>
    <p:cSldViewPr snapToGrid="0" showGuides="1">
      <p:cViewPr>
        <p:scale>
          <a:sx n="90" d="100"/>
          <a:sy n="90" d="100"/>
        </p:scale>
        <p:origin x="712" y="6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A7456B-9E46-8E4F-6C04-E73D010F55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B7DD517-A81A-4C12-DC76-505ED6441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8D9F70-0791-25FC-2BF7-58417ABFB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42B58A-05AE-1850-24BA-661DD5342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058E4D-ADB4-0D73-F312-5713CFC4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562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4B6B8A-CDF9-6B79-FA2B-1EFD7350D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953E831-D749-0886-9FB4-3A0EE1EF8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D2FA72-CCD5-F2F0-BA00-CFF8A0420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DFC04F-8B94-5675-288C-43E47D5BA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381E5E-BDB6-BEE0-C347-868F32F44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15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2434BF6-904A-D088-4C41-082F52AFFB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54621C0-7737-9EE8-A19F-A5F5D3BBE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6ABE2-B2B7-ECEE-4963-57705660D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AD65F4-4586-2C4C-8448-D95C70EFC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A1D04A-A198-7DDB-AE60-DF6B95A0C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76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9E92D4-6688-7A24-9002-7D0AB09E5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45C7AB-B2A2-3625-777E-F58C684CF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1172AC-9B71-E641-7F44-75DA1BAB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B3214E-CF15-B879-6681-190C2DBE1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1B2A9D-5C8E-6750-9655-4B66A639B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04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EE50CF-5DA0-CC81-16A6-3EC9A0E0C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AA72442-6301-C80A-D191-08AC17A68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5DD15A-B60D-404B-82BB-AAD00A30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512433-CB4B-6C54-9E44-556B79B2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D3C958-B230-00CF-C4B6-A2749937E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38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AF33F8-73C3-DC09-AD3C-3A0E33BB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EF81D1-8041-F219-105D-94B99F05C0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27D1C6A-C1EC-2A2B-B919-B85329800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9AF030-6652-77B4-1593-FB3B283C0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2C2520-7311-E023-3C45-A5EE9EFF8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3E65CB-B7FB-BF42-3151-E7D662BD3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33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FD2625-DC79-CF16-9DE7-2CB33AE85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629E2C-41E4-4BB1-C2B5-73578C5A2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80460B4-3DB5-5F4B-D795-D02B8C9C92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7512AF9-48AC-988F-5271-CAA32426BA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DFBCC49-4428-9386-31AE-53BEA7B2C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EAD6956-D35B-07A9-B9FA-2A2DECCCE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029123E-2F44-F22F-9F72-92544597E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4589D7A-CDBA-A768-6221-F1D3B3B1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9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2F37F9-58BF-1345-1A9E-496076AF4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046EDAC-76F5-49D5-0892-4E268F03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D5F91C2-90EA-22B0-A641-23C3E851F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E6228D5-5423-BE14-9FCC-8493C57B1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463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DB00EF-B24E-CBFA-6E2C-B7867604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FD903A1-AB87-0B52-4427-CE2D22B8E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DA4450-7CBB-A5B3-FF63-2A1845323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64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9F4C4B-312D-27E0-9FAC-329EBEE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DE56B5-9B73-0131-A8E5-3C88C74C9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AC235B-D9BD-3D67-1A1B-DF2854D15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D7E042-9AE6-EA2F-3732-4077AC0D1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DE5D47-8202-60EB-4028-7DF103259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CD0B8A-D1AB-EEBA-49A4-D8C1E14F1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12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D81F9-C97D-6FE8-A7B7-667625CBE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57D00EC-627A-6E1A-2A13-D8D6AA42A6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EA1A738-D61B-F5E4-6D54-9A3753634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8651B98-A254-B366-C0F5-ED5EA686A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908ABD-7079-FEEB-016B-F8397B13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502062-8402-726F-EC1A-8C3F59EC3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87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4422B0A-7D8B-5B9D-527A-5BBF5DD64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84FBDC-4378-2760-4837-D47ACB827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276094-4D4D-913A-4E9D-3BD4955F4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39BFE3-ABBE-694B-8C56-FDAC12271D74}" type="datetimeFigureOut">
              <a:rPr kumimoji="1" lang="ja-JP" altLang="en-US" smtClean="0"/>
              <a:t>2026/4/19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8D15AD-188B-71E5-A103-5CC049E9F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1DCCD-BE77-94A4-CB5F-D5A5082B2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DDE5B8-08C4-954F-8E0E-B1F266AEB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14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4CCA1782-B07F-72FE-FA22-D6F1A55CF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941556"/>
              </p:ext>
            </p:extLst>
          </p:nvPr>
        </p:nvGraphicFramePr>
        <p:xfrm>
          <a:off x="2063995" y="658775"/>
          <a:ext cx="8064010" cy="41328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2005">
                  <a:extLst>
                    <a:ext uri="{9D8B030D-6E8A-4147-A177-3AD203B41FA5}">
                      <a16:colId xmlns:a16="http://schemas.microsoft.com/office/drawing/2014/main" val="1457929851"/>
                    </a:ext>
                  </a:extLst>
                </a:gridCol>
                <a:gridCol w="4032005">
                  <a:extLst>
                    <a:ext uri="{9D8B030D-6E8A-4147-A177-3AD203B41FA5}">
                      <a16:colId xmlns:a16="http://schemas.microsoft.com/office/drawing/2014/main" val="2701952080"/>
                    </a:ext>
                  </a:extLst>
                </a:gridCol>
              </a:tblGrid>
              <a:tr h="42444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1 Patient characteristics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40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1552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No. of patients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3,779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24657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 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44.9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06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 range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4–97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487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2,348 (62.1%)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120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1,431 (37.9%)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093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3,630</a:t>
                      </a:r>
                      <a:r>
                        <a:rPr lang="ja-JP" alt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96.1%</a:t>
                      </a:r>
                      <a:r>
                        <a:rPr lang="ja-JP" alt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ja-JP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2182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</a:t>
                      </a:r>
                      <a:r>
                        <a:rPr lang="ja-JP" alt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3.9%</a:t>
                      </a:r>
                      <a:r>
                        <a:rPr lang="ja-JP" alt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ja-JP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6860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Solitary lesion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3,741 (99.0%)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0008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Multiple lesions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(1.0%)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00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034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BDCF7453-BDB1-8DA9-6937-14E013C64E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379715"/>
              </p:ext>
            </p:extLst>
          </p:nvPr>
        </p:nvGraphicFramePr>
        <p:xfrm>
          <a:off x="881208" y="115436"/>
          <a:ext cx="10714444" cy="66271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57222">
                  <a:extLst>
                    <a:ext uri="{9D8B030D-6E8A-4147-A177-3AD203B41FA5}">
                      <a16:colId xmlns:a16="http://schemas.microsoft.com/office/drawing/2014/main" val="3364762483"/>
                    </a:ext>
                  </a:extLst>
                </a:gridCol>
                <a:gridCol w="5357222">
                  <a:extLst>
                    <a:ext uri="{9D8B030D-6E8A-4147-A177-3AD203B41FA5}">
                      <a16:colId xmlns:a16="http://schemas.microsoft.com/office/drawing/2014/main" val="3696220079"/>
                    </a:ext>
                  </a:extLst>
                </a:gridCol>
              </a:tblGrid>
              <a:tr h="42444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2 Anatomical distribution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" altLang="ja-JP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40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Site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(%)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1552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 (53.1%)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24657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626 (16.6%)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06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(15.6%)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487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Ankle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 (6.0%)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120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Wrist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 (3.2%)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093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(1.5%)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0008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Elbow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(0.9%)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9009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Forearm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(0.7%)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5245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Shoulder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(0.5%)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5328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 leg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(0.5%)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4797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(0.4%)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4872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Buttock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(0.3%)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0020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arm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(0.3%)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402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Others*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(0.5%)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244068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*Others include neck (n=4), axilla (n=4), back (n=3), retroperitoneum (n=2), lumbar region (n=2), chest wall (n=2), mandible (n=1), and perineum (n=1).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US" altLang="ja-JP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184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324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4F894638-7831-A520-FF76-77E0C2EA3F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560887"/>
              </p:ext>
            </p:extLst>
          </p:nvPr>
        </p:nvGraphicFramePr>
        <p:xfrm>
          <a:off x="738778" y="953636"/>
          <a:ext cx="10714444" cy="49507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57222">
                  <a:extLst>
                    <a:ext uri="{9D8B030D-6E8A-4147-A177-3AD203B41FA5}">
                      <a16:colId xmlns:a16="http://schemas.microsoft.com/office/drawing/2014/main" val="3364762483"/>
                    </a:ext>
                  </a:extLst>
                </a:gridCol>
                <a:gridCol w="5357222">
                  <a:extLst>
                    <a:ext uri="{9D8B030D-6E8A-4147-A177-3AD203B41FA5}">
                      <a16:colId xmlns:a16="http://schemas.microsoft.com/office/drawing/2014/main" val="3696220079"/>
                    </a:ext>
                  </a:extLst>
                </a:gridCol>
              </a:tblGrid>
              <a:tr h="42444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</a:t>
                      </a:r>
                      <a:r>
                        <a:rPr lang="en-US" altLang="ja-JP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en" altLang="ja-JP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Diagnostic biopsy procedures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" altLang="ja-JP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40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(%)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657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 performed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1,148 (30.4%)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506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biopsy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2,619 (69.3%)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487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Unknown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(0.3%)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20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ja-JP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93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Biopsy type*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(%)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0008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Needle biopsy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517 (45.0%)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69009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Incisional biopsy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 (32.0%)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5245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Excisional biopsy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 (23.0%)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32824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Values are presented as number (%).</a:t>
                      </a:r>
                    </a:p>
                    <a:p>
                      <a:pPr>
                        <a:buNone/>
                      </a:pP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*Percentages for biopsy type are calculated among patients who underwent biopsy (n = 1,148). Some patients underwent more than one biopsy procedure.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US" altLang="ja-JP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60542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944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A5CA343E-CDE8-FA72-7999-A9D76E9CD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896423"/>
              </p:ext>
            </p:extLst>
          </p:nvPr>
        </p:nvGraphicFramePr>
        <p:xfrm>
          <a:off x="1559374" y="2155055"/>
          <a:ext cx="9073251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4417">
                  <a:extLst>
                    <a:ext uri="{9D8B030D-6E8A-4147-A177-3AD203B41FA5}">
                      <a16:colId xmlns:a16="http://schemas.microsoft.com/office/drawing/2014/main" val="2869824317"/>
                    </a:ext>
                  </a:extLst>
                </a:gridCol>
                <a:gridCol w="3024417">
                  <a:extLst>
                    <a:ext uri="{9D8B030D-6E8A-4147-A177-3AD203B41FA5}">
                      <a16:colId xmlns:a16="http://schemas.microsoft.com/office/drawing/2014/main" val="46437611"/>
                    </a:ext>
                  </a:extLst>
                </a:gridCol>
                <a:gridCol w="3024417">
                  <a:extLst>
                    <a:ext uri="{9D8B030D-6E8A-4147-A177-3AD203B41FA5}">
                      <a16:colId xmlns:a16="http://schemas.microsoft.com/office/drawing/2014/main" val="263254507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" altLang="ja-JP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4 Functional evaluation using ISOLS score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177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Site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Evaluation cases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 ISOLS score</a:t>
                      </a:r>
                      <a:endParaRPr lang="e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34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limb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/ 2,183 (5.0%)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29.1 (range 19–30)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70820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 limb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 / 1,492 (4.5%)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28.7 (range 18–30)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93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989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3580</TotalTime>
  <Words>307</Words>
  <Application>Microsoft Macintosh PowerPoint</Application>
  <PresentationFormat>ワイド画面</PresentationFormat>
  <Paragraphs>83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Akihiko Takeuchi</dc:creator>
  <cp:lastModifiedBy>Akihiko Takeuchi</cp:lastModifiedBy>
  <cp:revision>10</cp:revision>
  <cp:lastPrinted>2026-03-26T13:07:39Z</cp:lastPrinted>
  <dcterms:created xsi:type="dcterms:W3CDTF">2026-03-22T10:09:31Z</dcterms:created>
  <dcterms:modified xsi:type="dcterms:W3CDTF">2026-04-19T03:59:13Z</dcterms:modified>
</cp:coreProperties>
</file>