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78" r:id="rId3"/>
    <p:sldId id="38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80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911E34-135D-E5DF-0444-3248FF203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13DA0B-63A1-F35A-2B08-CA24EBAF1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C58797-0167-A98C-6D76-66AFEEE22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57146C-35A0-46B1-F88F-91390663B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8E1057-1FDF-C805-36F8-AFAA98ED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65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E65257-A66C-DEA2-2CFA-66ED2D8C5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E1B54B-1B87-E22D-3469-BFA0522FC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812E2F-27AC-CBBE-AECA-D71C48ECE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F9C8A9-72F1-74C3-C0EC-D3E552E90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1A992-DBAA-486E-A2B7-7DAF84F67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10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77B54EF-52BF-BD74-E680-7F6F349943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3B45BD-F756-5A6E-8ABC-C202BB364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027664-3105-F8E6-9FAB-4802E653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4D6013-FED7-3A05-B030-7924AE8C8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056FFA-A572-6480-1863-49606692D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9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8F453C-F001-4858-2F41-33B41139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DD2388-4A66-EFF6-42BF-2D4B93E2E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159B6F-430B-C7B6-5383-B63365731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469FAF-372C-0896-13FB-D092B0C9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BD9BE4-F328-0FFB-AB5B-A2204DA8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74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189885-D9D8-4FCB-23AC-A1B178750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769522-BADA-B84B-43F8-C932057ED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B4E86-D51D-4953-D25E-01214FAB1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7EB6EE-C2B1-D8EC-00F4-4FBD58AAC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DC0807-30A2-89DA-DD6B-8B64A2D7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69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1428A2-7751-62A1-4576-49BCBBB19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B24193-4719-D5D2-70EA-CCC1C5F5B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13F665-D959-6A4F-9A62-9073EED60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4CAAF3-FDA3-2A23-DADE-41570D9D5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852FB7-8546-6F13-BD42-BD06421B4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24FDE-9871-86E1-1A72-FC4452B4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13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91DD4D-BF2F-1DAC-1AA3-C0418A6AA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B645AC-7488-C80D-19B1-8E1083A9E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A8CEE2-5FC6-4479-2793-832383E60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97628AE-4F38-4A14-4F8C-9CC120FE0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A273240-DC6E-42B0-9D69-9AB50FD0C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29E7DC8-4179-9491-EE12-FDC0D200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314BD4B-854D-1C44-8419-B9DE67B7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473F72-7C0F-F449-AF77-269C4FBF7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444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2FA1DA-5D85-6A9C-3280-938145C4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622239-F442-54E2-797C-3FAF875C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21717C7-8C08-C715-4DC2-3540FDBF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E7AB44-132B-5CE3-F23A-53F68D30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89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D921715-03B4-3BB1-1482-EB60D6719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3943EF-CC34-AB48-4FE6-068D1A7B6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F388C9-9CD7-B608-CD96-7514DCF8D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053818-557E-8CF5-C35E-6928D1B55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714E9A-E81B-093C-B25B-96DEAE8D2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F974D6C-F5BC-D5DE-C7AD-06497E1B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0D0CFC-0097-AA7F-532E-72ADBF20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3E9F69-4B0A-373E-22B9-69FF655B1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F2C63A-EDD4-308E-BE92-7569F541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30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816A6F-5C05-8405-2940-C5E11C771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F24E19A-ACA7-5F45-4278-C3FC7E5EA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46E99E-155C-91C9-18E0-8511D9227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F70DFA-D197-04D5-6FCF-C5F0D1B93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AA337D-0C0D-66FA-C1B0-4AE830118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F594FF-B96B-FC1D-0673-D1EED9C6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323EA-12B8-4CE6-88A5-B8DF873D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8509D9-37C0-D9F0-F951-3923CE021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79CDA-CF23-47F2-52E7-B263247D8E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3B42F-309E-4FE2-9CB4-66D614852D0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D6D816-C539-16AB-56A7-9ECFC03EE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39B17-83C9-06F5-5D21-02E6F38A7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B226BB-FA48-48C0-BBFA-A59F2BFCAE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93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48869C8-006D-6FAC-29C5-5362D49FB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937851"/>
              </p:ext>
            </p:extLst>
          </p:nvPr>
        </p:nvGraphicFramePr>
        <p:xfrm>
          <a:off x="2687010" y="1171998"/>
          <a:ext cx="6817979" cy="4899188"/>
        </p:xfrm>
        <a:graphic>
          <a:graphicData uri="http://schemas.openxmlformats.org/drawingml/2006/table">
            <a:tbl>
              <a:tblPr/>
              <a:tblGrid>
                <a:gridCol w="3445286">
                  <a:extLst>
                    <a:ext uri="{9D8B030D-6E8A-4147-A177-3AD203B41FA5}">
                      <a16:colId xmlns:a16="http://schemas.microsoft.com/office/drawing/2014/main" val="2004677369"/>
                    </a:ext>
                  </a:extLst>
                </a:gridCol>
                <a:gridCol w="1943207">
                  <a:extLst>
                    <a:ext uri="{9D8B030D-6E8A-4147-A177-3AD203B41FA5}">
                      <a16:colId xmlns:a16="http://schemas.microsoft.com/office/drawing/2014/main" val="3545810151"/>
                    </a:ext>
                  </a:extLst>
                </a:gridCol>
                <a:gridCol w="1429486">
                  <a:extLst>
                    <a:ext uri="{9D8B030D-6E8A-4147-A177-3AD203B41FA5}">
                      <a16:colId xmlns:a16="http://schemas.microsoft.com/office/drawing/2014/main" val="452512121"/>
                    </a:ext>
                  </a:extLst>
                </a:gridCol>
              </a:tblGrid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Parameter (n)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No. of patient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6261457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Age (93)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970536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median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031061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range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16 - 79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791564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Sex (93)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3860899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male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094163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female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49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451928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IDH mutation (93)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902590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IDH1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38455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IDH2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808603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IDH1 mutation subtype (90)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34626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 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R132H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975696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 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R132C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190769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1p/19q status (93)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417323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wild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019573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LOH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529178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CDKN2A/B (18)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0008495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wild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04149"/>
                  </a:ext>
                </a:extLst>
              </a:tr>
              <a:tr h="257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deletion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935782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2FDA0-A2D1-FBD7-0105-7F52E65F5978}"/>
              </a:ext>
            </a:extLst>
          </p:cNvPr>
          <p:cNvSpPr txBox="1"/>
          <p:nvPr/>
        </p:nvSpPr>
        <p:spPr>
          <a:xfrm>
            <a:off x="574158" y="304800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Table 1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47D126C-C19E-79DF-42FB-FE47ED5D5187}"/>
              </a:ext>
            </a:extLst>
          </p:cNvPr>
          <p:cNvSpPr txBox="1"/>
          <p:nvPr/>
        </p:nvSpPr>
        <p:spPr>
          <a:xfrm>
            <a:off x="4806223" y="728217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Patient characteristics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800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D5B03F1-1D12-9D5E-B32C-E2EBE0C3E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932148"/>
              </p:ext>
            </p:extLst>
          </p:nvPr>
        </p:nvGraphicFramePr>
        <p:xfrm>
          <a:off x="290623" y="2245524"/>
          <a:ext cx="11738343" cy="1624728"/>
        </p:xfrm>
        <a:graphic>
          <a:graphicData uri="http://schemas.openxmlformats.org/drawingml/2006/table">
            <a:tbl>
              <a:tblPr/>
              <a:tblGrid>
                <a:gridCol w="654929">
                  <a:extLst>
                    <a:ext uri="{9D8B030D-6E8A-4147-A177-3AD203B41FA5}">
                      <a16:colId xmlns:a16="http://schemas.microsoft.com/office/drawing/2014/main" val="1627910848"/>
                    </a:ext>
                  </a:extLst>
                </a:gridCol>
                <a:gridCol w="654929">
                  <a:extLst>
                    <a:ext uri="{9D8B030D-6E8A-4147-A177-3AD203B41FA5}">
                      <a16:colId xmlns:a16="http://schemas.microsoft.com/office/drawing/2014/main" val="3749547503"/>
                    </a:ext>
                  </a:extLst>
                </a:gridCol>
                <a:gridCol w="654929">
                  <a:extLst>
                    <a:ext uri="{9D8B030D-6E8A-4147-A177-3AD203B41FA5}">
                      <a16:colId xmlns:a16="http://schemas.microsoft.com/office/drawing/2014/main" val="2062564460"/>
                    </a:ext>
                  </a:extLst>
                </a:gridCol>
                <a:gridCol w="1171315">
                  <a:extLst>
                    <a:ext uri="{9D8B030D-6E8A-4147-A177-3AD203B41FA5}">
                      <a16:colId xmlns:a16="http://schemas.microsoft.com/office/drawing/2014/main" val="1233279427"/>
                    </a:ext>
                  </a:extLst>
                </a:gridCol>
                <a:gridCol w="1272074">
                  <a:extLst>
                    <a:ext uri="{9D8B030D-6E8A-4147-A177-3AD203B41FA5}">
                      <a16:colId xmlns:a16="http://schemas.microsoft.com/office/drawing/2014/main" val="2133040440"/>
                    </a:ext>
                  </a:extLst>
                </a:gridCol>
                <a:gridCol w="1196505">
                  <a:extLst>
                    <a:ext uri="{9D8B030D-6E8A-4147-A177-3AD203B41FA5}">
                      <a16:colId xmlns:a16="http://schemas.microsoft.com/office/drawing/2014/main" val="2961336488"/>
                    </a:ext>
                  </a:extLst>
                </a:gridCol>
                <a:gridCol w="1032772">
                  <a:extLst>
                    <a:ext uri="{9D8B030D-6E8A-4147-A177-3AD203B41FA5}">
                      <a16:colId xmlns:a16="http://schemas.microsoft.com/office/drawing/2014/main" val="3357424054"/>
                    </a:ext>
                  </a:extLst>
                </a:gridCol>
                <a:gridCol w="1221695">
                  <a:extLst>
                    <a:ext uri="{9D8B030D-6E8A-4147-A177-3AD203B41FA5}">
                      <a16:colId xmlns:a16="http://schemas.microsoft.com/office/drawing/2014/main" val="610016219"/>
                    </a:ext>
                  </a:extLst>
                </a:gridCol>
                <a:gridCol w="1927002">
                  <a:extLst>
                    <a:ext uri="{9D8B030D-6E8A-4147-A177-3AD203B41FA5}">
                      <a16:colId xmlns:a16="http://schemas.microsoft.com/office/drawing/2014/main" val="3406869600"/>
                    </a:ext>
                  </a:extLst>
                </a:gridCol>
                <a:gridCol w="982394">
                  <a:extLst>
                    <a:ext uri="{9D8B030D-6E8A-4147-A177-3AD203B41FA5}">
                      <a16:colId xmlns:a16="http://schemas.microsoft.com/office/drawing/2014/main" val="3782664875"/>
                    </a:ext>
                  </a:extLst>
                </a:gridCol>
                <a:gridCol w="969799">
                  <a:extLst>
                    <a:ext uri="{9D8B030D-6E8A-4147-A177-3AD203B41FA5}">
                      <a16:colId xmlns:a16="http://schemas.microsoft.com/office/drawing/2014/main" val="235373932"/>
                    </a:ext>
                  </a:extLst>
                </a:gridCol>
              </a:tblGrid>
              <a:tr h="4061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No.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Age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Sex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Tumor location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IDH1 mutation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1p/19q LOH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TP53 IHC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ATRX  IHC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Pathological diagnosis 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CNS WHO grade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PFS (months)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OS 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(months)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65611"/>
                  </a:ext>
                </a:extLst>
              </a:tr>
              <a:tr h="4061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46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M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Frontal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p.R132C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intact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Positive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loss:(-)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Astrocytoma, IDH mutant</a:t>
                      </a:r>
                      <a:b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Grade 2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121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121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929390"/>
                  </a:ext>
                </a:extLst>
              </a:tr>
              <a:tr h="4061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31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M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Brain stem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p.R132C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intact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Positive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loss:(-)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Astrocytoma, IDH mutant</a:t>
                      </a:r>
                      <a:b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Grade 2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31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31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276264"/>
                  </a:ext>
                </a:extLst>
              </a:tr>
              <a:tr h="4061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22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Frontal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p.R132C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intact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Positive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loss:(-)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Astrocytoma, IDH mutant</a:t>
                      </a:r>
                      <a:b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Grade 2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</a:p>
                  </a:txBody>
                  <a:tcPr marL="5641" marR="5641" marT="56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13446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F7DE30-FA1B-80A2-99C6-B382E8E021CD}"/>
              </a:ext>
            </a:extLst>
          </p:cNvPr>
          <p:cNvSpPr txBox="1"/>
          <p:nvPr/>
        </p:nvSpPr>
        <p:spPr>
          <a:xfrm>
            <a:off x="524539" y="893135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Table 2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171998-7D02-0960-65DB-9A9F18C70F3B}"/>
              </a:ext>
            </a:extLst>
          </p:cNvPr>
          <p:cNvSpPr txBox="1"/>
          <p:nvPr/>
        </p:nvSpPr>
        <p:spPr>
          <a:xfrm>
            <a:off x="3593803" y="1561355"/>
            <a:ext cx="5004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/>
              <a:t>Characteristics of IDH1 R132C mutated cases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03497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5F53636-D2BA-1EC9-8CE3-AAE5C69B8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833455"/>
              </p:ext>
            </p:extLst>
          </p:nvPr>
        </p:nvGraphicFramePr>
        <p:xfrm>
          <a:off x="808960" y="2328530"/>
          <a:ext cx="10574077" cy="1924493"/>
        </p:xfrm>
        <a:graphic>
          <a:graphicData uri="http://schemas.openxmlformats.org/drawingml/2006/table">
            <a:tbl>
              <a:tblPr/>
              <a:tblGrid>
                <a:gridCol w="919485">
                  <a:extLst>
                    <a:ext uri="{9D8B030D-6E8A-4147-A177-3AD203B41FA5}">
                      <a16:colId xmlns:a16="http://schemas.microsoft.com/office/drawing/2014/main" val="4271081408"/>
                    </a:ext>
                  </a:extLst>
                </a:gridCol>
                <a:gridCol w="1803605">
                  <a:extLst>
                    <a:ext uri="{9D8B030D-6E8A-4147-A177-3AD203B41FA5}">
                      <a16:colId xmlns:a16="http://schemas.microsoft.com/office/drawing/2014/main" val="3535466733"/>
                    </a:ext>
                  </a:extLst>
                </a:gridCol>
                <a:gridCol w="1750558">
                  <a:extLst>
                    <a:ext uri="{9D8B030D-6E8A-4147-A177-3AD203B41FA5}">
                      <a16:colId xmlns:a16="http://schemas.microsoft.com/office/drawing/2014/main" val="2361001886"/>
                    </a:ext>
                  </a:extLst>
                </a:gridCol>
                <a:gridCol w="1697511">
                  <a:extLst>
                    <a:ext uri="{9D8B030D-6E8A-4147-A177-3AD203B41FA5}">
                      <a16:colId xmlns:a16="http://schemas.microsoft.com/office/drawing/2014/main" val="3019553594"/>
                    </a:ext>
                  </a:extLst>
                </a:gridCol>
                <a:gridCol w="2581631">
                  <a:extLst>
                    <a:ext uri="{9D8B030D-6E8A-4147-A177-3AD203B41FA5}">
                      <a16:colId xmlns:a16="http://schemas.microsoft.com/office/drawing/2014/main" val="3535938873"/>
                    </a:ext>
                  </a:extLst>
                </a:gridCol>
                <a:gridCol w="1821287">
                  <a:extLst>
                    <a:ext uri="{9D8B030D-6E8A-4147-A177-3AD203B41FA5}">
                      <a16:colId xmlns:a16="http://schemas.microsoft.com/office/drawing/2014/main" val="725628422"/>
                    </a:ext>
                  </a:extLst>
                </a:gridCol>
              </a:tblGrid>
              <a:tr h="55618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No.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IDH1 mutation (VAF)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TP53 mutation (VAF)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TP53 CNV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ATRX mutation (VAF)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Tumor purity (%)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541209"/>
                  </a:ext>
                </a:extLst>
              </a:tr>
              <a:tr h="456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p.R132C (40.4%)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p.R273C (70.4%)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intact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p.A279_C280ins (68.3%)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265343"/>
                  </a:ext>
                </a:extLst>
              </a:tr>
              <a:tr h="456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p.R132C (50.7%)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p.R267W (55.4%)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intact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p.K307Ifs (74.2%)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769890"/>
                  </a:ext>
                </a:extLst>
              </a:tr>
              <a:tr h="456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p.R132C (31.3%)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p.R282P (68.0%)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intact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p.D436Vfs (28.0%)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49839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05C651-841E-6902-54CD-B49F33DC602C}"/>
              </a:ext>
            </a:extLst>
          </p:cNvPr>
          <p:cNvSpPr txBox="1"/>
          <p:nvPr/>
        </p:nvSpPr>
        <p:spPr>
          <a:xfrm>
            <a:off x="524539" y="893135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Table 3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12E78D5-467B-F808-8675-30D9681478F9}"/>
              </a:ext>
            </a:extLst>
          </p:cNvPr>
          <p:cNvSpPr txBox="1"/>
          <p:nvPr/>
        </p:nvSpPr>
        <p:spPr>
          <a:xfrm>
            <a:off x="4326341" y="1755775"/>
            <a:ext cx="3539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/>
              <a:t>Results of NGS panel sequence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912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289</Words>
  <Application>Microsoft Office PowerPoint</Application>
  <PresentationFormat>ワイド画面</PresentationFormat>
  <Paragraphs>120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真治 山下</dc:creator>
  <cp:lastModifiedBy>真治 山下</cp:lastModifiedBy>
  <cp:revision>3</cp:revision>
  <dcterms:created xsi:type="dcterms:W3CDTF">2026-02-05T05:55:17Z</dcterms:created>
  <dcterms:modified xsi:type="dcterms:W3CDTF">2026-04-17T03:36:51Z</dcterms:modified>
</cp:coreProperties>
</file>