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2" r:id="rId2"/>
    <p:sldId id="383" r:id="rId3"/>
    <p:sldId id="384" r:id="rId4"/>
    <p:sldId id="385" r:id="rId5"/>
    <p:sldId id="386" r:id="rId6"/>
    <p:sldId id="362" r:id="rId7"/>
    <p:sldId id="388" r:id="rId8"/>
    <p:sldId id="389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1" autoAdjust="0"/>
    <p:restoredTop sz="94660"/>
  </p:normalViewPr>
  <p:slideViewPr>
    <p:cSldViewPr snapToGrid="0">
      <p:cViewPr varScale="1">
        <p:scale>
          <a:sx n="94" d="100"/>
          <a:sy n="94" d="100"/>
        </p:scale>
        <p:origin x="80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70EBBB-D74F-C2F7-448C-D91ECAD5F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12E2D4C-7CAF-F1BB-1B35-F483E0227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A30A0E-6FA7-D759-E76D-BB8FA1E4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D755EA-4073-B0F6-1EEE-D79DA684D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DC1A36-C597-6985-BC82-A9AAB13C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277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5BD434-2C52-886C-1A5C-49397083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9A65A15-1E2B-2A54-32AD-A9CF69292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2EC1F3-BE1D-045F-4FA6-C7CEBBE8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B4AC0E-A18E-5AB2-F7F5-B61FD73B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49A8CA-E5B7-055A-9CFA-BC48B135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96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F0BA4AD-EA31-863D-3862-FCD377EB2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25526B-24C1-1798-9CE7-892DD076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69DBF5-D390-57E7-E0E3-E8934306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637CBE-011D-31BE-FB99-3E5947BB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888C6D-F6C5-8BA8-1B2A-2E309F7C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945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EBD584-2C00-F75C-FE44-F9D244715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89EA32-7308-2A8F-6BE7-35C011CD7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6B8CAE-A032-F9C6-8902-C8C6152E7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E8D771-DFF8-D8D8-1D72-C61D6AE1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296B31-1B96-01EE-FFC2-166D114E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8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A9B66A-EC37-2C3B-B741-5E6748B0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41FA90-808A-F75B-00DE-B9654FA2E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88F1D-FB59-7CCC-AC12-E306DA89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D9EC41-2E5E-9082-4911-B512CD03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A62545-FFA9-EC37-C8BC-BB62214A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62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93CD40-3B14-A660-C15F-B5468FC1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AE4D10-BD93-3108-CCBD-AE4934773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892595F-4B35-8A26-D2EB-765FF567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B92F2A-035B-8B64-2226-C52F5062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2CB511-8E86-247A-5F7B-1A2E0C2D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1BC756-F31D-9C10-829E-C7B14160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069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F09B5B-17DD-8E67-EA4E-82B133F4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1915D4-2243-37E0-F7D8-19E1769B8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EEB409F-FE2C-B167-8DEA-2E107E955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14CEC95-180E-B95F-E4A6-C4D17D0E1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8E5C0C6-A3B8-7297-6DAA-9678A071A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8506C8A-E316-B643-792D-554F6904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645629-3F0E-E460-C2EC-3F447B0F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D1BBE80-E5B4-AC6F-8F4A-03F511AA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35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08A680-1B34-C58E-7F2B-2967A508B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BB88E6F-5695-A256-2696-EE5B4AE2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33C6D51-50C8-8570-383F-19538A606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F04A8DB-758A-88A4-FE97-08FCC21F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62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2672B50-6D16-C93A-D8FB-2F91EC93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645EACE-B5C2-85AF-D336-E4FF7CC7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531CE9-3492-039F-9EAB-B88A12FF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58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4D898D-7149-3996-FC4E-6BB84D5D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238E06-B17F-7CAC-E57F-7FABB1649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0BA7DAE-1DEE-C3A1-2F64-0378B234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45CCF14-4CC4-9AA0-C8AF-12B4226A0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FD9D8F-8828-433A-B346-7E987878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6EB2019-F9D2-B7CA-BEFB-7C1EE7C7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80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EB9840-BD4E-5236-0256-6F06AC306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EB2793D-DE54-0FD1-BB00-CB0BCA2B2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D4CAF49-8E38-6E10-EBD7-B10BB80AF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D405B4-5439-AF74-96E4-0AC992F1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561AD72-8C16-1FAD-020A-FA303621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BDF6B1A-0465-57C1-526A-3094FB1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54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12BF6FA-6146-C7FE-13D5-1852FE75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03C09C3-BD21-C158-D4BC-B73E06F24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BEAE41-4DA3-D9CD-7BFA-DD91EE80E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31E074-0B6F-4749-8345-409F664F2FFC}" type="datetimeFigureOut">
              <a:rPr kumimoji="1" lang="ja-JP" altLang="en-US" smtClean="0"/>
              <a:t>2026/4/17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4329E0-A4D4-54B3-8AFD-3CA376DF5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22485F-E1A8-DD23-B8F7-CF2F25FE6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85D1C2-ED75-44D4-9DA5-B6299AF09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35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D01CDEDB-85F1-B2BC-F89D-B4EBEE370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01" t="13412" r="40068" b="11524"/>
          <a:stretch>
            <a:fillRect/>
          </a:stretch>
        </p:blipFill>
        <p:spPr>
          <a:xfrm>
            <a:off x="6826100" y="2112333"/>
            <a:ext cx="1651791" cy="466769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8C4D1CA-2312-7912-9F36-022940EDF827}"/>
              </a:ext>
            </a:extLst>
          </p:cNvPr>
          <p:cNvSpPr txBox="1"/>
          <p:nvPr/>
        </p:nvSpPr>
        <p:spPr>
          <a:xfrm>
            <a:off x="8733073" y="868532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No.3</a:t>
            </a:r>
            <a:endParaRPr kumimoji="1" lang="ja-JP" altLang="en-US" sz="20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2A53DDE-D8A0-9D75-8E08-D6975DA13E7C}"/>
              </a:ext>
            </a:extLst>
          </p:cNvPr>
          <p:cNvSpPr txBox="1"/>
          <p:nvPr/>
        </p:nvSpPr>
        <p:spPr>
          <a:xfrm>
            <a:off x="7024577" y="126864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</a:t>
            </a:r>
            <a:r>
              <a:rPr kumimoji="1" lang="en-US" altLang="ja-JP" b="1" dirty="0"/>
              <a:t>umor</a:t>
            </a:r>
            <a:endParaRPr kumimoji="1" lang="ja-JP" altLang="en-US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CC5129A-BEE3-8A15-8C9F-91521EE48E89}"/>
              </a:ext>
            </a:extLst>
          </p:cNvPr>
          <p:cNvSpPr txBox="1"/>
          <p:nvPr/>
        </p:nvSpPr>
        <p:spPr>
          <a:xfrm>
            <a:off x="7024577" y="1638925"/>
            <a:ext cx="1311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c.845G&gt;</a:t>
            </a:r>
            <a:r>
              <a:rPr lang="en-US" altLang="ja-JP" b="1" dirty="0"/>
              <a:t>C</a:t>
            </a:r>
            <a:endParaRPr kumimoji="1" lang="en-US" altLang="ja-JP" b="1" dirty="0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AF6999-95DA-AA3B-D710-2DC67CE57C61}"/>
              </a:ext>
            </a:extLst>
          </p:cNvPr>
          <p:cNvCxnSpPr>
            <a:cxnSpLocks/>
          </p:cNvCxnSpPr>
          <p:nvPr/>
        </p:nvCxnSpPr>
        <p:spPr>
          <a:xfrm>
            <a:off x="6585098" y="1268642"/>
            <a:ext cx="48059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A841A6A-695B-38E5-59EA-D8D316C8BD8E}"/>
              </a:ext>
            </a:extLst>
          </p:cNvPr>
          <p:cNvSpPr txBox="1"/>
          <p:nvPr/>
        </p:nvSpPr>
        <p:spPr>
          <a:xfrm>
            <a:off x="10154803" y="128681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Blood</a:t>
            </a:r>
            <a:endParaRPr kumimoji="1" lang="ja-JP" altLang="en-US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4D77314-44AB-8160-789A-120EA369EE43}"/>
              </a:ext>
            </a:extLst>
          </p:cNvPr>
          <p:cNvSpPr txBox="1"/>
          <p:nvPr/>
        </p:nvSpPr>
        <p:spPr>
          <a:xfrm>
            <a:off x="3022296" y="893077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No.1</a:t>
            </a:r>
            <a:endParaRPr kumimoji="1" lang="ja-JP" altLang="en-US" sz="2000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0BF6182-A49E-5EA3-D812-5FDCCE845A1D}"/>
              </a:ext>
            </a:extLst>
          </p:cNvPr>
          <p:cNvSpPr txBox="1"/>
          <p:nvPr/>
        </p:nvSpPr>
        <p:spPr>
          <a:xfrm>
            <a:off x="1495560" y="132706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</a:t>
            </a:r>
            <a:r>
              <a:rPr kumimoji="1" lang="en-US" altLang="ja-JP" b="1" dirty="0"/>
              <a:t>umor</a:t>
            </a:r>
            <a:endParaRPr kumimoji="1" lang="ja-JP" altLang="en-US" b="1" dirty="0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6EE56FF-0008-C4F4-A904-077A20058F0B}"/>
              </a:ext>
            </a:extLst>
          </p:cNvPr>
          <p:cNvCxnSpPr>
            <a:cxnSpLocks/>
          </p:cNvCxnSpPr>
          <p:nvPr/>
        </p:nvCxnSpPr>
        <p:spPr>
          <a:xfrm>
            <a:off x="874321" y="1293187"/>
            <a:ext cx="48059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28D1199-EC06-CDDC-AA3B-21F3B2E52FCB}"/>
              </a:ext>
            </a:extLst>
          </p:cNvPr>
          <p:cNvSpPr txBox="1"/>
          <p:nvPr/>
        </p:nvSpPr>
        <p:spPr>
          <a:xfrm>
            <a:off x="4333884" y="132706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Blood</a:t>
            </a:r>
            <a:endParaRPr kumimoji="1" lang="ja-JP" altLang="en-US" b="1" dirty="0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C720AB89-B0F6-4FF1-05DA-2EF6692657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958" t="7606" r="39130" b="3516"/>
          <a:stretch>
            <a:fillRect/>
          </a:stretch>
        </p:blipFill>
        <p:spPr>
          <a:xfrm>
            <a:off x="9845748" y="2112334"/>
            <a:ext cx="1651791" cy="4665636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0ED9B6C-3EF7-2871-5C54-FC3F4CC62E81}"/>
              </a:ext>
            </a:extLst>
          </p:cNvPr>
          <p:cNvSpPr txBox="1"/>
          <p:nvPr/>
        </p:nvSpPr>
        <p:spPr>
          <a:xfrm>
            <a:off x="10341957" y="1625393"/>
            <a:ext cx="744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wild</a:t>
            </a:r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261F8224-5650-B3EA-4EB5-EF069528689A}"/>
              </a:ext>
            </a:extLst>
          </p:cNvPr>
          <p:cNvSpPr/>
          <p:nvPr/>
        </p:nvSpPr>
        <p:spPr>
          <a:xfrm>
            <a:off x="7450997" y="1957038"/>
            <a:ext cx="229254" cy="2055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矢印: 下 36">
            <a:extLst>
              <a:ext uri="{FF2B5EF4-FFF2-40B4-BE49-F238E27FC236}">
                <a16:creationId xmlns:a16="http://schemas.microsoft.com/office/drawing/2014/main" id="{33C72875-B04D-41BB-23C6-ED703616D4A5}"/>
              </a:ext>
            </a:extLst>
          </p:cNvPr>
          <p:cNvSpPr/>
          <p:nvPr/>
        </p:nvSpPr>
        <p:spPr>
          <a:xfrm>
            <a:off x="10341957" y="1994725"/>
            <a:ext cx="229254" cy="2055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6B377F64-8490-6EFC-5A0E-C14AC7A29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9831" t="3809" r="11891" b="10195"/>
          <a:stretch>
            <a:fillRect/>
          </a:stretch>
        </p:blipFill>
        <p:spPr>
          <a:xfrm>
            <a:off x="775860" y="2187458"/>
            <a:ext cx="2246436" cy="4515387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F2643CFC-AB35-9475-89EA-F93404ABD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1898" t="8121" r="53333" b="7002"/>
          <a:stretch>
            <a:fillRect/>
          </a:stretch>
        </p:blipFill>
        <p:spPr>
          <a:xfrm>
            <a:off x="3779234" y="2162600"/>
            <a:ext cx="1979326" cy="4547329"/>
          </a:xfrm>
          <a:prstGeom prst="rect">
            <a:avLst/>
          </a:prstGeom>
        </p:spPr>
      </p:pic>
      <p:sp>
        <p:nvSpPr>
          <p:cNvPr id="40" name="矢印: 下 39">
            <a:extLst>
              <a:ext uri="{FF2B5EF4-FFF2-40B4-BE49-F238E27FC236}">
                <a16:creationId xmlns:a16="http://schemas.microsoft.com/office/drawing/2014/main" id="{B0F21D6C-1DFE-3410-80FB-E2FED84946EF}"/>
              </a:ext>
            </a:extLst>
          </p:cNvPr>
          <p:cNvSpPr/>
          <p:nvPr/>
        </p:nvSpPr>
        <p:spPr>
          <a:xfrm>
            <a:off x="1899078" y="1994444"/>
            <a:ext cx="229254" cy="2055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矢印: 下 40">
            <a:extLst>
              <a:ext uri="{FF2B5EF4-FFF2-40B4-BE49-F238E27FC236}">
                <a16:creationId xmlns:a16="http://schemas.microsoft.com/office/drawing/2014/main" id="{BD70FD13-88A9-84A3-2AA2-8E80EB1624C0}"/>
              </a:ext>
            </a:extLst>
          </p:cNvPr>
          <p:cNvSpPr/>
          <p:nvPr/>
        </p:nvSpPr>
        <p:spPr>
          <a:xfrm>
            <a:off x="4590815" y="1981896"/>
            <a:ext cx="229254" cy="2055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BD182A7-86AB-EBE6-0D6D-BCD32F9523BC}"/>
              </a:ext>
            </a:extLst>
          </p:cNvPr>
          <p:cNvSpPr txBox="1"/>
          <p:nvPr/>
        </p:nvSpPr>
        <p:spPr>
          <a:xfrm>
            <a:off x="4417226" y="1649182"/>
            <a:ext cx="744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wild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71A77F6-80F3-A58C-8F51-29F37F44E344}"/>
              </a:ext>
            </a:extLst>
          </p:cNvPr>
          <p:cNvSpPr txBox="1"/>
          <p:nvPr/>
        </p:nvSpPr>
        <p:spPr>
          <a:xfrm>
            <a:off x="1401300" y="1637974"/>
            <a:ext cx="1285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c.817C&gt;T</a:t>
            </a:r>
            <a:endParaRPr kumimoji="1" lang="ja-JP" altLang="en-US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3849B44-BA6B-0A02-6E34-2D78B74AC731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285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6E9DEFA-B293-42EA-A6D0-45B247E4A590}"/>
              </a:ext>
            </a:extLst>
          </p:cNvPr>
          <p:cNvGrpSpPr/>
          <p:nvPr/>
        </p:nvGrpSpPr>
        <p:grpSpPr>
          <a:xfrm>
            <a:off x="474040" y="2959810"/>
            <a:ext cx="10966622" cy="1113259"/>
            <a:chOff x="550066" y="5272982"/>
            <a:chExt cx="10966622" cy="111325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1350D35C-A7B8-A011-BCD6-4DA75B9B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2684" b="17356"/>
            <a:stretch>
              <a:fillRect/>
            </a:stretch>
          </p:blipFill>
          <p:spPr>
            <a:xfrm>
              <a:off x="550066" y="5863021"/>
              <a:ext cx="10966622" cy="523220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1CA8CBA-2099-150E-F0CD-E96F3AF9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632" b="75414"/>
            <a:stretch>
              <a:fillRect/>
            </a:stretch>
          </p:blipFill>
          <p:spPr>
            <a:xfrm>
              <a:off x="550066" y="5272982"/>
              <a:ext cx="10966622" cy="680484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29EDE6-F56F-9C96-1523-144F2A6EE7C6}"/>
              </a:ext>
            </a:extLst>
          </p:cNvPr>
          <p:cNvSpPr txBox="1"/>
          <p:nvPr/>
        </p:nvSpPr>
        <p:spPr>
          <a:xfrm>
            <a:off x="5453837" y="2433958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/>
              <a:t>ClinVar</a:t>
            </a:r>
            <a:endParaRPr kumimoji="1" lang="ja-JP" altLang="en-US" sz="24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BD4842-70C4-A057-9B6D-A4275C243718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5301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8BC982E-132E-9CE2-E513-31524EA55B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9" r="5260"/>
          <a:stretch>
            <a:fillRect/>
          </a:stretch>
        </p:blipFill>
        <p:spPr>
          <a:xfrm>
            <a:off x="2676995" y="1242811"/>
            <a:ext cx="6445740" cy="47523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529C91-FCE2-C38D-4D6D-14D37952743F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3</a:t>
            </a:r>
            <a:endParaRPr kumimoji="1" lang="ja-JP" altLang="en-US" dirty="0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75AE34BF-D2EF-8BD4-44EF-C8CBEB13AC75}"/>
              </a:ext>
            </a:extLst>
          </p:cNvPr>
          <p:cNvSpPr/>
          <p:nvPr/>
        </p:nvSpPr>
        <p:spPr>
          <a:xfrm rot="12679739">
            <a:off x="3982792" y="5195388"/>
            <a:ext cx="193183" cy="31553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694395-B74F-6CB3-87CA-814DD085DE0E}"/>
              </a:ext>
            </a:extLst>
          </p:cNvPr>
          <p:cNvSpPr txBox="1"/>
          <p:nvPr/>
        </p:nvSpPr>
        <p:spPr>
          <a:xfrm>
            <a:off x="3620386" y="5535635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P</a:t>
            </a:r>
            <a:r>
              <a:rPr kumimoji="1" lang="en-US" altLang="ja-JP" sz="1200" dirty="0"/>
              <a:t>atient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21345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FA8652-83C8-6B67-CD41-292C140EDA6B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4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03D1AE-F028-453C-060A-E5D2C687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45" t="5028" r="55576" b="7239"/>
          <a:stretch>
            <a:fillRect/>
          </a:stretch>
        </p:blipFill>
        <p:spPr>
          <a:xfrm>
            <a:off x="78907" y="1884907"/>
            <a:ext cx="2835036" cy="323871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74EBED-E8C9-B291-0C6C-98373BAEAC4E}"/>
              </a:ext>
            </a:extLst>
          </p:cNvPr>
          <p:cNvSpPr txBox="1"/>
          <p:nvPr/>
        </p:nvSpPr>
        <p:spPr>
          <a:xfrm>
            <a:off x="377336" y="1018545"/>
            <a:ext cx="2355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MRI FLAIR image</a:t>
            </a:r>
            <a:endParaRPr kumimoji="1" lang="ja-JP" altLang="en-US" sz="20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C65D666-4E44-DED2-686D-89152AC27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0" t="45685" r="82616" b="35400"/>
          <a:stretch>
            <a:fillRect/>
          </a:stretch>
        </p:blipFill>
        <p:spPr>
          <a:xfrm>
            <a:off x="3205487" y="1851642"/>
            <a:ext cx="2965800" cy="20794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914085-FE4D-351B-CF82-97BAA34624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10" t="52197" r="82441" b="28062"/>
          <a:stretch>
            <a:fillRect/>
          </a:stretch>
        </p:blipFill>
        <p:spPr>
          <a:xfrm>
            <a:off x="6261338" y="1851642"/>
            <a:ext cx="2874241" cy="20794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F7CE116-3C08-8178-6313-D8C9A1659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35" t="72868" r="82442" b="7700"/>
          <a:stretch>
            <a:fillRect/>
          </a:stretch>
        </p:blipFill>
        <p:spPr>
          <a:xfrm>
            <a:off x="3217997" y="4134407"/>
            <a:ext cx="2859584" cy="20134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015748C-FDEC-05FD-26F4-EFBEDFB4E0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93" t="50000" r="82326" b="31370"/>
          <a:stretch>
            <a:fillRect/>
          </a:stretch>
        </p:blipFill>
        <p:spPr>
          <a:xfrm>
            <a:off x="6218211" y="4148548"/>
            <a:ext cx="2967101" cy="19955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F9DC35-ECD6-B8F8-6CA1-786661FF62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51" t="69871" r="82442" b="10594"/>
          <a:stretch>
            <a:fillRect/>
          </a:stretch>
        </p:blipFill>
        <p:spPr>
          <a:xfrm>
            <a:off x="9310768" y="4148547"/>
            <a:ext cx="2798056" cy="199559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B3C4CC-F702-67B5-27CD-666B2F605435}"/>
              </a:ext>
            </a:extLst>
          </p:cNvPr>
          <p:cNvSpPr txBox="1"/>
          <p:nvPr/>
        </p:nvSpPr>
        <p:spPr>
          <a:xfrm>
            <a:off x="3111286" y="1827687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highlight>
                  <a:srgbClr val="000000"/>
                </a:highlight>
              </a:rPr>
              <a:t>H.E</a:t>
            </a:r>
            <a:endParaRPr kumimoji="1" lang="ja-JP" alt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C62F6F-E858-0135-934C-24AB22C14AEC}"/>
              </a:ext>
            </a:extLst>
          </p:cNvPr>
          <p:cNvSpPr txBox="1"/>
          <p:nvPr/>
        </p:nvSpPr>
        <p:spPr>
          <a:xfrm>
            <a:off x="6174327" y="1828919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highlight>
                  <a:srgbClr val="000000"/>
                </a:highlight>
              </a:rPr>
              <a:t>IDH1</a:t>
            </a:r>
            <a:r>
              <a:rPr lang="ja-JP" alt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altLang="ja-JP" b="1" dirty="0">
                <a:solidFill>
                  <a:schemeClr val="bg1"/>
                </a:solidFill>
                <a:highlight>
                  <a:srgbClr val="000000"/>
                </a:highlight>
              </a:rPr>
              <a:t>R132H</a:t>
            </a:r>
            <a:endParaRPr kumimoji="1" lang="ja-JP" alt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68A3F2-06A7-F50A-8AF3-082D74670651}"/>
              </a:ext>
            </a:extLst>
          </p:cNvPr>
          <p:cNvSpPr txBox="1"/>
          <p:nvPr/>
        </p:nvSpPr>
        <p:spPr>
          <a:xfrm>
            <a:off x="3156311" y="4126943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highlight>
                  <a:srgbClr val="000000"/>
                </a:highlight>
              </a:rPr>
              <a:t>ATRX</a:t>
            </a:r>
            <a:endParaRPr kumimoji="1" lang="ja-JP" alt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9B200C9-495E-EC10-B3E3-91C00161B6D3}"/>
              </a:ext>
            </a:extLst>
          </p:cNvPr>
          <p:cNvSpPr txBox="1"/>
          <p:nvPr/>
        </p:nvSpPr>
        <p:spPr>
          <a:xfrm>
            <a:off x="6139537" y="4135359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highlight>
                  <a:srgbClr val="000000"/>
                </a:highlight>
              </a:rPr>
              <a:t>H3K27M</a:t>
            </a:r>
            <a:endParaRPr kumimoji="1" lang="ja-JP" alt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A59AB9-CD16-2964-4BF9-8294E34E0CAD}"/>
              </a:ext>
            </a:extLst>
          </p:cNvPr>
          <p:cNvSpPr txBox="1"/>
          <p:nvPr/>
        </p:nvSpPr>
        <p:spPr>
          <a:xfrm>
            <a:off x="9227677" y="413096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highlight>
                  <a:srgbClr val="000000"/>
                </a:highlight>
              </a:rPr>
              <a:t>MIB-1</a:t>
            </a:r>
            <a:endParaRPr kumimoji="1" lang="ja-JP" alt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5" name="図 14" descr="大きい, 眺め, 食品, 砂浜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68BE5B1-559F-18F0-87B4-338090CF9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44" y="1851642"/>
            <a:ext cx="2798056" cy="209854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804E153-93DC-16A4-E838-752A44495145}"/>
              </a:ext>
            </a:extLst>
          </p:cNvPr>
          <p:cNvSpPr txBox="1"/>
          <p:nvPr/>
        </p:nvSpPr>
        <p:spPr>
          <a:xfrm>
            <a:off x="9190278" y="182768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highlight>
                  <a:srgbClr val="000000"/>
                </a:highlight>
              </a:rPr>
              <a:t>TP53</a:t>
            </a:r>
            <a:endParaRPr kumimoji="1" lang="ja-JP" alt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651C963-2493-E2F1-519B-AF3E3AA289EA}"/>
              </a:ext>
            </a:extLst>
          </p:cNvPr>
          <p:cNvSpPr txBox="1"/>
          <p:nvPr/>
        </p:nvSpPr>
        <p:spPr>
          <a:xfrm>
            <a:off x="9868059" y="6249573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MIB-1 L.I. : 8%</a:t>
            </a:r>
            <a:endParaRPr kumimoji="1" lang="ja-JP" altLang="en-US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3A14CE-3D59-2C6E-4120-C500F4F6B784}"/>
              </a:ext>
            </a:extLst>
          </p:cNvPr>
          <p:cNvSpPr txBox="1"/>
          <p:nvPr/>
        </p:nvSpPr>
        <p:spPr>
          <a:xfrm>
            <a:off x="6293265" y="1018545"/>
            <a:ext cx="2810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Pathological findings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7326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C72257-FBBE-F416-709E-F5A6319C1395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5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BAA7C4-D6AB-01BE-F2F4-5482ADFE9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08" t="40326" r="41862" b="34687"/>
          <a:stretch>
            <a:fillRect/>
          </a:stretch>
        </p:blipFill>
        <p:spPr>
          <a:xfrm>
            <a:off x="910825" y="1087904"/>
            <a:ext cx="9732486" cy="507965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A652DA-04CA-83DD-614C-0C6F8ECF5717}"/>
              </a:ext>
            </a:extLst>
          </p:cNvPr>
          <p:cNvSpPr txBox="1"/>
          <p:nvPr/>
        </p:nvSpPr>
        <p:spPr>
          <a:xfrm>
            <a:off x="3821178" y="524487"/>
            <a:ext cx="454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MLPA (probe set: 1p19q)</a:t>
            </a:r>
            <a:endParaRPr kumimoji="1" lang="ja-JP" altLang="en-US" sz="2800" b="1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41949E5-FFD2-E694-D11C-BBB6EE2611CE}"/>
              </a:ext>
            </a:extLst>
          </p:cNvPr>
          <p:cNvCxnSpPr/>
          <p:nvPr/>
        </p:nvCxnSpPr>
        <p:spPr>
          <a:xfrm flipV="1">
            <a:off x="7974416" y="1311349"/>
            <a:ext cx="0" cy="1531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89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2DC9EB-7957-8A3E-4C93-60382BF13DFE}"/>
              </a:ext>
            </a:extLst>
          </p:cNvPr>
          <p:cNvSpPr txBox="1"/>
          <p:nvPr/>
        </p:nvSpPr>
        <p:spPr>
          <a:xfrm>
            <a:off x="4450795" y="1224707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R132C (CGT</a:t>
            </a:r>
            <a:r>
              <a:rPr kumimoji="1" lang="ja-JP" altLang="en-US" sz="2400" b="1" dirty="0"/>
              <a:t>→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T</a:t>
            </a:r>
            <a:r>
              <a:rPr kumimoji="1" lang="en-US" altLang="ja-JP" sz="2400" b="1" dirty="0"/>
              <a:t>GT)</a:t>
            </a:r>
            <a:endParaRPr kumimoji="1"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9B92DD4-6F97-5A51-B6F0-DB7D7962C8E9}"/>
              </a:ext>
            </a:extLst>
          </p:cNvPr>
          <p:cNvSpPr txBox="1"/>
          <p:nvPr/>
        </p:nvSpPr>
        <p:spPr>
          <a:xfrm>
            <a:off x="5578963" y="759925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IDH1</a:t>
            </a:r>
            <a:endParaRPr kumimoji="1" lang="ja-JP" altLang="en-US" sz="2400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2F6F6DD-85E0-14DA-DED8-3E766EBAC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" t="7718" r="33911" b="5536"/>
          <a:stretch>
            <a:fillRect/>
          </a:stretch>
        </p:blipFill>
        <p:spPr>
          <a:xfrm>
            <a:off x="4431050" y="2249552"/>
            <a:ext cx="3232299" cy="4224670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5780B682-897A-8FFB-78D8-2C44DE34BBF5}"/>
              </a:ext>
            </a:extLst>
          </p:cNvPr>
          <p:cNvSpPr/>
          <p:nvPr/>
        </p:nvSpPr>
        <p:spPr>
          <a:xfrm>
            <a:off x="5515171" y="1923487"/>
            <a:ext cx="219740" cy="3260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F4A004-CC06-F142-1DCD-2C6F24A29531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650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21792C-DDE8-0384-35D5-4F47A025DEDF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7</a:t>
            </a:r>
            <a:endParaRPr kumimoji="1" lang="ja-JP" altLang="en-US" dirty="0"/>
          </a:p>
        </p:txBody>
      </p:sp>
      <p:pic>
        <p:nvPicPr>
          <p:cNvPr id="4" name="図 3" descr="テーブル">
            <a:extLst>
              <a:ext uri="{FF2B5EF4-FFF2-40B4-BE49-F238E27FC236}">
                <a16:creationId xmlns:a16="http://schemas.microsoft.com/office/drawing/2014/main" id="{5AAB424A-6417-928C-D952-7A6FCEFC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728311"/>
            <a:ext cx="105727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">
            <a:extLst>
              <a:ext uri="{FF2B5EF4-FFF2-40B4-BE49-F238E27FC236}">
                <a16:creationId xmlns:a16="http://schemas.microsoft.com/office/drawing/2014/main" id="{3A042466-F375-7E10-8477-412DADFA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995" y="928687"/>
            <a:ext cx="9791700" cy="500062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0370A9-55B6-287A-1BE8-FB851BAB638D}"/>
              </a:ext>
            </a:extLst>
          </p:cNvPr>
          <p:cNvSpPr txBox="1"/>
          <p:nvPr/>
        </p:nvSpPr>
        <p:spPr>
          <a:xfrm>
            <a:off x="143493" y="155155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Supplementary 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2064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</Words>
  <Application>Microsoft Office PowerPoint</Application>
  <PresentationFormat>ワイド画面</PresentationFormat>
  <Paragraphs>32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真治 山下</dc:creator>
  <cp:lastModifiedBy>真治 山下</cp:lastModifiedBy>
  <cp:revision>1</cp:revision>
  <dcterms:created xsi:type="dcterms:W3CDTF">2026-04-17T03:23:37Z</dcterms:created>
  <dcterms:modified xsi:type="dcterms:W3CDTF">2026-04-17T03:31:14Z</dcterms:modified>
</cp:coreProperties>
</file>