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7004050" cy="92900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3D0B1-0492-481F-B6B2-683E5227A2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D8E612-6C4A-4955-A276-26BC42756C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FE1FE6-5D07-4B41-9906-45B2C5B53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4810-982D-452A-A197-C37962D8E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9AAE1-DB3E-4E79-B0B3-9E2B26243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980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84B31-664F-4CA9-9964-1CD80F855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CD90F0-AE32-4F44-8D72-D617CF9EC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D37B9-86FC-48A9-8655-A474EC067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6B0335-BAE5-4EB2-A8DD-DA7A9DB8E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5627D8-2B5E-4AF5-994A-89B2DCCA7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086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A7E1DE-B0B7-4595-85E6-3464D186A4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AC3ED2-19CD-4DB3-8168-F976FDC5B6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769383-7CB5-4614-8FF5-C3FA64B4C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A73E57-E8E1-45DA-B091-5B0EF70B8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16BBD4-55D9-41EA-85FA-7A6B8C2AA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384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4546F-E8C8-4753-947E-1093C992D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C533C-BFC2-45C1-ADD0-69FF203810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A55DF8-CE2E-4DE6-9A8B-8699B0ABC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DDE1E5-0DF8-4EFD-9B27-75986CD37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154358-01CF-42CC-A12A-CCCBBF505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896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CC2BE-5760-4272-B9AD-9E31D7893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5E0873-4278-400F-901E-A6D5637D7E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5E4DC-4134-4AC2-A8C1-08C0E6AAB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6920A3-F82F-4EF3-86E4-88A3B9C2E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AB713B-E441-4294-84C0-D0807457B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849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56841-CE78-4AFD-9959-B4AAC8BD9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3D670-ADA5-402D-9DEC-879593E9FF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CDF691-AAD4-47C9-A102-C034143E37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6FF258-C0AF-44CE-AAA3-00E6B89D1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79923B-68B0-4DA0-8A8D-499F550BE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931CC4-C459-4110-9A4B-660D449B2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032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0D55E-DF27-45F9-879D-0DC3EF2BC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88E434-4DF1-4F77-9C7B-14D587E1A9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D235EF-46DD-4422-8CAE-D05281424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EAEE7D-1C00-4EA7-97A7-40E47C31A0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D5D366-D95E-4150-B4C0-E627165030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F325B6-E084-450B-A523-29C0F7F20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AC7744-0109-40E5-AA96-6E5788AB0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68D3CE-B976-4D0F-B6B6-2F02C60E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838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00781-058A-4C83-BDA7-39CC1AF53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DB04F7-B465-4ACA-98C3-74DDF1EF6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D69E8A-6832-45A5-BCDE-75CBE211B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9E4B8C-A9E1-4828-860F-40626A8F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947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119C15-4AC9-4E94-90AC-6A3049BD5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4EFBC3-EDDC-49F1-958D-669A83856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9F5C6B-D552-4990-BC31-B7FD56B13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118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08351-7753-475A-9A1F-19AFBD3DE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6DD3E-69C8-4691-BADF-9A0069C12A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B68970-B3B0-4816-A6FD-5CD17E1812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227819-90E3-4DDC-BB4E-54EEBB85D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DFE292-86C3-466E-AC1B-9749F0ED3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D7CA2E-1026-46BD-A0AB-6222FB154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600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0BF58-95AD-429C-925F-EBB2443EB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E18ED1-8861-48BE-9BA6-4987F99AF1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9997CC-34A3-4DB0-9C28-6C58FFBEA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450C4D-A5B7-4D7D-B1ED-259AC1858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2B75B5-9A83-4FF7-ADFD-A24D07F79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6307B8-CC94-41ED-9F14-D193B4BF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723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C6A993-10FF-4656-BBD4-37675DC09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4DF951-0DC3-4577-892C-8073E9D55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1036C2-66BD-4574-8C0C-9757050B73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AC49A9-AFEB-47F1-B44D-BBCF95D21F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94A594-3FB9-4715-9958-C11D3A6917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742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10268F4-0D72-4CC0-83E2-643672DD855E}"/>
              </a:ext>
            </a:extLst>
          </p:cNvPr>
          <p:cNvSpPr txBox="1"/>
          <p:nvPr/>
        </p:nvSpPr>
        <p:spPr>
          <a:xfrm>
            <a:off x="1656212" y="4749"/>
            <a:ext cx="14608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Table 3A 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BA775D9-448A-4489-A72E-1FC7AD159E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2589448"/>
              </p:ext>
            </p:extLst>
          </p:nvPr>
        </p:nvGraphicFramePr>
        <p:xfrm>
          <a:off x="2555357" y="59967"/>
          <a:ext cx="2743200" cy="2670810"/>
        </p:xfrm>
        <a:graphic>
          <a:graphicData uri="http://schemas.openxmlformats.org/drawingml/2006/table">
            <a:tbl>
              <a:tblPr/>
              <a:tblGrid>
                <a:gridCol w="742950">
                  <a:extLst>
                    <a:ext uri="{9D8B030D-6E8A-4147-A177-3AD203B41FA5}">
                      <a16:colId xmlns:a16="http://schemas.microsoft.com/office/drawing/2014/main" val="385390975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val="2970383423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3429214211"/>
                    </a:ext>
                  </a:extLst>
                </a:gridCol>
              </a:tblGrid>
              <a:tr h="1587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Locus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Amplified In: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pmol</a:t>
                      </a:r>
                      <a:r>
                        <a:rPr lang="en-US" sz="9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each primer in reaction: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4314127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D13S802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Single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5436020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D4S243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PCR 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3233568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FGA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PCR 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9498673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D9S747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PCR 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5938062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D17S654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PCR 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0176570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D9S162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PCR 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8191918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D17S695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PCR 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3717599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MBP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PCR 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350278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D21S1245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PCR 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8872979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D16S310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PCR 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8920263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D20S48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PCR 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9754169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THO1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PCR 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7177943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D9S171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PCR 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9207565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D16S476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PCR 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5413956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IFN-A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PCR 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9210588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28EE71D-E5F0-43C7-B2D2-F2D08B256F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7500591"/>
              </p:ext>
            </p:extLst>
          </p:nvPr>
        </p:nvGraphicFramePr>
        <p:xfrm>
          <a:off x="6492172" y="51107"/>
          <a:ext cx="5150597" cy="6705600"/>
        </p:xfrm>
        <a:graphic>
          <a:graphicData uri="http://schemas.openxmlformats.org/drawingml/2006/table">
            <a:tbl>
              <a:tblPr/>
              <a:tblGrid>
                <a:gridCol w="915438">
                  <a:extLst>
                    <a:ext uri="{9D8B030D-6E8A-4147-A177-3AD203B41FA5}">
                      <a16:colId xmlns:a16="http://schemas.microsoft.com/office/drawing/2014/main" val="1052257834"/>
                    </a:ext>
                  </a:extLst>
                </a:gridCol>
                <a:gridCol w="801428">
                  <a:extLst>
                    <a:ext uri="{9D8B030D-6E8A-4147-A177-3AD203B41FA5}">
                      <a16:colId xmlns:a16="http://schemas.microsoft.com/office/drawing/2014/main" val="1696639906"/>
                    </a:ext>
                  </a:extLst>
                </a:gridCol>
                <a:gridCol w="908731">
                  <a:extLst>
                    <a:ext uri="{9D8B030D-6E8A-4147-A177-3AD203B41FA5}">
                      <a16:colId xmlns:a16="http://schemas.microsoft.com/office/drawing/2014/main" val="1866685658"/>
                    </a:ext>
                  </a:extLst>
                </a:gridCol>
                <a:gridCol w="808134">
                  <a:extLst>
                    <a:ext uri="{9D8B030D-6E8A-4147-A177-3AD203B41FA5}">
                      <a16:colId xmlns:a16="http://schemas.microsoft.com/office/drawing/2014/main" val="693093249"/>
                    </a:ext>
                  </a:extLst>
                </a:gridCol>
                <a:gridCol w="952324">
                  <a:extLst>
                    <a:ext uri="{9D8B030D-6E8A-4147-A177-3AD203B41FA5}">
                      <a16:colId xmlns:a16="http://schemas.microsoft.com/office/drawing/2014/main" val="3668524804"/>
                    </a:ext>
                  </a:extLst>
                </a:gridCol>
                <a:gridCol w="764542">
                  <a:extLst>
                    <a:ext uri="{9D8B030D-6E8A-4147-A177-3AD203B41FA5}">
                      <a16:colId xmlns:a16="http://schemas.microsoft.com/office/drawing/2014/main" val="3166115012"/>
                    </a:ext>
                  </a:extLst>
                </a:gridCol>
              </a:tblGrid>
              <a:tr h="141324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D13S802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PCR 1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PCR2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9411340"/>
                  </a:ext>
                </a:extLst>
              </a:tr>
              <a:tr h="2826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Reagent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Volume (</a:t>
                      </a:r>
                      <a:r>
                        <a:rPr lang="en-US" sz="1000">
                          <a:effectLst/>
                          <a:latin typeface="Symbol" panose="05050102010706020507" pitchFamily="18" charset="2"/>
                          <a:ea typeface="Times New Roman" panose="02020603050405020304" pitchFamily="18" charset="0"/>
                        </a:rPr>
                        <a:t>m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L)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Reagent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Volume (</a:t>
                      </a:r>
                      <a:r>
                        <a:rPr lang="en-US" sz="1000" dirty="0">
                          <a:effectLst/>
                          <a:latin typeface="Symbol" panose="05050102010706020507" pitchFamily="18" charset="2"/>
                          <a:ea typeface="Times New Roman" panose="02020603050405020304" pitchFamily="18" charset="0"/>
                        </a:rPr>
                        <a:t>m</a:t>
                      </a: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L)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Reagent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Volume (</a:t>
                      </a:r>
                      <a:r>
                        <a:rPr lang="en-US" sz="1000">
                          <a:effectLst/>
                          <a:latin typeface="Symbol" panose="05050102010706020507" pitchFamily="18" charset="2"/>
                          <a:ea typeface="Times New Roman" panose="02020603050405020304" pitchFamily="18" charset="0"/>
                        </a:rPr>
                        <a:t>m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L)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7768752"/>
                  </a:ext>
                </a:extLst>
              </a:tr>
              <a:tr h="2826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 X PCR Buffer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92.5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 X PCR Buffer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92.5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 X PCR Buffer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92.5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7202559"/>
                  </a:ext>
                </a:extLst>
              </a:tr>
              <a:tr h="1413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 mM MgCl</a:t>
                      </a:r>
                      <a:r>
                        <a:rPr lang="en-US" sz="1000" baseline="-25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92.5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 mM MgCl</a:t>
                      </a:r>
                      <a:r>
                        <a:rPr lang="en-US" sz="1000" baseline="-25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148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 mM MgCl</a:t>
                      </a:r>
                      <a:r>
                        <a:rPr lang="en-US" sz="1000" baseline="-25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148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8353812"/>
                  </a:ext>
                </a:extLst>
              </a:tr>
              <a:tr h="1413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 mM dATP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42.55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 mM dATP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42.55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 mM dATP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42.55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7972801"/>
                  </a:ext>
                </a:extLst>
              </a:tr>
              <a:tr h="1413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 mM dCTP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18.5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 mM dCTP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18.5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 mM dCTP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18.5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6446662"/>
                  </a:ext>
                </a:extLst>
              </a:tr>
              <a:tr h="1413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 mM dGTP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18.5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 mM dGTP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18.5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 mM dGTP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18.5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7862956"/>
                  </a:ext>
                </a:extLst>
              </a:tr>
              <a:tr h="1413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 mM dUTP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18.5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 mM dUTP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18.5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 mM dUTP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18.5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5689715"/>
                  </a:ext>
                </a:extLst>
              </a:tr>
              <a:tr h="1413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AmpliTaq Gold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14.8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AmpliTaq Gold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14.8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AmpliTaq Gold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14.8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3182362"/>
                  </a:ext>
                </a:extLst>
              </a:tr>
              <a:tr h="2826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D13S802 Fwd (40 pmol/</a:t>
                      </a:r>
                      <a:r>
                        <a:rPr lang="en-US" sz="1000">
                          <a:effectLst/>
                          <a:latin typeface="Symbol" panose="05050102010706020507" pitchFamily="18" charset="2"/>
                          <a:ea typeface="Times New Roman" panose="02020603050405020304" pitchFamily="18" charset="0"/>
                        </a:rPr>
                        <a:t>m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L)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5.55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D4S243 Fwd   (40 pmol/</a:t>
                      </a:r>
                      <a:r>
                        <a:rPr lang="en-US" sz="1000">
                          <a:effectLst/>
                          <a:latin typeface="Symbol" panose="05050102010706020507" pitchFamily="18" charset="2"/>
                          <a:ea typeface="Times New Roman" panose="02020603050405020304" pitchFamily="18" charset="0"/>
                        </a:rPr>
                        <a:t>m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L)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1.85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MBP Fwd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(40 pmol/</a:t>
                      </a:r>
                      <a:r>
                        <a:rPr lang="en-US" sz="1000">
                          <a:effectLst/>
                          <a:latin typeface="Symbol" panose="05050102010706020507" pitchFamily="18" charset="2"/>
                          <a:ea typeface="Times New Roman" panose="02020603050405020304" pitchFamily="18" charset="0"/>
                        </a:rPr>
                        <a:t>m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L)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1.39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7267169"/>
                  </a:ext>
                </a:extLst>
              </a:tr>
              <a:tr h="2826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D13S802 Rev (40 pmol/</a:t>
                      </a:r>
                      <a:r>
                        <a:rPr lang="en-US" sz="1000">
                          <a:effectLst/>
                          <a:latin typeface="Symbol" panose="05050102010706020507" pitchFamily="18" charset="2"/>
                          <a:ea typeface="Times New Roman" panose="02020603050405020304" pitchFamily="18" charset="0"/>
                        </a:rPr>
                        <a:t>m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L)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5.55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D4S243 Rev   (40 pmol/</a:t>
                      </a:r>
                      <a:r>
                        <a:rPr lang="en-US" sz="1000">
                          <a:effectLst/>
                          <a:latin typeface="Symbol" panose="05050102010706020507" pitchFamily="18" charset="2"/>
                          <a:ea typeface="Times New Roman" panose="02020603050405020304" pitchFamily="18" charset="0"/>
                        </a:rPr>
                        <a:t>m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L)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1.85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MBP Rev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(40 pmol/</a:t>
                      </a:r>
                      <a:r>
                        <a:rPr lang="en-US" sz="1000">
                          <a:effectLst/>
                          <a:latin typeface="Symbol" panose="05050102010706020507" pitchFamily="18" charset="2"/>
                          <a:ea typeface="Times New Roman" panose="02020603050405020304" pitchFamily="18" charset="0"/>
                        </a:rPr>
                        <a:t>m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L)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1.39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4761663"/>
                  </a:ext>
                </a:extLst>
              </a:tr>
              <a:tr h="2826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water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579.05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FGA Fwd       (40 pmol/</a:t>
                      </a:r>
                      <a:r>
                        <a:rPr lang="en-US" sz="1000">
                          <a:effectLst/>
                          <a:latin typeface="Symbol" panose="05050102010706020507" pitchFamily="18" charset="2"/>
                          <a:ea typeface="Times New Roman" panose="02020603050405020304" pitchFamily="18" charset="0"/>
                        </a:rPr>
                        <a:t>m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L)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2.78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D21S1245 Fwd      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(40 pmol/</a:t>
                      </a:r>
                      <a:r>
                        <a:rPr lang="en-US" sz="1000">
                          <a:effectLst/>
                          <a:latin typeface="Symbol" panose="05050102010706020507" pitchFamily="18" charset="2"/>
                          <a:ea typeface="Times New Roman" panose="02020603050405020304" pitchFamily="18" charset="0"/>
                        </a:rPr>
                        <a:t>m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L)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6.48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5427294"/>
                  </a:ext>
                </a:extLst>
              </a:tr>
              <a:tr h="2826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FGA Rev (40 pmol/</a:t>
                      </a:r>
                      <a:r>
                        <a:rPr lang="en-US" sz="1000">
                          <a:effectLst/>
                          <a:latin typeface="Symbol" panose="05050102010706020507" pitchFamily="18" charset="2"/>
                          <a:ea typeface="Times New Roman" panose="02020603050405020304" pitchFamily="18" charset="0"/>
                        </a:rPr>
                        <a:t>m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L)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2.78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D21S1245 Rev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(40 pmol/</a:t>
                      </a:r>
                      <a:r>
                        <a:rPr lang="en-US" sz="1000">
                          <a:effectLst/>
                          <a:latin typeface="Symbol" panose="05050102010706020507" pitchFamily="18" charset="2"/>
                          <a:ea typeface="Times New Roman" panose="02020603050405020304" pitchFamily="18" charset="0"/>
                        </a:rPr>
                        <a:t>m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L)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6.48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739950"/>
                  </a:ext>
                </a:extLst>
              </a:tr>
              <a:tr h="2826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D9S747 Fwd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(40 pmol/</a:t>
                      </a:r>
                      <a:r>
                        <a:rPr lang="en-US" sz="1000">
                          <a:effectLst/>
                          <a:latin typeface="Symbol" panose="05050102010706020507" pitchFamily="18" charset="2"/>
                          <a:ea typeface="Times New Roman" panose="02020603050405020304" pitchFamily="18" charset="0"/>
                        </a:rPr>
                        <a:t>m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L)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1.39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D16S310 Fwd     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(40 pmol/</a:t>
                      </a:r>
                      <a:r>
                        <a:rPr lang="en-US" sz="1000">
                          <a:effectLst/>
                          <a:latin typeface="Symbol" panose="05050102010706020507" pitchFamily="18" charset="2"/>
                          <a:ea typeface="Times New Roman" panose="02020603050405020304" pitchFamily="18" charset="0"/>
                        </a:rPr>
                        <a:t>m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L)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.93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2776647"/>
                  </a:ext>
                </a:extLst>
              </a:tr>
              <a:tr h="2826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D9S747 Rev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(40 pmol/</a:t>
                      </a:r>
                      <a:r>
                        <a:rPr lang="en-US" sz="1000">
                          <a:effectLst/>
                          <a:latin typeface="Symbol" panose="05050102010706020507" pitchFamily="18" charset="2"/>
                          <a:ea typeface="Times New Roman" panose="02020603050405020304" pitchFamily="18" charset="0"/>
                        </a:rPr>
                        <a:t>m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L)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1.39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D16S310 Rev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(40 pmol/</a:t>
                      </a:r>
                      <a:r>
                        <a:rPr lang="en-US" sz="1000">
                          <a:effectLst/>
                          <a:latin typeface="Symbol" panose="05050102010706020507" pitchFamily="18" charset="2"/>
                          <a:ea typeface="Times New Roman" panose="02020603050405020304" pitchFamily="18" charset="0"/>
                        </a:rPr>
                        <a:t>m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L)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.93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8052180"/>
                  </a:ext>
                </a:extLst>
              </a:tr>
              <a:tr h="2826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D17S654 Fwd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(40 pmol/</a:t>
                      </a:r>
                      <a:r>
                        <a:rPr lang="en-US" sz="1000">
                          <a:effectLst/>
                          <a:latin typeface="Symbol" panose="05050102010706020507" pitchFamily="18" charset="2"/>
                          <a:ea typeface="Times New Roman" panose="02020603050405020304" pitchFamily="18" charset="0"/>
                        </a:rPr>
                        <a:t>m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L)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4.63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D20S48 Fwd     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(40 pmol/</a:t>
                      </a:r>
                      <a:r>
                        <a:rPr lang="en-US" sz="1000">
                          <a:effectLst/>
                          <a:latin typeface="Symbol" panose="05050102010706020507" pitchFamily="18" charset="2"/>
                          <a:ea typeface="Times New Roman" panose="02020603050405020304" pitchFamily="18" charset="0"/>
                        </a:rPr>
                        <a:t>m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L)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4.63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4817827"/>
                  </a:ext>
                </a:extLst>
              </a:tr>
              <a:tr h="2826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D17S654 Rev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(40 pmol/</a:t>
                      </a:r>
                      <a:r>
                        <a:rPr lang="en-US" sz="1000">
                          <a:effectLst/>
                          <a:latin typeface="Symbol" panose="05050102010706020507" pitchFamily="18" charset="2"/>
                          <a:ea typeface="Times New Roman" panose="02020603050405020304" pitchFamily="18" charset="0"/>
                        </a:rPr>
                        <a:t>m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L)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4.63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D20S48 Rev (40 pmol/</a:t>
                      </a:r>
                      <a:r>
                        <a:rPr lang="en-US" sz="1000">
                          <a:effectLst/>
                          <a:latin typeface="Symbol" panose="05050102010706020507" pitchFamily="18" charset="2"/>
                          <a:ea typeface="Times New Roman" panose="02020603050405020304" pitchFamily="18" charset="0"/>
                        </a:rPr>
                        <a:t>m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L)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4.63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2896491"/>
                  </a:ext>
                </a:extLst>
              </a:tr>
              <a:tr h="2826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D9S162 Fwd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(40 pmol/</a:t>
                      </a:r>
                      <a:r>
                        <a:rPr lang="en-US" sz="1000">
                          <a:effectLst/>
                          <a:latin typeface="Symbol" panose="05050102010706020507" pitchFamily="18" charset="2"/>
                          <a:ea typeface="Times New Roman" panose="02020603050405020304" pitchFamily="18" charset="0"/>
                        </a:rPr>
                        <a:t>m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L)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.93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THO1 Fwd     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(40 pmol/</a:t>
                      </a:r>
                      <a:r>
                        <a:rPr lang="en-US" sz="1000">
                          <a:effectLst/>
                          <a:latin typeface="Symbol" panose="05050102010706020507" pitchFamily="18" charset="2"/>
                          <a:ea typeface="Times New Roman" panose="02020603050405020304" pitchFamily="18" charset="0"/>
                        </a:rPr>
                        <a:t>m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L)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2.78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8801113"/>
                  </a:ext>
                </a:extLst>
              </a:tr>
              <a:tr h="2826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D9S162 Rev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(40 pmol/</a:t>
                      </a:r>
                      <a:r>
                        <a:rPr lang="en-US" sz="1000">
                          <a:effectLst/>
                          <a:latin typeface="Symbol" panose="05050102010706020507" pitchFamily="18" charset="2"/>
                          <a:ea typeface="Times New Roman" panose="02020603050405020304" pitchFamily="18" charset="0"/>
                        </a:rPr>
                        <a:t>m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L)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.93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THO1 Rev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(40 pmol/</a:t>
                      </a:r>
                      <a:r>
                        <a:rPr lang="en-US" sz="1000">
                          <a:effectLst/>
                          <a:latin typeface="Symbol" panose="05050102010706020507" pitchFamily="18" charset="2"/>
                          <a:ea typeface="Times New Roman" panose="02020603050405020304" pitchFamily="18" charset="0"/>
                        </a:rPr>
                        <a:t>m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L)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2.78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1763152"/>
                  </a:ext>
                </a:extLst>
              </a:tr>
              <a:tr h="2826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D17S695 Fwd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(40 pmol/</a:t>
                      </a:r>
                      <a:r>
                        <a:rPr lang="en-US" sz="1000">
                          <a:effectLst/>
                          <a:latin typeface="Symbol" panose="05050102010706020507" pitchFamily="18" charset="2"/>
                          <a:ea typeface="Times New Roman" panose="02020603050405020304" pitchFamily="18" charset="0"/>
                        </a:rPr>
                        <a:t>m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L)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4.63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D9S171 Fwd     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(40 pmol/</a:t>
                      </a:r>
                      <a:r>
                        <a:rPr lang="en-US" sz="1000">
                          <a:effectLst/>
                          <a:latin typeface="Symbol" panose="05050102010706020507" pitchFamily="18" charset="2"/>
                          <a:ea typeface="Times New Roman" panose="02020603050405020304" pitchFamily="18" charset="0"/>
                        </a:rPr>
                        <a:t>m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L)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2.78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0431362"/>
                  </a:ext>
                </a:extLst>
              </a:tr>
              <a:tr h="2826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D17S695 Rev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(40 pmol/</a:t>
                      </a:r>
                      <a:r>
                        <a:rPr lang="en-US" sz="1000">
                          <a:effectLst/>
                          <a:latin typeface="Symbol" panose="05050102010706020507" pitchFamily="18" charset="2"/>
                          <a:ea typeface="Times New Roman" panose="02020603050405020304" pitchFamily="18" charset="0"/>
                        </a:rPr>
                        <a:t>m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L)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4.63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D9S171 Rev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(40 pmol/</a:t>
                      </a:r>
                      <a:r>
                        <a:rPr lang="en-US" sz="1000">
                          <a:effectLst/>
                          <a:latin typeface="Symbol" panose="05050102010706020507" pitchFamily="18" charset="2"/>
                          <a:ea typeface="Times New Roman" panose="02020603050405020304" pitchFamily="18" charset="0"/>
                        </a:rPr>
                        <a:t>m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L)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2.78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6703437"/>
                  </a:ext>
                </a:extLst>
              </a:tr>
              <a:tr h="2826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water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502.3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D16S476 Fwd     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(40 pmol/</a:t>
                      </a:r>
                      <a:r>
                        <a:rPr lang="en-US" sz="1000">
                          <a:effectLst/>
                          <a:latin typeface="Symbol" panose="05050102010706020507" pitchFamily="18" charset="2"/>
                          <a:ea typeface="Times New Roman" panose="02020603050405020304" pitchFamily="18" charset="0"/>
                        </a:rPr>
                        <a:t>m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L)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2.78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8061002"/>
                  </a:ext>
                </a:extLst>
              </a:tr>
              <a:tr h="2826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D16S476 Rev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(40 pmol/</a:t>
                      </a:r>
                      <a:r>
                        <a:rPr lang="en-US" sz="1000">
                          <a:effectLst/>
                          <a:latin typeface="Symbol" panose="05050102010706020507" pitchFamily="18" charset="2"/>
                          <a:ea typeface="Times New Roman" panose="02020603050405020304" pitchFamily="18" charset="0"/>
                        </a:rPr>
                        <a:t>m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L)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2.78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2761695"/>
                  </a:ext>
                </a:extLst>
              </a:tr>
              <a:tr h="2826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IFN-A Fwd     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(40 pmol/</a:t>
                      </a:r>
                      <a:r>
                        <a:rPr lang="en-US" sz="1000">
                          <a:effectLst/>
                          <a:latin typeface="Symbol" panose="05050102010706020507" pitchFamily="18" charset="2"/>
                          <a:ea typeface="Times New Roman" panose="02020603050405020304" pitchFamily="18" charset="0"/>
                        </a:rPr>
                        <a:t>m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L)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2.78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4362500"/>
                  </a:ext>
                </a:extLst>
              </a:tr>
              <a:tr h="2826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IFN-A Rev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(40 pmol/</a:t>
                      </a:r>
                      <a:r>
                        <a:rPr lang="en-US" sz="1000">
                          <a:effectLst/>
                          <a:latin typeface="Symbol" panose="05050102010706020507" pitchFamily="18" charset="2"/>
                          <a:ea typeface="Times New Roman" panose="02020603050405020304" pitchFamily="18" charset="0"/>
                        </a:rPr>
                        <a:t>m</a:t>
                      </a: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L)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2.78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6803884"/>
                  </a:ext>
                </a:extLst>
              </a:tr>
              <a:tr h="1413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water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485.6</a:t>
                      </a:r>
                    </a:p>
                  </a:txBody>
                  <a:tcPr marL="46621" marR="4662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974492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DEF4414-4696-4C09-8A5B-819C5A0396D2}"/>
              </a:ext>
            </a:extLst>
          </p:cNvPr>
          <p:cNvSpPr txBox="1"/>
          <p:nvPr/>
        </p:nvSpPr>
        <p:spPr>
          <a:xfrm>
            <a:off x="5594888" y="4749"/>
            <a:ext cx="14608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Table 3B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B39EC9-813F-4AE0-9469-919C350221F3}"/>
              </a:ext>
            </a:extLst>
          </p:cNvPr>
          <p:cNvSpPr txBox="1"/>
          <p:nvPr/>
        </p:nvSpPr>
        <p:spPr>
          <a:xfrm>
            <a:off x="47237" y="-10640"/>
            <a:ext cx="14608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Table 3 </a:t>
            </a:r>
          </a:p>
        </p:txBody>
      </p:sp>
    </p:spTree>
    <p:extLst>
      <p:ext uri="{BB962C8B-B14F-4D97-AF65-F5344CB8AC3E}">
        <p14:creationId xmlns:p14="http://schemas.microsoft.com/office/powerpoint/2010/main" val="37099855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498</Words>
  <Application>Microsoft Office PowerPoint</Application>
  <PresentationFormat>Widescreen</PresentationFormat>
  <Paragraphs>227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Symbol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Chulso Moon</dc:creator>
  <cp:lastModifiedBy>Chulso Moon</cp:lastModifiedBy>
  <cp:revision>7</cp:revision>
  <cp:lastPrinted>2021-02-03T18:47:51Z</cp:lastPrinted>
  <dcterms:created xsi:type="dcterms:W3CDTF">2021-02-03T16:08:54Z</dcterms:created>
  <dcterms:modified xsi:type="dcterms:W3CDTF">2021-02-05T04:47:09Z</dcterms:modified>
</cp:coreProperties>
</file>